
<file path=[Content_Types].xml><?xml version="1.0" encoding="utf-8"?>
<Types xmlns="http://schemas.openxmlformats.org/package/2006/content-types">
  <Default Extension="jpeg" ContentType="image/jpe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8"/>
  </p:notesMasterIdLst>
  <p:sldIdLst>
    <p:sldId id="314" r:id="rId4"/>
    <p:sldId id="370" r:id="rId5"/>
    <p:sldId id="371" r:id="rId6"/>
    <p:sldId id="365" r:id="rId7"/>
    <p:sldId id="324" r:id="rId9"/>
    <p:sldId id="325" r:id="rId10"/>
    <p:sldId id="320" r:id="rId11"/>
    <p:sldId id="366" r:id="rId12"/>
    <p:sldId id="328" r:id="rId13"/>
    <p:sldId id="339" r:id="rId14"/>
    <p:sldId id="340" r:id="rId15"/>
    <p:sldId id="329" r:id="rId16"/>
    <p:sldId id="369" r:id="rId17"/>
    <p:sldId id="331" r:id="rId18"/>
    <p:sldId id="372" r:id="rId19"/>
    <p:sldId id="321" r:id="rId20"/>
    <p:sldId id="333" r:id="rId21"/>
    <p:sldId id="335" r:id="rId22"/>
    <p:sldId id="305" r:id="rId23"/>
    <p:sldId id="319" r:id="rId24"/>
    <p:sldId id="349" r:id="rId25"/>
    <p:sldId id="350" r:id="rId26"/>
    <p:sldId id="351" r:id="rId27"/>
    <p:sldId id="345" r:id="rId28"/>
    <p:sldId id="341" r:id="rId29"/>
    <p:sldId id="346" r:id="rId30"/>
    <p:sldId id="347" r:id="rId31"/>
    <p:sldId id="342" r:id="rId32"/>
    <p:sldId id="322" r:id="rId33"/>
    <p:sldId id="352" r:id="rId34"/>
    <p:sldId id="353" r:id="rId35"/>
    <p:sldId id="362" r:id="rId36"/>
    <p:sldId id="40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A7"/>
    <a:srgbClr val="153786"/>
    <a:srgbClr val="F8841D"/>
    <a:srgbClr val="00103A"/>
    <a:srgbClr val="003D64"/>
    <a:srgbClr val="5EC6D3"/>
    <a:srgbClr val="CC0066"/>
    <a:srgbClr val="9BBB40"/>
    <a:srgbClr val="936CAF"/>
    <a:srgbClr val="6A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ä¸­åº¦æ ·å¼ 2 - å¼ºè°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5" autoAdjust="0"/>
    <p:restoredTop sz="89969" autoAdjust="0"/>
  </p:normalViewPr>
  <p:slideViewPr>
    <p:cSldViewPr snapToGrid="0" showGuides="1">
      <p:cViewPr varScale="1">
        <p:scale>
          <a:sx n="98" d="100"/>
          <a:sy n="98" d="100"/>
        </p:scale>
        <p:origin x="504" y="200"/>
      </p:cViewPr>
      <p:guideLst>
        <p:guide orient="horz" pos="2137"/>
        <p:guide pos="2869"/>
        <p:guide pos="5556"/>
        <p:guide pos="463"/>
        <p:guide pos="5488"/>
        <p:guide pos="272"/>
        <p:guide pos="47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DEFBD-DD86-4963-96EC-C5591AC8536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241ED-6C97-4840-86A7-23A03153927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6842C4-D165-4BBA-A2E1-C0F75B97404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6842C4-D165-4BBA-A2E1-C0F75B97404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6842C4-D165-4BBA-A2E1-C0F75B97404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6842C4-D165-4BBA-A2E1-C0F75B97404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241ED-6C97-4840-86A7-23A0315392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hemeOverride" Target="../theme/themeOverride7.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themeOverride" Target="../theme/themeOverride1.xml"/><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0">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921"/>
          <a:stretch>
            <a:fillRect/>
          </a:stretch>
        </p:blipFill>
        <p:spPr>
          <a:xfrm>
            <a:off x="275144" y="540627"/>
            <a:ext cx="4172387" cy="4092220"/>
          </a:xfrm>
          <a:prstGeom prst="rect">
            <a:avLst/>
          </a:prstGeom>
        </p:spPr>
      </p:pic>
      <p:sp>
        <p:nvSpPr>
          <p:cNvPr id="16" name="直接连接符 6"/>
          <p:cNvSpPr>
            <a:spLocks noChangeShapeType="1"/>
          </p:cNvSpPr>
          <p:nvPr userDrawn="1"/>
        </p:nvSpPr>
        <p:spPr bwMode="auto">
          <a:xfrm>
            <a:off x="4057158" y="3430198"/>
            <a:ext cx="4249738" cy="1587"/>
          </a:xfrm>
          <a:prstGeom prst="line">
            <a:avLst/>
          </a:prstGeom>
          <a:ln>
            <a:solidFill>
              <a:srgbClr val="6AE7FF"/>
            </a:solidFill>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lIns="91428" tIns="45714" rIns="91428" bIns="45714"/>
          <a:lstStyle/>
          <a:p>
            <a:pPr fontAlgn="base">
              <a:spcBef>
                <a:spcPct val="0"/>
              </a:spcBef>
              <a:spcAft>
                <a:spcPct val="0"/>
              </a:spcAft>
              <a:buFont typeface="Arial" panose="02080604020202020204" pitchFamily="34" charset="0"/>
              <a:buNone/>
              <a:defRPr/>
            </a:pPr>
            <a:endParaRPr lang="zh-CN" altLang="en-US" kern="0">
              <a:ln>
                <a:solidFill>
                  <a:srgbClr val="FF0000"/>
                </a:solidFill>
              </a:ln>
              <a:solidFill>
                <a:srgbClr val="D6470B"/>
              </a:solidFill>
              <a:cs typeface="+mn-ea"/>
              <a:sym typeface="+mn-lt"/>
            </a:endParaRPr>
          </a:p>
        </p:txBody>
      </p:sp>
      <p:sp>
        <p:nvSpPr>
          <p:cNvPr id="17" name="直接连接符 7"/>
          <p:cNvSpPr>
            <a:spLocks noChangeShapeType="1"/>
          </p:cNvSpPr>
          <p:nvPr userDrawn="1"/>
        </p:nvSpPr>
        <p:spPr bwMode="auto">
          <a:xfrm>
            <a:off x="4057158" y="1813625"/>
            <a:ext cx="4249738" cy="1588"/>
          </a:xfrm>
          <a:prstGeom prst="line">
            <a:avLst/>
          </a:prstGeom>
          <a:ln>
            <a:solidFill>
              <a:srgbClr val="6AE7FF"/>
            </a:solidFill>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lIns="91428" tIns="45714" rIns="91428" bIns="45714"/>
          <a:lstStyle/>
          <a:p>
            <a:pPr fontAlgn="base">
              <a:spcBef>
                <a:spcPct val="0"/>
              </a:spcBef>
              <a:spcAft>
                <a:spcPct val="0"/>
              </a:spcAft>
              <a:buFont typeface="Arial" panose="02080604020202020204" pitchFamily="34" charset="0"/>
              <a:buNone/>
              <a:defRPr/>
            </a:pPr>
            <a:endParaRPr lang="zh-CN" altLang="en-US" kern="0">
              <a:ln>
                <a:solidFill>
                  <a:srgbClr val="FF0000"/>
                </a:solidFill>
              </a:ln>
              <a:solidFill>
                <a:srgbClr val="D6470B"/>
              </a:solidFill>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 calcmode="lin" valueType="num">
                                      <p:cBhvr>
                                        <p:cTn id="9" dur="250" fill="hold"/>
                                        <p:tgtEl>
                                          <p:spTgt spid="11"/>
                                        </p:tgtEl>
                                        <p:attrNameLst>
                                          <p:attrName>style.rotation</p:attrName>
                                        </p:attrNameLst>
                                      </p:cBhvr>
                                      <p:tavLst>
                                        <p:tav tm="0">
                                          <p:val>
                                            <p:fltVal val="90"/>
                                          </p:val>
                                        </p:tav>
                                        <p:tav tm="100000">
                                          <p:val>
                                            <p:fltVal val="0"/>
                                          </p:val>
                                        </p:tav>
                                      </p:tavLst>
                                    </p:anim>
                                    <p:animEffect transition="in" filter="fade">
                                      <p:cBhvr>
                                        <p:cTn id="10" dur="25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p:cBhvr>
                                        <p:cTn id="13" dur="250"/>
                                        <p:tgtEl>
                                          <p:spTgt spid="16"/>
                                        </p:tgtEl>
                                      </p:cBhvr>
                                    </p:animEffect>
                                    <p:anim calcmode="lin" valueType="num">
                                      <p:cBhvr>
                                        <p:cTn id="14" dur="250" fill="hold"/>
                                        <p:tgtEl>
                                          <p:spTgt spid="16"/>
                                        </p:tgtEl>
                                        <p:attrNameLst>
                                          <p:attrName>ppt_x</p:attrName>
                                        </p:attrNameLst>
                                      </p:cBhvr>
                                      <p:tavLst>
                                        <p:tav tm="0">
                                          <p:val>
                                            <p:strVal val="#ppt_x"/>
                                          </p:val>
                                        </p:tav>
                                        <p:tav tm="100000">
                                          <p:val>
                                            <p:strVal val="#ppt_x"/>
                                          </p:val>
                                        </p:tav>
                                      </p:tavLst>
                                    </p:anim>
                                    <p:anim calcmode="lin" valueType="num">
                                      <p:cBhvr>
                                        <p:cTn id="15" dur="250" fill="hold"/>
                                        <p:tgtEl>
                                          <p:spTgt spid="16"/>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p:cBhvr>
                                        <p:cTn id="18" dur="250"/>
                                        <p:tgtEl>
                                          <p:spTgt spid="17"/>
                                        </p:tgtEl>
                                      </p:cBhvr>
                                    </p:animEffect>
                                    <p:anim calcmode="lin" valueType="num">
                                      <p:cBhvr>
                                        <p:cTn id="19" dur="250" fill="hold"/>
                                        <p:tgtEl>
                                          <p:spTgt spid="17"/>
                                        </p:tgtEl>
                                        <p:attrNameLst>
                                          <p:attrName>ppt_x</p:attrName>
                                        </p:attrNameLst>
                                      </p:cBhvr>
                                      <p:tavLst>
                                        <p:tav tm="0">
                                          <p:val>
                                            <p:strVal val="#ppt_x"/>
                                          </p:val>
                                        </p:tav>
                                        <p:tav tm="100000">
                                          <p:val>
                                            <p:strVal val="#ppt_x"/>
                                          </p:val>
                                        </p:tav>
                                      </p:tavLst>
                                    </p:anim>
                                    <p:anim calcmode="lin" valueType="num">
                                      <p:cBhvr>
                                        <p:cTn id="20"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F26D64"/>
          </a:solidFill>
          <a:ln>
            <a:solidFill>
              <a:srgbClr val="F26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F26D64"/>
          </a:solidFill>
          <a:ln>
            <a:solidFill>
              <a:srgbClr val="F26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F8841D"/>
          </a:solidFill>
          <a:ln>
            <a:solidFill>
              <a:srgbClr val="F88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F8841D"/>
          </a:solidFill>
          <a:ln>
            <a:solidFill>
              <a:srgbClr val="F88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9BBB40"/>
          </a:solidFill>
          <a:ln>
            <a:solidFill>
              <a:srgbClr val="9B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9BBB40"/>
          </a:solidFill>
          <a:ln>
            <a:solidFill>
              <a:srgbClr val="9B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rgbClr val="9BBB40"/>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a:solidFill>
              <a:schemeClr val="accent3">
                <a:lumMod val="75000"/>
              </a:schemeClr>
            </a:solidFill>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936CAF"/>
          </a:solidFill>
          <a:ln>
            <a:solidFill>
              <a:srgbClr val="93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936CAF"/>
          </a:solidFill>
          <a:ln>
            <a:solidFill>
              <a:srgbClr val="93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0">
    <p:spTree>
      <p:nvGrpSpPr>
        <p:cNvPr id="1" name=""/>
        <p:cNvGrpSpPr/>
        <p:nvPr/>
      </p:nvGrpSpPr>
      <p:grpSpPr>
        <a:xfrm>
          <a:off x="0" y="0"/>
          <a:ext cx="0" cy="0"/>
          <a:chOff x="0" y="0"/>
          <a:chExt cx="0" cy="0"/>
        </a:xfrm>
      </p:grpSpPr>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6AE7FF"/>
          </a:solid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6AE7FF"/>
          </a:solid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userDrawn="1"/>
        </p:nvGrpSpPr>
        <p:grpSpPr>
          <a:xfrm>
            <a:off x="7533606" y="0"/>
            <a:ext cx="748924" cy="261610"/>
            <a:chOff x="4235645" y="0"/>
            <a:chExt cx="748924" cy="261610"/>
          </a:xfrm>
        </p:grpSpPr>
        <p:sp>
          <p:nvSpPr>
            <p:cNvPr id="45" name="矩形: 剪去顶角 4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46" name="矩形 4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sp>
        <p:nvSpPr>
          <p:cNvPr id="49" name="矩形 48"/>
          <p:cNvSpPr/>
          <p:nvPr userDrawn="1"/>
        </p:nvSpPr>
        <p:spPr>
          <a:xfrm>
            <a:off x="8202262" y="0"/>
            <a:ext cx="1031051" cy="430887"/>
          </a:xfrm>
          <a:prstGeom prst="rect">
            <a:avLst/>
          </a:prstGeom>
        </p:spPr>
        <p:txBody>
          <a:bodyPr wrap="square">
            <a:spAutoFit/>
          </a:bodyPr>
          <a:lstStyle/>
          <a:p>
            <a:pPr algn="ctr" defTabSz="685800"/>
            <a:r>
              <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典型实验案例</a:t>
            </a:r>
            <a:endPar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38"/>
          <p:cNvSpPr/>
          <p:nvPr userDrawn="1"/>
        </p:nvSpPr>
        <p:spPr>
          <a:xfrm>
            <a:off x="1472855" y="313801"/>
            <a:ext cx="6711989" cy="615915"/>
          </a:xfrm>
          <a:prstGeom prst="roundRect">
            <a:avLst/>
          </a:prstGeom>
          <a:solidFill>
            <a:schemeClr val="bg1">
              <a:lumMod val="95000"/>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8" name="圆角矩形 2"/>
          <p:cNvSpPr/>
          <p:nvPr/>
        </p:nvSpPr>
        <p:spPr>
          <a:xfrm>
            <a:off x="0" y="313801"/>
            <a:ext cx="1516325" cy="615915"/>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等腰三角形 9"/>
          <p:cNvSpPr/>
          <p:nvPr userDrawn="1"/>
        </p:nvSpPr>
        <p:spPr>
          <a:xfrm rot="5400000">
            <a:off x="1505195" y="552380"/>
            <a:ext cx="160957" cy="138756"/>
          </a:xfrm>
          <a:prstGeom prst="triangle">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0070C0"/>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3368889" y="1952"/>
            <a:ext cx="5760000" cy="5080"/>
            <a:chOff x="0" y="7413"/>
            <a:chExt cx="13038" cy="8"/>
          </a:xfrm>
        </p:grpSpPr>
        <p:cxnSp>
          <p:nvCxnSpPr>
            <p:cNvPr id="26" name="直接连接符 25"/>
            <p:cNvCxnSpPr/>
            <p:nvPr/>
          </p:nvCxnSpPr>
          <p:spPr>
            <a:xfrm>
              <a:off x="0" y="7413"/>
              <a:ext cx="6285" cy="0"/>
            </a:xfrm>
            <a:prstGeom prst="line">
              <a:avLst/>
            </a:prstGeom>
            <a:noFill/>
            <a:ln w="28575" cap="flat" cmpd="sng" algn="ctr">
              <a:solidFill>
                <a:srgbClr val="6AE7FF">
                  <a:alpha val="50000"/>
                </a:srgbClr>
              </a:solidFill>
              <a:prstDash val="solid"/>
              <a:miter lim="800000"/>
            </a:ln>
            <a:effectLst/>
          </p:spPr>
        </p:cxnSp>
        <p:cxnSp>
          <p:nvCxnSpPr>
            <p:cNvPr id="27" name="直接连接符 26"/>
            <p:cNvCxnSpPr/>
            <p:nvPr/>
          </p:nvCxnSpPr>
          <p:spPr>
            <a:xfrm>
              <a:off x="5488" y="7413"/>
              <a:ext cx="7551" cy="9"/>
            </a:xfrm>
            <a:prstGeom prst="line">
              <a:avLst/>
            </a:prstGeom>
            <a:noFill/>
            <a:ln w="28575" cap="flat" cmpd="sng" algn="ctr">
              <a:solidFill>
                <a:srgbClr val="6AE7FF"/>
              </a:solidFill>
              <a:prstDash val="solid"/>
              <a:miter lim="800000"/>
            </a:ln>
            <a:effectLst/>
          </p:spPr>
        </p:cxnSp>
      </p:grpSp>
      <p:grpSp>
        <p:nvGrpSpPr>
          <p:cNvPr id="28" name="组合 27"/>
          <p:cNvGrpSpPr/>
          <p:nvPr userDrawn="1"/>
        </p:nvGrpSpPr>
        <p:grpSpPr>
          <a:xfrm>
            <a:off x="7533606" y="0"/>
            <a:ext cx="748924" cy="261610"/>
            <a:chOff x="4235645" y="0"/>
            <a:chExt cx="748924" cy="261610"/>
          </a:xfrm>
        </p:grpSpPr>
        <p:sp>
          <p:nvSpPr>
            <p:cNvPr id="29" name="矩形: 剪去顶角 28"/>
            <p:cNvSpPr/>
            <p:nvPr userDrawn="1"/>
          </p:nvSpPr>
          <p:spPr>
            <a:xfrm flipV="1">
              <a:off x="4235646" y="0"/>
              <a:ext cx="748923" cy="261610"/>
            </a:xfrm>
            <a:prstGeom prst="snip2SameRect">
              <a:avLst/>
            </a:prstGeom>
            <a:solidFill>
              <a:srgbClr val="9BBB59">
                <a:lumMod val="75000"/>
              </a:srgbClr>
            </a:solidFill>
            <a:ln w="12700" cap="flat" cmpd="sng" algn="ctr">
              <a:noFill/>
              <a:prstDash val="solid"/>
              <a:miter lim="800000"/>
            </a:ln>
            <a:effectLst>
              <a:outerShdw blurRad="50800" dist="38100" dir="2700000" sx="99000" sy="99000" algn="tl"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Copperplate Gothic Bold"/>
                <a:ea typeface="微软雅黑" panose="020B0503020204020204" charset="-122"/>
                <a:cs typeface="+mn-cs"/>
              </a:endParaRPr>
            </a:p>
          </p:txBody>
        </p:sp>
        <p:sp>
          <p:nvSpPr>
            <p:cNvPr id="30" name="矩形 29"/>
            <p:cNvSpPr/>
            <p:nvPr userDrawn="1"/>
          </p:nvSpPr>
          <p:spPr>
            <a:xfrm>
              <a:off x="4235645" y="0"/>
              <a:ext cx="748924" cy="261610"/>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w="0">
                    <a:solidFill>
                      <a:prstClr val="white"/>
                    </a:solid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rPr>
                <a:t>教学展示</a:t>
              </a:r>
              <a:endParaRPr kumimoji="0" lang="zh-CN" altLang="en-US" sz="1100" b="0" i="0" u="none" strike="noStrike" kern="0" cap="none" spc="0" normalizeH="0" baseline="0" noProof="0" dirty="0">
                <a:ln w="0">
                  <a:solidFill>
                    <a:prstClr val="white"/>
                  </a:solid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endParaRPr>
            </a:p>
          </p:txBody>
        </p:sp>
      </p:grpSp>
      <p:sp>
        <p:nvSpPr>
          <p:cNvPr id="31" name="矩形 30"/>
          <p:cNvSpPr/>
          <p:nvPr userDrawn="1"/>
        </p:nvSpPr>
        <p:spPr>
          <a:xfrm>
            <a:off x="8202262" y="0"/>
            <a:ext cx="1031051" cy="430887"/>
          </a:xfrm>
          <a:prstGeom prst="rect">
            <a:avLst/>
          </a:prstGeom>
        </p:spPr>
        <p:txBody>
          <a:bodyPr wrap="square">
            <a:spAutoFit/>
          </a:bodyPr>
          <a:lstStyle/>
          <a:p>
            <a:pPr algn="ctr" defTabSz="685800"/>
            <a:r>
              <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典型实验案例</a:t>
            </a:r>
            <a:endPar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0">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921"/>
          <a:stretch>
            <a:fillRect/>
          </a:stretch>
        </p:blipFill>
        <p:spPr>
          <a:xfrm>
            <a:off x="275144" y="540627"/>
            <a:ext cx="4172387" cy="4092220"/>
          </a:xfrm>
          <a:prstGeom prst="rect">
            <a:avLst/>
          </a:prstGeom>
        </p:spPr>
      </p:pic>
      <p:sp>
        <p:nvSpPr>
          <p:cNvPr id="16" name="直接连接符 6"/>
          <p:cNvSpPr>
            <a:spLocks noChangeShapeType="1"/>
          </p:cNvSpPr>
          <p:nvPr userDrawn="1"/>
        </p:nvSpPr>
        <p:spPr bwMode="auto">
          <a:xfrm>
            <a:off x="4057158" y="3430198"/>
            <a:ext cx="4249738" cy="1587"/>
          </a:xfrm>
          <a:prstGeom prst="line">
            <a:avLst/>
          </a:prstGeom>
          <a:ln>
            <a:solidFill>
              <a:srgbClr val="6AE7FF"/>
            </a:solidFill>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lIns="91428" tIns="45714" rIns="91428" bIns="45714"/>
          <a:lstStyle/>
          <a:p>
            <a:pPr fontAlgn="base">
              <a:spcBef>
                <a:spcPct val="0"/>
              </a:spcBef>
              <a:spcAft>
                <a:spcPct val="0"/>
              </a:spcAft>
              <a:buFont typeface="Arial" panose="02080604020202020204" pitchFamily="34" charset="0"/>
              <a:buNone/>
              <a:defRPr/>
            </a:pPr>
            <a:endParaRPr lang="zh-CN" altLang="en-US" kern="0">
              <a:ln>
                <a:solidFill>
                  <a:srgbClr val="FF0000"/>
                </a:solidFill>
              </a:ln>
              <a:solidFill>
                <a:srgbClr val="D6470B"/>
              </a:solidFill>
              <a:cs typeface="+mn-ea"/>
              <a:sym typeface="+mn-lt"/>
            </a:endParaRPr>
          </a:p>
        </p:txBody>
      </p:sp>
      <p:sp>
        <p:nvSpPr>
          <p:cNvPr id="17" name="直接连接符 7"/>
          <p:cNvSpPr>
            <a:spLocks noChangeShapeType="1"/>
          </p:cNvSpPr>
          <p:nvPr userDrawn="1"/>
        </p:nvSpPr>
        <p:spPr bwMode="auto">
          <a:xfrm>
            <a:off x="4057158" y="1813625"/>
            <a:ext cx="4249738" cy="1588"/>
          </a:xfrm>
          <a:prstGeom prst="line">
            <a:avLst/>
          </a:prstGeom>
          <a:ln>
            <a:solidFill>
              <a:srgbClr val="6AE7FF"/>
            </a:solidFill>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lIns="91428" tIns="45714" rIns="91428" bIns="45714"/>
          <a:lstStyle/>
          <a:p>
            <a:pPr fontAlgn="base">
              <a:spcBef>
                <a:spcPct val="0"/>
              </a:spcBef>
              <a:spcAft>
                <a:spcPct val="0"/>
              </a:spcAft>
              <a:buFont typeface="Arial" panose="02080604020202020204" pitchFamily="34" charset="0"/>
              <a:buNone/>
              <a:defRPr/>
            </a:pPr>
            <a:endParaRPr lang="zh-CN" altLang="en-US" kern="0">
              <a:ln>
                <a:solidFill>
                  <a:srgbClr val="FF0000"/>
                </a:solidFill>
              </a:ln>
              <a:solidFill>
                <a:srgbClr val="D6470B"/>
              </a:solidFill>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 calcmode="lin" valueType="num">
                                      <p:cBhvr>
                                        <p:cTn id="9" dur="250" fill="hold"/>
                                        <p:tgtEl>
                                          <p:spTgt spid="11"/>
                                        </p:tgtEl>
                                        <p:attrNameLst>
                                          <p:attrName>style.rotation</p:attrName>
                                        </p:attrNameLst>
                                      </p:cBhvr>
                                      <p:tavLst>
                                        <p:tav tm="0">
                                          <p:val>
                                            <p:fltVal val="90"/>
                                          </p:val>
                                        </p:tav>
                                        <p:tav tm="100000">
                                          <p:val>
                                            <p:fltVal val="0"/>
                                          </p:val>
                                        </p:tav>
                                      </p:tavLst>
                                    </p:anim>
                                    <p:animEffect transition="in" filter="fade">
                                      <p:cBhvr>
                                        <p:cTn id="10" dur="25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p:cBhvr>
                                        <p:cTn id="13" dur="250"/>
                                        <p:tgtEl>
                                          <p:spTgt spid="16"/>
                                        </p:tgtEl>
                                      </p:cBhvr>
                                    </p:animEffect>
                                    <p:anim calcmode="lin" valueType="num">
                                      <p:cBhvr>
                                        <p:cTn id="14" dur="250" fill="hold"/>
                                        <p:tgtEl>
                                          <p:spTgt spid="16"/>
                                        </p:tgtEl>
                                        <p:attrNameLst>
                                          <p:attrName>ppt_x</p:attrName>
                                        </p:attrNameLst>
                                      </p:cBhvr>
                                      <p:tavLst>
                                        <p:tav tm="0">
                                          <p:val>
                                            <p:strVal val="#ppt_x"/>
                                          </p:val>
                                        </p:tav>
                                        <p:tav tm="100000">
                                          <p:val>
                                            <p:strVal val="#ppt_x"/>
                                          </p:val>
                                        </p:tav>
                                      </p:tavLst>
                                    </p:anim>
                                    <p:anim calcmode="lin" valueType="num">
                                      <p:cBhvr>
                                        <p:cTn id="15" dur="250" fill="hold"/>
                                        <p:tgtEl>
                                          <p:spTgt spid="16"/>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p:cBhvr>
                                        <p:cTn id="18" dur="250"/>
                                        <p:tgtEl>
                                          <p:spTgt spid="17"/>
                                        </p:tgtEl>
                                      </p:cBhvr>
                                    </p:animEffect>
                                    <p:anim calcmode="lin" valueType="num">
                                      <p:cBhvr>
                                        <p:cTn id="19" dur="250" fill="hold"/>
                                        <p:tgtEl>
                                          <p:spTgt spid="17"/>
                                        </p:tgtEl>
                                        <p:attrNameLst>
                                          <p:attrName>ppt_x</p:attrName>
                                        </p:attrNameLst>
                                      </p:cBhvr>
                                      <p:tavLst>
                                        <p:tav tm="0">
                                          <p:val>
                                            <p:strVal val="#ppt_x"/>
                                          </p:val>
                                        </p:tav>
                                        <p:tav tm="100000">
                                          <p:val>
                                            <p:strVal val="#ppt_x"/>
                                          </p:val>
                                        </p:tav>
                                      </p:tavLst>
                                    </p:anim>
                                    <p:anim calcmode="lin" valueType="num">
                                      <p:cBhvr>
                                        <p:cTn id="20"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F26D64"/>
          </a:solidFill>
          <a:ln>
            <a:solidFill>
              <a:srgbClr val="F26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F26D64"/>
          </a:solidFill>
          <a:ln>
            <a:solidFill>
              <a:srgbClr val="F26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F8841D"/>
          </a:solidFill>
          <a:ln>
            <a:solidFill>
              <a:srgbClr val="F88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F8841D"/>
          </a:solidFill>
          <a:ln>
            <a:solidFill>
              <a:srgbClr val="F88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9BBB40"/>
          </a:solidFill>
          <a:ln>
            <a:solidFill>
              <a:srgbClr val="9B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9BBB40"/>
          </a:solidFill>
          <a:ln>
            <a:solidFill>
              <a:srgbClr val="9BB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0">
    <p:spTree>
      <p:nvGrpSpPr>
        <p:cNvPr id="1" name=""/>
        <p:cNvGrpSpPr/>
        <p:nvPr/>
      </p:nvGrpSpPr>
      <p:grpSpPr>
        <a:xfrm>
          <a:off x="0" y="0"/>
          <a:ext cx="0" cy="0"/>
          <a:chOff x="0" y="0"/>
          <a:chExt cx="0" cy="0"/>
        </a:xfrm>
      </p:grpSpPr>
      <p:grpSp>
        <p:nvGrpSpPr>
          <p:cNvPr id="15" name="组合 14"/>
          <p:cNvGrpSpPr/>
          <p:nvPr userDrawn="1"/>
        </p:nvGrpSpPr>
        <p:grpSpPr>
          <a:xfrm>
            <a:off x="6088208" y="0"/>
            <a:ext cx="748924" cy="261610"/>
            <a:chOff x="4235645" y="0"/>
            <a:chExt cx="748924" cy="261610"/>
          </a:xfrm>
        </p:grpSpPr>
        <p:sp>
          <p:nvSpPr>
            <p:cNvPr id="4" name="矩形: 剪去顶角 3"/>
            <p:cNvSpPr/>
            <p:nvPr userDrawn="1"/>
          </p:nvSpPr>
          <p:spPr>
            <a:xfrm flipV="1">
              <a:off x="4235646" y="0"/>
              <a:ext cx="748923" cy="261610"/>
            </a:xfrm>
            <a:prstGeom prst="snip2SameRect">
              <a:avLst/>
            </a:prstGeom>
            <a:solidFill>
              <a:srgbClr val="F26D64"/>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7" name="矩形 6"/>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教学背景</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1" name="组合 20"/>
          <p:cNvGrpSpPr/>
          <p:nvPr userDrawn="1"/>
        </p:nvGrpSpPr>
        <p:grpSpPr>
          <a:xfrm>
            <a:off x="6770857" y="0"/>
            <a:ext cx="889987" cy="261610"/>
            <a:chOff x="4165114" y="0"/>
            <a:chExt cx="889987" cy="261610"/>
          </a:xfrm>
        </p:grpSpPr>
        <p:sp>
          <p:nvSpPr>
            <p:cNvPr id="22" name="矩形: 剪去顶角 21"/>
            <p:cNvSpPr/>
            <p:nvPr userDrawn="1"/>
          </p:nvSpPr>
          <p:spPr>
            <a:xfrm flipV="1">
              <a:off x="4235646" y="0"/>
              <a:ext cx="748923" cy="261610"/>
            </a:xfrm>
            <a:prstGeom prst="snip2SameRect">
              <a:avLst/>
            </a:prstGeom>
            <a:solidFill>
              <a:srgbClr val="F8841D"/>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3" name="矩形 22"/>
            <p:cNvSpPr/>
            <p:nvPr userDrawn="1"/>
          </p:nvSpPr>
          <p:spPr>
            <a:xfrm>
              <a:off x="4165114" y="0"/>
              <a:ext cx="889987"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环境及选题</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4" name="组合 23"/>
          <p:cNvGrpSpPr/>
          <p:nvPr userDrawn="1"/>
        </p:nvGrpSpPr>
        <p:grpSpPr>
          <a:xfrm>
            <a:off x="7594569" y="0"/>
            <a:ext cx="748924" cy="261610"/>
            <a:chOff x="4235645" y="0"/>
            <a:chExt cx="748924" cy="261610"/>
          </a:xfrm>
        </p:grpSpPr>
        <p:sp>
          <p:nvSpPr>
            <p:cNvPr id="25" name="矩形: 剪去顶角 2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ln>
                  <a:solidFill>
                    <a:schemeClr val="bg1">
                      <a:lumMod val="75000"/>
                    </a:schemeClr>
                  </a:solidFill>
                </a:ln>
                <a:solidFill>
                  <a:schemeClr val="bg1">
                    <a:lumMod val="75000"/>
                  </a:schemeClr>
                </a:solidFill>
                <a:latin typeface="Copperplate Gothic Bold"/>
                <a:ea typeface="微软雅黑" panose="020B0503020204020204" charset="-122"/>
              </a:endParaRPr>
            </a:p>
          </p:txBody>
        </p:sp>
        <p:sp>
          <p:nvSpPr>
            <p:cNvPr id="26" name="矩形 2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lumMod val="75000"/>
                    </a:schemeClr>
                  </a:solidFill>
                </a:ln>
                <a:solidFill>
                  <a:schemeClr val="bg1">
                    <a:lumMod val="75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27" name="组合 26"/>
          <p:cNvGrpSpPr/>
          <p:nvPr userDrawn="1"/>
        </p:nvGrpSpPr>
        <p:grpSpPr>
          <a:xfrm>
            <a:off x="8352036" y="0"/>
            <a:ext cx="748924" cy="261610"/>
            <a:chOff x="4235645" y="0"/>
            <a:chExt cx="748924" cy="261610"/>
          </a:xfrm>
        </p:grpSpPr>
        <p:sp>
          <p:nvSpPr>
            <p:cNvPr id="28" name="矩形: 剪去顶角 27"/>
            <p:cNvSpPr/>
            <p:nvPr userDrawn="1"/>
          </p:nvSpPr>
          <p:spPr>
            <a:xfrm flipV="1">
              <a:off x="4235646" y="0"/>
              <a:ext cx="748923" cy="261610"/>
            </a:xfrm>
            <a:prstGeom prst="snip2SameRect">
              <a:avLst/>
            </a:prstGeom>
            <a:solidFill>
              <a:srgbClr val="936CAF"/>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29" name="矩形 28"/>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教学效果</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936CAF"/>
          </a:solidFill>
          <a:ln>
            <a:solidFill>
              <a:srgbClr val="93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flipH="1">
            <a:off x="415788" y="296749"/>
            <a:ext cx="70741" cy="502466"/>
          </a:xfrm>
          <a:prstGeom prst="rect">
            <a:avLst/>
          </a:prstGeom>
          <a:solidFill>
            <a:srgbClr val="936CAF"/>
          </a:solidFill>
          <a:ln>
            <a:solidFill>
              <a:srgbClr val="93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0">
    <p:spTree>
      <p:nvGrpSpPr>
        <p:cNvPr id="1" name=""/>
        <p:cNvGrpSpPr/>
        <p:nvPr/>
      </p:nvGrpSpPr>
      <p:grpSpPr>
        <a:xfrm>
          <a:off x="0" y="0"/>
          <a:ext cx="0" cy="0"/>
          <a:chOff x="0" y="0"/>
          <a:chExt cx="0" cy="0"/>
        </a:xfrm>
      </p:grpSpPr>
      <p:grpSp>
        <p:nvGrpSpPr>
          <p:cNvPr id="30" name="组合 29"/>
          <p:cNvGrpSpPr/>
          <p:nvPr userDrawn="1"/>
        </p:nvGrpSpPr>
        <p:grpSpPr>
          <a:xfrm>
            <a:off x="8469" y="845526"/>
            <a:ext cx="5760000" cy="5080"/>
            <a:chOff x="7259" y="3373"/>
            <a:chExt cx="11940" cy="8"/>
          </a:xfrm>
        </p:grpSpPr>
        <p:cxnSp>
          <p:nvCxnSpPr>
            <p:cNvPr id="31" name="直接连接符 30"/>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userDrawn="1"/>
        </p:nvGrpSpPr>
        <p:grpSpPr>
          <a:xfrm>
            <a:off x="3368889" y="1952"/>
            <a:ext cx="5760000" cy="5080"/>
            <a:chOff x="0" y="7413"/>
            <a:chExt cx="13038" cy="8"/>
          </a:xfrm>
        </p:grpSpPr>
        <p:cxnSp>
          <p:nvCxnSpPr>
            <p:cNvPr id="34" name="直接连接符 33"/>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6" name="流程图: 手动输入 35"/>
          <p:cNvSpPr/>
          <p:nvPr userDrawn="1"/>
        </p:nvSpPr>
        <p:spPr>
          <a:xfrm flipH="1">
            <a:off x="0" y="157947"/>
            <a:ext cx="351958" cy="641268"/>
          </a:xfrm>
          <a:prstGeom prst="flowChartManualInput">
            <a:avLst/>
          </a:prstGeom>
          <a:solidFill>
            <a:srgbClr val="6AE7FF"/>
          </a:solid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userDrawn="1"/>
        </p:nvGrpSpPr>
        <p:grpSpPr>
          <a:xfrm>
            <a:off x="7533606" y="0"/>
            <a:ext cx="748924" cy="261610"/>
            <a:chOff x="4235645" y="0"/>
            <a:chExt cx="748924" cy="261610"/>
          </a:xfrm>
        </p:grpSpPr>
        <p:sp>
          <p:nvSpPr>
            <p:cNvPr id="45" name="矩形: 剪去顶角 44"/>
            <p:cNvSpPr/>
            <p:nvPr userDrawn="1"/>
          </p:nvSpPr>
          <p:spPr>
            <a:xfrm flipV="1">
              <a:off x="4235646" y="0"/>
              <a:ext cx="748923" cy="261610"/>
            </a:xfrm>
            <a:prstGeom prst="snip2SameRect">
              <a:avLst/>
            </a:prstGeom>
            <a:solidFill>
              <a:schemeClr val="accent3">
                <a:lumMod val="75000"/>
              </a:schemeClr>
            </a:solidFill>
            <a:ln w="12700">
              <a:no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900" dirty="0">
                <a:solidFill>
                  <a:prstClr val="white"/>
                </a:solidFill>
                <a:latin typeface="Copperplate Gothic Bold"/>
                <a:ea typeface="微软雅黑" panose="020B0503020204020204" charset="-122"/>
              </a:endParaRPr>
            </a:p>
          </p:txBody>
        </p:sp>
        <p:sp>
          <p:nvSpPr>
            <p:cNvPr id="46" name="矩形 45"/>
            <p:cNvSpPr/>
            <p:nvPr userDrawn="1"/>
          </p:nvSpPr>
          <p:spPr>
            <a:xfrm>
              <a:off x="4235645" y="0"/>
              <a:ext cx="748924" cy="261610"/>
            </a:xfrm>
            <a:prstGeom prst="rect">
              <a:avLst/>
            </a:prstGeom>
          </p:spPr>
          <p:txBody>
            <a:bodyPr wrap="none">
              <a:spAutoFit/>
            </a:bodyPr>
            <a:lstStyle/>
            <a:p>
              <a:pPr algn="ctr" defTabSz="685800"/>
              <a:r>
                <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教学展示</a:t>
              </a:r>
              <a:endParaRPr lang="zh-CN" altLang="en-US" sz="1100" dirty="0">
                <a:ln w="0">
                  <a:solidFill>
                    <a:schemeClr val="bg1"/>
                  </a:solidFill>
                </a:ln>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sp>
        <p:nvSpPr>
          <p:cNvPr id="49" name="矩形 48"/>
          <p:cNvSpPr/>
          <p:nvPr userDrawn="1"/>
        </p:nvSpPr>
        <p:spPr>
          <a:xfrm>
            <a:off x="8202262" y="0"/>
            <a:ext cx="1031051" cy="430887"/>
          </a:xfrm>
          <a:prstGeom prst="rect">
            <a:avLst/>
          </a:prstGeom>
        </p:spPr>
        <p:txBody>
          <a:bodyPr wrap="square">
            <a:spAutoFit/>
          </a:bodyPr>
          <a:lstStyle/>
          <a:p>
            <a:pPr algn="ctr" defTabSz="685800"/>
            <a:r>
              <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典型实验案例</a:t>
            </a:r>
            <a:endPar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38"/>
          <p:cNvSpPr/>
          <p:nvPr userDrawn="1"/>
        </p:nvSpPr>
        <p:spPr>
          <a:xfrm>
            <a:off x="1472855" y="313801"/>
            <a:ext cx="6711989" cy="615915"/>
          </a:xfrm>
          <a:prstGeom prst="roundRect">
            <a:avLst/>
          </a:prstGeom>
          <a:solidFill>
            <a:schemeClr val="bg1">
              <a:lumMod val="95000"/>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8" name="圆角矩形 2"/>
          <p:cNvSpPr/>
          <p:nvPr/>
        </p:nvSpPr>
        <p:spPr>
          <a:xfrm>
            <a:off x="0" y="313801"/>
            <a:ext cx="1516325" cy="615915"/>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等腰三角形 9"/>
          <p:cNvSpPr/>
          <p:nvPr userDrawn="1"/>
        </p:nvSpPr>
        <p:spPr>
          <a:xfrm rot="5400000">
            <a:off x="1505195" y="552380"/>
            <a:ext cx="160957" cy="138756"/>
          </a:xfrm>
          <a:prstGeom prst="triangle">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0070C0"/>
              </a:solidFill>
              <a:effectLst/>
              <a:uLnTx/>
              <a:uFillTx/>
              <a:latin typeface="微软雅黑" panose="020B0503020204020204" charset="-122"/>
              <a:ea typeface="微软雅黑" panose="020B0503020204020204" charset="-122"/>
              <a:cs typeface="+mn-cs"/>
            </a:endParaRPr>
          </a:p>
        </p:txBody>
      </p:sp>
      <p:grpSp>
        <p:nvGrpSpPr>
          <p:cNvPr id="11" name="组合 10"/>
          <p:cNvGrpSpPr/>
          <p:nvPr userDrawn="1"/>
        </p:nvGrpSpPr>
        <p:grpSpPr>
          <a:xfrm>
            <a:off x="3368889" y="1952"/>
            <a:ext cx="5760000" cy="5080"/>
            <a:chOff x="0" y="7413"/>
            <a:chExt cx="13038" cy="8"/>
          </a:xfrm>
        </p:grpSpPr>
        <p:cxnSp>
          <p:nvCxnSpPr>
            <p:cNvPr id="12" name="直接连接符 11"/>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userDrawn="1"/>
        </p:nvSpPr>
        <p:spPr>
          <a:xfrm>
            <a:off x="8184844" y="0"/>
            <a:ext cx="1031051" cy="430887"/>
          </a:xfrm>
          <a:prstGeom prst="rect">
            <a:avLst/>
          </a:prstGeom>
        </p:spPr>
        <p:txBody>
          <a:bodyPr wrap="square">
            <a:spAutoFit/>
          </a:bodyPr>
          <a:lstStyle/>
          <a:p>
            <a:pPr algn="ctr" defTabSz="685800"/>
            <a:r>
              <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典型实验案例</a:t>
            </a:r>
            <a:endParaRPr lang="zh-CN" altLang="en-US" sz="1100" dirty="0">
              <a:ln w="0">
                <a:solidFill>
                  <a:srgbClr val="6AE7FF"/>
                </a:solidFill>
              </a:ln>
              <a:solidFill>
                <a:srgbClr val="6AE7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grpSp>
        <p:nvGrpSpPr>
          <p:cNvPr id="21" name="组合 20"/>
          <p:cNvGrpSpPr/>
          <p:nvPr userDrawn="1"/>
        </p:nvGrpSpPr>
        <p:grpSpPr>
          <a:xfrm>
            <a:off x="7533606" y="0"/>
            <a:ext cx="748924" cy="261610"/>
            <a:chOff x="4235645" y="0"/>
            <a:chExt cx="748924" cy="261610"/>
          </a:xfrm>
        </p:grpSpPr>
        <p:sp>
          <p:nvSpPr>
            <p:cNvPr id="22" name="矩形: 剪去顶角 21"/>
            <p:cNvSpPr/>
            <p:nvPr userDrawn="1"/>
          </p:nvSpPr>
          <p:spPr>
            <a:xfrm flipV="1">
              <a:off x="4235646" y="0"/>
              <a:ext cx="748923" cy="261610"/>
            </a:xfrm>
            <a:prstGeom prst="snip2SameRect">
              <a:avLst/>
            </a:prstGeom>
            <a:solidFill>
              <a:srgbClr val="9BBB59">
                <a:lumMod val="75000"/>
              </a:srgbClr>
            </a:solidFill>
            <a:ln w="12700" cap="flat" cmpd="sng" algn="ctr">
              <a:noFill/>
              <a:prstDash val="solid"/>
              <a:miter lim="800000"/>
            </a:ln>
            <a:effectLst>
              <a:outerShdw blurRad="50800" dist="38100" dir="2700000" sx="99000" sy="99000" algn="tl"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Copperplate Gothic Bold"/>
                <a:ea typeface="微软雅黑" panose="020B0503020204020204" charset="-122"/>
                <a:cs typeface="+mn-cs"/>
              </a:endParaRPr>
            </a:p>
          </p:txBody>
        </p:sp>
        <p:sp>
          <p:nvSpPr>
            <p:cNvPr id="23" name="矩形 22"/>
            <p:cNvSpPr/>
            <p:nvPr userDrawn="1"/>
          </p:nvSpPr>
          <p:spPr>
            <a:xfrm>
              <a:off x="4235645" y="0"/>
              <a:ext cx="748924" cy="261610"/>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w="0">
                    <a:solidFill>
                      <a:prstClr val="white"/>
                    </a:solid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rPr>
                <a:t>教学展示</a:t>
              </a:r>
              <a:endParaRPr kumimoji="0" lang="zh-CN" altLang="en-US" sz="1100" b="0" i="0" u="none" strike="noStrike" kern="0" cap="none" spc="0" normalizeH="0" baseline="0" noProof="0" dirty="0">
                <a:ln w="0">
                  <a:solidFill>
                    <a:prstClr val="white"/>
                  </a:solid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1000">
              <a:srgbClr val="002FA7"/>
            </a:gs>
            <a:gs pos="0">
              <a:srgbClr val="081954"/>
            </a:gs>
            <a:gs pos="76000">
              <a:srgbClr val="1A4084"/>
            </a:gs>
            <a:gs pos="100000">
              <a:srgbClr val="061252"/>
            </a:gs>
          </a:gsLst>
          <a:lin ang="27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91BBEA3-B997-4684-9848-4E681475F62A}"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3D53C5-581B-4508-9875-327201D318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1000">
              <a:srgbClr val="002FA7"/>
            </a:gs>
            <a:gs pos="0">
              <a:srgbClr val="081954"/>
            </a:gs>
            <a:gs pos="76000">
              <a:srgbClr val="1A4084"/>
            </a:gs>
            <a:gs pos="100000">
              <a:srgbClr val="061252"/>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3.jpe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6.xml"/><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19.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1.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789930" y="4152265"/>
            <a:ext cx="3086100" cy="2061210"/>
          </a:xfrm>
          <a:prstGeom prst="rect">
            <a:avLst/>
          </a:prstGeom>
          <a:noFill/>
          <a:effectLst>
            <a:outerShdw blurRad="127000" dist="127000" dir="8100000" algn="br" rotWithShape="0">
              <a:prstClr val="black">
                <a:alpha val="40000"/>
              </a:prstClr>
            </a:outerShdw>
          </a:effectLst>
        </p:spPr>
        <p:txBody>
          <a:bodyPr wrap="square" rtlCol="0">
            <a:spAutoFit/>
          </a:bodyPr>
          <a:lstStyle/>
          <a:p>
            <a:pPr algn="dist" defTabSz="514350"/>
            <a:r>
              <a:rPr lang="zh-CN" altLang="en-US" sz="2700" spc="338" dirty="0">
                <a:solidFill>
                  <a:prstClr val="white"/>
                </a:solidFill>
                <a:latin typeface="Adobe Heiti Std" panose="020B0400000000000000" charset="-122"/>
                <a:ea typeface="Adobe Heiti Std" panose="020B0400000000000000" charset="-122"/>
              </a:rPr>
              <a:t>中央财经大学</a:t>
            </a:r>
            <a:endParaRPr lang="zh-CN" altLang="en-US" sz="2700" spc="338" dirty="0">
              <a:solidFill>
                <a:prstClr val="white"/>
              </a:solidFill>
              <a:latin typeface="Adobe Heiti Std" panose="020B0400000000000000" charset="-122"/>
              <a:ea typeface="Adobe Heiti Std" panose="020B0400000000000000" charset="-122"/>
            </a:endParaRPr>
          </a:p>
          <a:p>
            <a:pPr algn="dist" defTabSz="514350"/>
            <a:r>
              <a:rPr lang="" altLang="zh-CN" sz="2700" spc="338" dirty="0">
                <a:solidFill>
                  <a:prstClr val="white"/>
                </a:solidFill>
                <a:latin typeface="Adobe Heiti Std" panose="020B0400000000000000" charset="-122"/>
                <a:ea typeface="Adobe Heiti Std" panose="020B0400000000000000" charset="-122"/>
              </a:rPr>
              <a:t>统计与数学学院</a:t>
            </a:r>
            <a:endParaRPr lang="en-US" altLang="zh-CN" sz="2700" spc="338" dirty="0">
              <a:solidFill>
                <a:prstClr val="white"/>
              </a:solidFill>
              <a:latin typeface="Adobe Heiti Std" panose="020B0400000000000000" charset="-122"/>
              <a:ea typeface="Adobe Heiti Std" panose="020B0400000000000000" charset="-122"/>
            </a:endParaRPr>
          </a:p>
          <a:p>
            <a:pPr algn="ctr" defTabSz="514350"/>
            <a:r>
              <a:rPr lang="zh-CN" altLang="en-US" sz="2700" spc="338" dirty="0">
                <a:solidFill>
                  <a:prstClr val="white"/>
                </a:solidFill>
                <a:latin typeface="Adobe Heiti Std" panose="020B0400000000000000" charset="-122"/>
                <a:ea typeface="Adobe Heiti Std" panose="020B0400000000000000" charset="-122"/>
              </a:rPr>
              <a:t>李丰</a:t>
            </a:r>
            <a:endParaRPr lang="en-US" altLang="zh-CN" sz="2700" spc="338" dirty="0">
              <a:solidFill>
                <a:prstClr val="white"/>
              </a:solidFill>
              <a:latin typeface="华文新魏" panose="02010800040101010101" pitchFamily="2" charset="-122"/>
              <a:ea typeface="华文新魏" panose="02010800040101010101" pitchFamily="2" charset="-122"/>
            </a:endParaRPr>
          </a:p>
          <a:p>
            <a:pPr algn="r" defTabSz="514350"/>
            <a:endParaRPr lang="en-US" altLang="zh-CN" sz="2700" spc="338" dirty="0">
              <a:solidFill>
                <a:prstClr val="white"/>
              </a:solidFill>
              <a:latin typeface="华文新魏" panose="02010800040101010101" pitchFamily="2" charset="-122"/>
              <a:ea typeface="华文新魏" panose="02010800040101010101" pitchFamily="2" charset="-122"/>
            </a:endParaRPr>
          </a:p>
          <a:p>
            <a:pPr algn="ctr" defTabSz="514350"/>
            <a:r>
              <a:rPr lang="" altLang="zh-CN" sz="2000" dirty="0">
                <a:solidFill>
                  <a:schemeClr val="bg1">
                    <a:lumMod val="95000"/>
                  </a:schemeClr>
                </a:solidFill>
                <a:latin typeface="Calibri" panose="020F0502020204030204" pitchFamily="34" charset="0"/>
                <a:ea typeface="华文新魏" panose="02010800040101010101" pitchFamily="2" charset="-122"/>
              </a:rPr>
              <a:t>feng.li@cufe.edu.cn</a:t>
            </a:r>
            <a:endParaRPr lang="" altLang="zh-CN" sz="2000" dirty="0">
              <a:solidFill>
                <a:schemeClr val="bg1">
                  <a:lumMod val="95000"/>
                </a:schemeClr>
              </a:solidFill>
              <a:latin typeface="Calibri" panose="020F0502020204030204" pitchFamily="34" charset="0"/>
              <a:ea typeface="华文新魏" panose="02010800040101010101" pitchFamily="2" charset="-122"/>
            </a:endParaRPr>
          </a:p>
        </p:txBody>
      </p:sp>
      <p:sp>
        <p:nvSpPr>
          <p:cNvPr id="45" name="文本框 44"/>
          <p:cNvSpPr txBox="1"/>
          <p:nvPr/>
        </p:nvSpPr>
        <p:spPr>
          <a:xfrm>
            <a:off x="12510" y="1362166"/>
            <a:ext cx="9131490" cy="675640"/>
          </a:xfrm>
          <a:prstGeom prst="rect">
            <a:avLst/>
          </a:prstGeom>
          <a:noFill/>
          <a:effectLst>
            <a:outerShdw blurRad="127000" dist="127000" dir="8100000" algn="br" rotWithShape="0">
              <a:prstClr val="black">
                <a:alpha val="40000"/>
              </a:prstClr>
            </a:outerShdw>
          </a:effectLst>
        </p:spPr>
        <p:txBody>
          <a:bodyPr wrap="square" rtlCol="0">
            <a:spAutoFit/>
          </a:bodyPr>
          <a:lstStyle/>
          <a:p>
            <a:pPr algn="ctr" defTabSz="514350"/>
            <a:r>
              <a:rPr lang="zh-CN" altLang="en-US" sz="3800" b="1" spc="338" dirty="0">
                <a:solidFill>
                  <a:prstClr val="white"/>
                </a:solidFill>
                <a:latin typeface="微软雅黑" panose="020B0503020204020204" charset="-122"/>
                <a:ea typeface="微软雅黑" panose="020B0503020204020204" charset="-122"/>
              </a:rPr>
              <a:t>大数据分布式计算</a:t>
            </a:r>
            <a:r>
              <a:rPr lang="" altLang="zh-CN" sz="3800" b="1" spc="338" dirty="0">
                <a:solidFill>
                  <a:prstClr val="white"/>
                </a:solidFill>
                <a:latin typeface="微软雅黑" panose="020B0503020204020204" charset="-122"/>
                <a:ea typeface="微软雅黑" panose="020B0503020204020204" charset="-122"/>
              </a:rPr>
              <a:t>与教学</a:t>
            </a:r>
            <a:endParaRPr lang="" altLang="zh-CN" sz="3800" b="1" spc="338" dirty="0">
              <a:solidFill>
                <a:prstClr val="white"/>
              </a:solidFill>
              <a:latin typeface="微软雅黑" panose="020B0503020204020204" charset="-122"/>
              <a:ea typeface="微软雅黑" panose="020B0503020204020204" charset="-122"/>
            </a:endParaRPr>
          </a:p>
        </p:txBody>
      </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5857" y="4079165"/>
            <a:ext cx="2138187" cy="2071885"/>
          </a:xfrm>
          <a:prstGeom prst="rect">
            <a:avLst/>
          </a:prstGeom>
        </p:spPr>
      </p:pic>
      <p:grpSp>
        <p:nvGrpSpPr>
          <p:cNvPr id="29" name="组合 28"/>
          <p:cNvGrpSpPr/>
          <p:nvPr/>
        </p:nvGrpSpPr>
        <p:grpSpPr>
          <a:xfrm>
            <a:off x="3384000" y="2195094"/>
            <a:ext cx="5760000" cy="5080"/>
            <a:chOff x="7259" y="3373"/>
            <a:chExt cx="11940" cy="8"/>
          </a:xfrm>
        </p:grpSpPr>
        <p:cxnSp>
          <p:nvCxnSpPr>
            <p:cNvPr id="30" name="直接连接符 29"/>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11581" y="1136990"/>
            <a:ext cx="5760000" cy="5080"/>
            <a:chOff x="0" y="7413"/>
            <a:chExt cx="13038" cy="8"/>
          </a:xfrm>
        </p:grpSpPr>
        <p:cxnSp>
          <p:nvCxnSpPr>
            <p:cNvPr id="33" name="直接连接符 32"/>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advTm="9056"/>
    </mc:Choice>
    <mc:Fallback>
      <p:transition advTm="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250" fill="hold"/>
                                        <p:tgtEl>
                                          <p:spTgt spid="45"/>
                                        </p:tgtEl>
                                        <p:attrNameLst>
                                          <p:attrName>ppt_w</p:attrName>
                                        </p:attrNameLst>
                                      </p:cBhvr>
                                      <p:tavLst>
                                        <p:tav tm="0">
                                          <p:val>
                                            <p:strVal val="#ppt_w+.3"/>
                                          </p:val>
                                        </p:tav>
                                        <p:tav tm="100000">
                                          <p:val>
                                            <p:strVal val="#ppt_w"/>
                                          </p:val>
                                        </p:tav>
                                      </p:tavLst>
                                    </p:anim>
                                    <p:anim calcmode="lin" valueType="num">
                                      <p:cBhvr>
                                        <p:cTn id="8" dur="250" fill="hold"/>
                                        <p:tgtEl>
                                          <p:spTgt spid="45"/>
                                        </p:tgtEl>
                                        <p:attrNameLst>
                                          <p:attrName>ppt_h</p:attrName>
                                        </p:attrNameLst>
                                      </p:cBhvr>
                                      <p:tavLst>
                                        <p:tav tm="0">
                                          <p:val>
                                            <p:strVal val="#ppt_h"/>
                                          </p:val>
                                        </p:tav>
                                        <p:tav tm="100000">
                                          <p:val>
                                            <p:strVal val="#ppt_h"/>
                                          </p:val>
                                        </p:tav>
                                      </p:tavLst>
                                    </p:anim>
                                    <p:animEffect transition="in" filter="fade">
                                      <p:cBhvr>
                                        <p:cTn id="9" dur="250"/>
                                        <p:tgtEl>
                                          <p:spTgt spid="45"/>
                                        </p:tgtEl>
                                      </p:cBhvr>
                                    </p:animEffect>
                                  </p:childTnLst>
                                </p:cTn>
                              </p:par>
                              <p:par>
                                <p:cTn id="10" presetID="22" presetClass="entr" presetSubtype="2"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right)">
                                      <p:cBhvr>
                                        <p:cTn id="12" dur="250"/>
                                        <p:tgtEl>
                                          <p:spTgt spid="29"/>
                                        </p:tgtEl>
                                      </p:cBhvr>
                                    </p:animEffect>
                                  </p:childTnLst>
                                </p:cTn>
                              </p:par>
                              <p:par>
                                <p:cTn id="13" presetID="2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250"/>
                                        <p:tgtEl>
                                          <p:spTgt spid="32"/>
                                        </p:tgtEl>
                                      </p:cBhvr>
                                    </p:animEffect>
                                  </p:childTnLst>
                                </p:cTn>
                              </p:par>
                            </p:childTnLst>
                          </p:cTn>
                        </p:par>
                        <p:par>
                          <p:cTn id="16" fill="hold">
                            <p:stCondLst>
                              <p:cond delay="500"/>
                            </p:stCondLst>
                            <p:childTnLst>
                              <p:par>
                                <p:cTn id="17" presetID="50" presetClass="entr" presetSubtype="0" decel="10000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250" fill="hold"/>
                                        <p:tgtEl>
                                          <p:spTgt spid="26"/>
                                        </p:tgtEl>
                                        <p:attrNameLst>
                                          <p:attrName>ppt_w</p:attrName>
                                        </p:attrNameLst>
                                      </p:cBhvr>
                                      <p:tavLst>
                                        <p:tav tm="0">
                                          <p:val>
                                            <p:strVal val="#ppt_w+.3"/>
                                          </p:val>
                                        </p:tav>
                                        <p:tav tm="100000">
                                          <p:val>
                                            <p:strVal val="#ppt_w"/>
                                          </p:val>
                                        </p:tav>
                                      </p:tavLst>
                                    </p:anim>
                                    <p:anim calcmode="lin" valueType="num">
                                      <p:cBhvr>
                                        <p:cTn id="20" dur="250" fill="hold"/>
                                        <p:tgtEl>
                                          <p:spTgt spid="26"/>
                                        </p:tgtEl>
                                        <p:attrNameLst>
                                          <p:attrName>ppt_h</p:attrName>
                                        </p:attrNameLst>
                                      </p:cBhvr>
                                      <p:tavLst>
                                        <p:tav tm="0">
                                          <p:val>
                                            <p:strVal val="#ppt_h"/>
                                          </p:val>
                                        </p:tav>
                                        <p:tav tm="100000">
                                          <p:val>
                                            <p:strVal val="#ppt_h"/>
                                          </p:val>
                                        </p:tav>
                                      </p:tavLst>
                                    </p:anim>
                                    <p:animEffect transition="in" filter="fade">
                                      <p:cBhvr>
                                        <p:cTn id="21" dur="250"/>
                                        <p:tgtEl>
                                          <p:spTgt spid="26"/>
                                        </p:tgtEl>
                                      </p:cBhvr>
                                    </p:animEffect>
                                  </p:childTnLst>
                                </p:cTn>
                              </p:par>
                              <p:par>
                                <p:cTn id="22" presetID="53" presetClass="entr" presetSubtype="16"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250" fill="hold"/>
                                        <p:tgtEl>
                                          <p:spTgt spid="28"/>
                                        </p:tgtEl>
                                        <p:attrNameLst>
                                          <p:attrName>ppt_w</p:attrName>
                                        </p:attrNameLst>
                                      </p:cBhvr>
                                      <p:tavLst>
                                        <p:tav tm="0">
                                          <p:val>
                                            <p:fltVal val="0"/>
                                          </p:val>
                                        </p:tav>
                                        <p:tav tm="100000">
                                          <p:val>
                                            <p:strVal val="#ppt_w"/>
                                          </p:val>
                                        </p:tav>
                                      </p:tavLst>
                                    </p:anim>
                                    <p:anim calcmode="lin" valueType="num">
                                      <p:cBhvr>
                                        <p:cTn id="25" dur="250" fill="hold"/>
                                        <p:tgtEl>
                                          <p:spTgt spid="28"/>
                                        </p:tgtEl>
                                        <p:attrNameLst>
                                          <p:attrName>ppt_h</p:attrName>
                                        </p:attrNameLst>
                                      </p:cBhvr>
                                      <p:tavLst>
                                        <p:tav tm="0">
                                          <p:val>
                                            <p:fltVal val="0"/>
                                          </p:val>
                                        </p:tav>
                                        <p:tav tm="100000">
                                          <p:val>
                                            <p:strVal val="#ppt_h"/>
                                          </p:val>
                                        </p:tav>
                                      </p:tavLst>
                                    </p:anim>
                                    <p:animEffect transition="in" filter="fade">
                                      <p:cBhvr>
                                        <p:cTn id="26"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4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68287"/>
            <a:ext cx="8525692" cy="6014116"/>
          </a:xfrm>
          <a:prstGeom prst="rect">
            <a:avLst/>
          </a:prstGeom>
        </p:spPr>
      </p:pic>
      <p:sp>
        <p:nvSpPr>
          <p:cNvPr id="7" name="矩形 6"/>
          <p:cNvSpPr/>
          <p:nvPr/>
        </p:nvSpPr>
        <p:spPr>
          <a:xfrm>
            <a:off x="513805" y="221956"/>
            <a:ext cx="5233852"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大数据分布式计算平台</a:t>
            </a:r>
            <a:endParaRPr lang="zh-CN" altLang="en-US" b="1" dirty="0">
              <a:ln>
                <a:solidFill>
                  <a:schemeClr val="bg1">
                    <a:lumMod val="95000"/>
                  </a:schemeClr>
                </a:solidFill>
              </a:ln>
              <a:solidFill>
                <a:schemeClr val="bg1"/>
              </a:solidFill>
              <a:sym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543" y="1514618"/>
            <a:ext cx="7066457" cy="53551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580616"/>
            <a:ext cx="9144000" cy="5143500"/>
          </a:xfrm>
          <a:prstGeom prst="rect">
            <a:avLst/>
          </a:prstGeom>
        </p:spPr>
      </p:pic>
      <p:sp>
        <p:nvSpPr>
          <p:cNvPr id="7" name="矩形 6"/>
          <p:cNvSpPr/>
          <p:nvPr/>
        </p:nvSpPr>
        <p:spPr>
          <a:xfrm>
            <a:off x="513805" y="221956"/>
            <a:ext cx="5233852"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大数据分布式计算平台</a:t>
            </a:r>
            <a:endParaRPr lang="zh-CN" altLang="en-US" b="1" dirty="0">
              <a:ln>
                <a:solidFill>
                  <a:schemeClr val="bg1">
                    <a:lumMod val="95000"/>
                  </a:schemeClr>
                </a:solidFill>
              </a:ln>
              <a:solidFill>
                <a:schemeClr val="bg1"/>
              </a:solidFill>
              <a:sym typeface="+mn-lt"/>
            </a:endParaRPr>
          </a:p>
        </p:txBody>
      </p:sp>
      <p:grpSp>
        <p:nvGrpSpPr>
          <p:cNvPr id="3" name="Group 2"/>
          <p:cNvGrpSpPr/>
          <p:nvPr/>
        </p:nvGrpSpPr>
        <p:grpSpPr>
          <a:xfrm>
            <a:off x="7315200" y="1580616"/>
            <a:ext cx="1392865" cy="5143500"/>
            <a:chOff x="7315200" y="1580616"/>
            <a:chExt cx="1392865" cy="5143500"/>
          </a:xfrm>
        </p:grpSpPr>
        <p:sp>
          <p:nvSpPr>
            <p:cNvPr id="9" name="矩形 5"/>
            <p:cNvSpPr/>
            <p:nvPr/>
          </p:nvSpPr>
          <p:spPr>
            <a:xfrm>
              <a:off x="7315200" y="1580616"/>
              <a:ext cx="1392865" cy="5143500"/>
            </a:xfrm>
            <a:prstGeom prst="rect">
              <a:avLst/>
            </a:prstGeom>
            <a:solidFill>
              <a:srgbClr val="003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484221" y="2628872"/>
              <a:ext cx="1054822" cy="3539430"/>
            </a:xfrm>
            <a:prstGeom prst="rect">
              <a:avLst/>
            </a:prstGeom>
          </p:spPr>
          <p:txBody>
            <a:bodyPr wrap="square">
              <a:spAutoFit/>
            </a:bodyPr>
            <a:lstStyle/>
            <a:p>
              <a:pPr defTabSz="914400"/>
              <a:r>
                <a:rPr lang="zh-CN" altLang="en-US" sz="3200" b="1" kern="0" dirty="0">
                  <a:solidFill>
                    <a:schemeClr val="bg1"/>
                  </a:solidFill>
                  <a:latin typeface="华文新魏" panose="02010800040101010101" pitchFamily="2" charset="-122"/>
                  <a:ea typeface="华文新魏" panose="02010800040101010101" pitchFamily="2" charset="-122"/>
                </a:rPr>
                <a:t>自主应用大数据分布式计算平台</a:t>
              </a:r>
              <a:endParaRPr lang="zh-CN" altLang="en-US" sz="3200" b="1" kern="0" dirty="0">
                <a:solidFill>
                  <a:schemeClr val="bg1"/>
                </a:solidFill>
                <a:latin typeface="华文新魏" panose="02010800040101010101" pitchFamily="2" charset="-122"/>
                <a:ea typeface="华文新魏" panose="020108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3805" y="221956"/>
            <a:ext cx="5233852" cy="646331"/>
          </a:xfrm>
          <a:prstGeom prst="rect">
            <a:avLst/>
          </a:prstGeom>
        </p:spPr>
        <p:txBody>
          <a:bodyPr wrap="square">
            <a:spAutoFit/>
          </a:bodyPr>
          <a:lstStyle/>
          <a:p>
            <a:pPr>
              <a:spcBef>
                <a:spcPts val="600"/>
              </a:spcBef>
            </a:pPr>
            <a:r>
              <a:rPr lang="en-US" altLang="zh-CN"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Hadoop</a:t>
            </a:r>
            <a:r>
              <a:rPr lang="zh-CN" altLang="en-US" sz="3600" b="1" dirty="0">
                <a:ln w="0">
                  <a:solidFill>
                    <a:schemeClr val="bg1">
                      <a:lumMod val="95000"/>
                    </a:schemeClr>
                  </a:solidFill>
                </a:ln>
                <a:solidFill>
                  <a:schemeClr val="bg1"/>
                </a:solidFill>
                <a:latin typeface="微软雅黑" panose="020B0503020204020204" charset="-122"/>
                <a:ea typeface="微软雅黑" panose="020B0503020204020204" charset="-122"/>
                <a:cs typeface="+mn-ea"/>
                <a:sym typeface="+mn-lt"/>
              </a:rPr>
              <a:t>交互界面</a:t>
            </a:r>
            <a:endParaRPr lang="zh-CN" altLang="en-US" b="1" dirty="0">
              <a:ln>
                <a:solidFill>
                  <a:schemeClr val="bg1">
                    <a:lumMod val="95000"/>
                  </a:schemeClr>
                </a:solidFill>
              </a:ln>
              <a:solidFill>
                <a:schemeClr val="bg1"/>
              </a:solidFill>
              <a:sym typeface="+mn-lt"/>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3805" y="221956"/>
            <a:ext cx="5233852" cy="645160"/>
          </a:xfrm>
          <a:prstGeom prst="rect">
            <a:avLst/>
          </a:prstGeom>
        </p:spPr>
        <p:txBody>
          <a:bodyPr wrap="square">
            <a:spAutoFit/>
          </a:bodyPr>
          <a:lstStyle/>
          <a:p>
            <a:pPr>
              <a:spcBef>
                <a:spcPts val="600"/>
              </a:spcBef>
            </a:pPr>
            <a:r>
              <a:rPr lang="" altLang="zh-CN"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a:t>
            </a: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案例选题三要素</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5" name="组合 4"/>
          <p:cNvGrpSpPr/>
          <p:nvPr/>
        </p:nvGrpSpPr>
        <p:grpSpPr>
          <a:xfrm>
            <a:off x="248427" y="2685282"/>
            <a:ext cx="1631823" cy="3326015"/>
            <a:chOff x="248427" y="2685282"/>
            <a:chExt cx="1631823" cy="3326015"/>
          </a:xfrm>
        </p:grpSpPr>
        <p:grpSp>
          <p:nvGrpSpPr>
            <p:cNvPr id="91" name="组合 90"/>
            <p:cNvGrpSpPr/>
            <p:nvPr/>
          </p:nvGrpSpPr>
          <p:grpSpPr>
            <a:xfrm>
              <a:off x="260250" y="2685282"/>
              <a:ext cx="1620000" cy="3326015"/>
              <a:chOff x="39789" y="2747516"/>
              <a:chExt cx="1620000" cy="3326015"/>
            </a:xfrm>
          </p:grpSpPr>
          <p:sp>
            <p:nvSpPr>
              <p:cNvPr id="3" name="矩形 2"/>
              <p:cNvSpPr/>
              <p:nvPr/>
            </p:nvSpPr>
            <p:spPr>
              <a:xfrm>
                <a:off x="39789" y="2747516"/>
                <a:ext cx="1620000" cy="10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Shape 1056"/>
              <p:cNvSpPr/>
              <p:nvPr/>
            </p:nvSpPr>
            <p:spPr>
              <a:xfrm>
                <a:off x="39789" y="3868524"/>
                <a:ext cx="1620000" cy="2205007"/>
              </a:xfrm>
              <a:prstGeom prst="rect">
                <a:avLst/>
              </a:prstGeom>
              <a:solidFill>
                <a:schemeClr val="accent1">
                  <a:lumMod val="50000"/>
                </a:schemeClr>
              </a:solidFill>
              <a:ln w="12700">
                <a:miter lim="400000"/>
              </a:ln>
            </p:spPr>
            <p:txBody>
              <a:bodyPr lIns="0" tIns="0" rIns="0" bIns="0" anchor="ctr"/>
              <a:lstStyle/>
              <a:p>
                <a:pPr lvl="0">
                  <a:defRPr sz="3200"/>
                </a:pPr>
                <a:endParaRPr sz="1600" b="1"/>
              </a:p>
            </p:txBody>
          </p:sp>
          <p:sp>
            <p:nvSpPr>
              <p:cNvPr id="9" name="Shape 1058"/>
              <p:cNvSpPr/>
              <p:nvPr/>
            </p:nvSpPr>
            <p:spPr>
              <a:xfrm>
                <a:off x="557197" y="3557490"/>
                <a:ext cx="585184" cy="57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9050">
                <a:solidFill>
                  <a:srgbClr val="F8FBFC"/>
                </a:solidFill>
                <a:miter lim="400000"/>
              </a:ln>
            </p:spPr>
            <p:txBody>
              <a:bodyPr lIns="0" tIns="0" rIns="0" bIns="0" anchor="ctr"/>
              <a:lstStyle/>
              <a:p>
                <a:pPr lvl="0">
                  <a:defRPr sz="3200"/>
                </a:pPr>
                <a:endParaRPr sz="1600" b="1"/>
              </a:p>
            </p:txBody>
          </p:sp>
          <p:sp>
            <p:nvSpPr>
              <p:cNvPr id="29" name="Freeform 84"/>
              <p:cNvSpPr>
                <a:spLocks noChangeAspect="1" noEditPoints="1"/>
              </p:cNvSpPr>
              <p:nvPr/>
            </p:nvSpPr>
            <p:spPr bwMode="auto">
              <a:xfrm>
                <a:off x="746949" y="3697320"/>
                <a:ext cx="205680" cy="301148"/>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b="1" dirty="0">
                  <a:solidFill>
                    <a:schemeClr val="bg1"/>
                  </a:solidFill>
                </a:endParaRPr>
              </a:p>
            </p:txBody>
          </p:sp>
        </p:grpSp>
        <p:sp>
          <p:nvSpPr>
            <p:cNvPr id="19" name="TextBox 39"/>
            <p:cNvSpPr txBox="1"/>
            <p:nvPr/>
          </p:nvSpPr>
          <p:spPr>
            <a:xfrm>
              <a:off x="258864" y="4302928"/>
              <a:ext cx="1620000" cy="1477328"/>
            </a:xfrm>
            <a:prstGeom prst="rect">
              <a:avLst/>
            </a:prstGeom>
            <a:noFill/>
          </p:spPr>
          <p:txBody>
            <a:bodyPr wrap="square" rtlCol="0">
              <a:spAutoFit/>
            </a:bodyPr>
            <a:lstStyle/>
            <a:p>
              <a:pPr lvl="0" algn="ctr" defTabSz="1375410">
                <a:defRPr/>
              </a:pPr>
              <a:r>
                <a:rPr lang="zh-CN" altLang="en-US" kern="0" dirty="0">
                  <a:solidFill>
                    <a:schemeClr val="bg1"/>
                  </a:solidFill>
                  <a:latin typeface="微软雅黑" panose="020B0503020204020204" charset="-122"/>
                  <a:ea typeface="微软雅黑" panose="020B0503020204020204" charset="-122"/>
                </a:rPr>
                <a:t>股票收益数据  </a:t>
              </a:r>
              <a:endParaRPr lang="zh-CN" altLang="en-US" kern="0" dirty="0">
                <a:solidFill>
                  <a:schemeClr val="bg1"/>
                </a:solidFill>
                <a:latin typeface="微软雅黑" panose="020B0503020204020204" charset="-122"/>
                <a:ea typeface="微软雅黑" panose="020B0503020204020204" charset="-122"/>
              </a:endParaRPr>
            </a:p>
            <a:p>
              <a:pPr lvl="0" algn="ctr" defTabSz="1375410">
                <a:defRPr/>
              </a:pPr>
              <a:r>
                <a:rPr lang="zh-CN" altLang="en-US" kern="0" dirty="0">
                  <a:solidFill>
                    <a:schemeClr val="bg1"/>
                  </a:solidFill>
                  <a:latin typeface="微软雅黑" panose="020B0503020204020204" charset="-122"/>
                  <a:ea typeface="微软雅黑" panose="020B0503020204020204" charset="-122"/>
                </a:rPr>
                <a:t>新闻文本数据  </a:t>
              </a:r>
              <a:endParaRPr lang="zh-CN" altLang="en-US" kern="0" dirty="0">
                <a:solidFill>
                  <a:schemeClr val="bg1"/>
                </a:solidFill>
                <a:latin typeface="微软雅黑" panose="020B0503020204020204" charset="-122"/>
                <a:ea typeface="微软雅黑" panose="020B0503020204020204" charset="-122"/>
              </a:endParaRPr>
            </a:p>
            <a:p>
              <a:pPr lvl="0" algn="ctr" defTabSz="1375410">
                <a:defRPr/>
              </a:pPr>
              <a:r>
                <a:rPr lang="zh-CN" altLang="en-US" kern="0" dirty="0">
                  <a:solidFill>
                    <a:schemeClr val="bg1"/>
                  </a:solidFill>
                  <a:latin typeface="微软雅黑" panose="020B0503020204020204" charset="-122"/>
                  <a:ea typeface="微软雅黑" panose="020B0503020204020204" charset="-122"/>
                </a:rPr>
                <a:t>房地产数据</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zh-CN" altLang="en-US" kern="0" dirty="0">
                  <a:solidFill>
                    <a:schemeClr val="bg1"/>
                  </a:solidFill>
                  <a:latin typeface="微软雅黑" panose="020B0503020204020204" charset="-122"/>
                  <a:ea typeface="微软雅黑" panose="020B0503020204020204" charset="-122"/>
                </a:rPr>
                <a:t>法律文书 </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a:t>
              </a:r>
              <a:endParaRPr lang="zh-CN" altLang="en-US" kern="0" dirty="0">
                <a:solidFill>
                  <a:schemeClr val="bg1"/>
                </a:solidFill>
                <a:latin typeface="微软雅黑" panose="020B0503020204020204" charset="-122"/>
                <a:ea typeface="微软雅黑" panose="020B0503020204020204" charset="-122"/>
              </a:endParaRPr>
            </a:p>
          </p:txBody>
        </p:sp>
        <p:sp>
          <p:nvSpPr>
            <p:cNvPr id="24" name="文本框 95"/>
            <p:cNvSpPr txBox="1"/>
            <p:nvPr/>
          </p:nvSpPr>
          <p:spPr>
            <a:xfrm>
              <a:off x="248427" y="2761180"/>
              <a:ext cx="1620000" cy="609398"/>
            </a:xfrm>
            <a:prstGeom prst="rect">
              <a:avLst/>
            </a:prstGeom>
            <a:noFill/>
          </p:spPr>
          <p:txBody>
            <a:bodyPr wrap="square" rtlCol="0">
              <a:spAutoFit/>
            </a:bodyPr>
            <a:lstStyle/>
            <a:p>
              <a:pPr algn="ctr">
                <a:lnSpc>
                  <a:spcPct val="120000"/>
                </a:lnSpc>
              </a:pPr>
              <a:r>
                <a:rPr lang="zh-CN" altLang="en-US" sz="2800" b="1" dirty="0">
                  <a:solidFill>
                    <a:schemeClr val="bg1"/>
                  </a:solidFill>
                  <a:latin typeface="隶书" panose="02010509060101010101" pitchFamily="49" charset="-122"/>
                  <a:ea typeface="隶书" panose="02010509060101010101" pitchFamily="49" charset="-122"/>
                </a:rPr>
                <a:t>数据来源</a:t>
              </a:r>
              <a:endParaRPr lang="zh-CN" altLang="en-US" sz="2800" b="1" dirty="0">
                <a:solidFill>
                  <a:schemeClr val="bg1"/>
                </a:solidFill>
                <a:latin typeface="隶书" panose="02010509060101010101" pitchFamily="49" charset="-122"/>
                <a:ea typeface="隶书" panose="02010509060101010101" pitchFamily="49" charset="-122"/>
              </a:endParaRPr>
            </a:p>
          </p:txBody>
        </p:sp>
      </p:grpSp>
      <p:grpSp>
        <p:nvGrpSpPr>
          <p:cNvPr id="51" name="组合 50"/>
          <p:cNvGrpSpPr/>
          <p:nvPr/>
        </p:nvGrpSpPr>
        <p:grpSpPr>
          <a:xfrm>
            <a:off x="6171766" y="1180305"/>
            <a:ext cx="2647050" cy="720000"/>
            <a:chOff x="6049760" y="1246464"/>
            <a:chExt cx="2647050" cy="720000"/>
          </a:xfrm>
        </p:grpSpPr>
        <p:sp>
          <p:nvSpPr>
            <p:cNvPr id="42" name="任意多边形: 形状 41"/>
            <p:cNvSpPr/>
            <p:nvPr/>
          </p:nvSpPr>
          <p:spPr>
            <a:xfrm flipH="1">
              <a:off x="6068810" y="1246464"/>
              <a:ext cx="2628000" cy="720000"/>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solidFill>
              <a:schemeClr val="tx2">
                <a:lumMod val="75000"/>
              </a:schemeClr>
            </a:solidFill>
            <a:ln w="28575">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43" name="文本框 77"/>
            <p:cNvSpPr txBox="1"/>
            <p:nvPr/>
          </p:nvSpPr>
          <p:spPr>
            <a:xfrm>
              <a:off x="6049760" y="1264832"/>
              <a:ext cx="2647050" cy="633187"/>
            </a:xfrm>
            <a:prstGeom prst="rect">
              <a:avLst/>
            </a:prstGeom>
            <a:noFill/>
          </p:spPr>
          <p:txBody>
            <a:bodyPr wrap="square" rtlCol="0">
              <a:spAutoFit/>
            </a:bodyPr>
            <a:lstStyle/>
            <a:p>
              <a:pPr>
                <a:lnSpc>
                  <a:spcPct val="120000"/>
                </a:lnSpc>
              </a:pPr>
              <a:r>
                <a:rPr lang="zh-CN" altLang="en-US" sz="3200" b="1" dirty="0">
                  <a:solidFill>
                    <a:schemeClr val="bg1"/>
                  </a:solidFill>
                  <a:latin typeface="微软雅黑" panose="020B0503020204020204" charset="-122"/>
                  <a:ea typeface="微软雅黑" panose="020B0503020204020204" charset="-122"/>
                </a:rPr>
                <a:t>机器学习算法</a:t>
              </a:r>
              <a:endParaRPr lang="zh-CN" altLang="en-US" sz="3200" b="1" dirty="0">
                <a:solidFill>
                  <a:schemeClr val="bg1"/>
                </a:solidFill>
                <a:latin typeface="微软雅黑" panose="020B0503020204020204" charset="-122"/>
                <a:ea typeface="微软雅黑" panose="020B0503020204020204" charset="-122"/>
              </a:endParaRPr>
            </a:p>
          </p:txBody>
        </p:sp>
      </p:grpSp>
      <p:grpSp>
        <p:nvGrpSpPr>
          <p:cNvPr id="55" name="组合 54"/>
          <p:cNvGrpSpPr/>
          <p:nvPr/>
        </p:nvGrpSpPr>
        <p:grpSpPr>
          <a:xfrm>
            <a:off x="325184" y="1180305"/>
            <a:ext cx="2690987" cy="720000"/>
            <a:chOff x="836923" y="1225291"/>
            <a:chExt cx="2690987" cy="720000"/>
          </a:xfrm>
        </p:grpSpPr>
        <p:sp>
          <p:nvSpPr>
            <p:cNvPr id="53" name="任意多边形: 形状 52"/>
            <p:cNvSpPr/>
            <p:nvPr/>
          </p:nvSpPr>
          <p:spPr>
            <a:xfrm>
              <a:off x="836923" y="1225291"/>
              <a:ext cx="2628000" cy="720000"/>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solidFill>
              <a:schemeClr val="tx2">
                <a:lumMod val="75000"/>
              </a:schemeClr>
            </a:solidFill>
            <a:ln w="28575">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54" name="文本框 77"/>
            <p:cNvSpPr txBox="1"/>
            <p:nvPr/>
          </p:nvSpPr>
          <p:spPr>
            <a:xfrm>
              <a:off x="874886" y="1243659"/>
              <a:ext cx="2653024" cy="633187"/>
            </a:xfrm>
            <a:prstGeom prst="rect">
              <a:avLst/>
            </a:prstGeom>
            <a:noFill/>
          </p:spPr>
          <p:txBody>
            <a:bodyPr wrap="square" rtlCol="0">
              <a:spAutoFit/>
            </a:bodyPr>
            <a:lstStyle/>
            <a:p>
              <a:pPr>
                <a:lnSpc>
                  <a:spcPct val="120000"/>
                </a:lnSpc>
              </a:pPr>
              <a:r>
                <a:rPr lang="zh-CN" altLang="en-US" sz="3200" b="1" dirty="0">
                  <a:solidFill>
                    <a:schemeClr val="bg1"/>
                  </a:solidFill>
                  <a:latin typeface="微软雅黑" panose="020B0503020204020204" charset="-122"/>
                  <a:ea typeface="微软雅黑" panose="020B0503020204020204" charset="-122"/>
                </a:rPr>
                <a:t>海量真实数据</a:t>
              </a:r>
              <a:endParaRPr lang="zh-CN" altLang="en-US" sz="3200" b="1" dirty="0">
                <a:solidFill>
                  <a:schemeClr val="bg1"/>
                </a:solidFill>
                <a:latin typeface="微软雅黑" panose="020B0503020204020204" charset="-122"/>
                <a:ea typeface="微软雅黑" panose="020B0503020204020204" charset="-122"/>
              </a:endParaRPr>
            </a:p>
          </p:txBody>
        </p:sp>
      </p:grpSp>
      <p:grpSp>
        <p:nvGrpSpPr>
          <p:cNvPr id="59" name="组合 58"/>
          <p:cNvGrpSpPr/>
          <p:nvPr/>
        </p:nvGrpSpPr>
        <p:grpSpPr>
          <a:xfrm>
            <a:off x="3394896" y="1180305"/>
            <a:ext cx="2398145" cy="720000"/>
            <a:chOff x="3424468" y="1213091"/>
            <a:chExt cx="2398145" cy="720000"/>
          </a:xfrm>
        </p:grpSpPr>
        <p:sp>
          <p:nvSpPr>
            <p:cNvPr id="57" name="矩形 56"/>
            <p:cNvSpPr/>
            <p:nvPr/>
          </p:nvSpPr>
          <p:spPr>
            <a:xfrm>
              <a:off x="3424468" y="1213091"/>
              <a:ext cx="2296803" cy="720000"/>
            </a:xfrm>
            <a:prstGeom prst="rect">
              <a:avLst/>
            </a:prstGeom>
            <a:solidFill>
              <a:schemeClr val="tx2">
                <a:lumMod val="75000"/>
              </a:schemeClr>
            </a:solidFill>
            <a:ln w="28575">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58" name="文本框 77"/>
            <p:cNvSpPr txBox="1"/>
            <p:nvPr/>
          </p:nvSpPr>
          <p:spPr>
            <a:xfrm>
              <a:off x="3492644" y="1231459"/>
              <a:ext cx="2329969" cy="633187"/>
            </a:xfrm>
            <a:prstGeom prst="rect">
              <a:avLst/>
            </a:prstGeom>
            <a:noFill/>
          </p:spPr>
          <p:txBody>
            <a:bodyPr wrap="square" rtlCol="0">
              <a:spAutoFit/>
            </a:bodyPr>
            <a:lstStyle/>
            <a:p>
              <a:pPr>
                <a:lnSpc>
                  <a:spcPct val="120000"/>
                </a:lnSpc>
              </a:pPr>
              <a:r>
                <a:rPr lang="zh-CN" altLang="en-US" sz="3200" b="1" dirty="0">
                  <a:solidFill>
                    <a:schemeClr val="bg1"/>
                  </a:solidFill>
                  <a:latin typeface="微软雅黑" panose="020B0503020204020204" charset="-122"/>
                  <a:ea typeface="微软雅黑" panose="020B0503020204020204" charset="-122"/>
                </a:rPr>
                <a:t>大数据平台</a:t>
              </a:r>
              <a:endParaRPr lang="zh-CN" altLang="en-US" sz="3200" b="1"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5549749" y="2588826"/>
            <a:ext cx="1622405" cy="3422471"/>
            <a:chOff x="5549749" y="2588826"/>
            <a:chExt cx="1622405" cy="3422471"/>
          </a:xfrm>
        </p:grpSpPr>
        <p:grpSp>
          <p:nvGrpSpPr>
            <p:cNvPr id="89" name="组合 88"/>
            <p:cNvGrpSpPr/>
            <p:nvPr/>
          </p:nvGrpSpPr>
          <p:grpSpPr>
            <a:xfrm>
              <a:off x="5552154" y="2685282"/>
              <a:ext cx="1620000" cy="3326015"/>
              <a:chOff x="6116739" y="2747516"/>
              <a:chExt cx="1620000" cy="3326015"/>
            </a:xfrm>
          </p:grpSpPr>
          <p:sp>
            <p:nvSpPr>
              <p:cNvPr id="63" name="矩形 62"/>
              <p:cNvSpPr/>
              <p:nvPr/>
            </p:nvSpPr>
            <p:spPr>
              <a:xfrm>
                <a:off x="6116739" y="2747516"/>
                <a:ext cx="1620000" cy="1080000"/>
              </a:xfrm>
              <a:prstGeom prst="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Shape 1056"/>
              <p:cNvSpPr/>
              <p:nvPr/>
            </p:nvSpPr>
            <p:spPr>
              <a:xfrm>
                <a:off x="6116739" y="3868524"/>
                <a:ext cx="1620000" cy="2205007"/>
              </a:xfrm>
              <a:prstGeom prst="rect">
                <a:avLst/>
              </a:prstGeom>
              <a:solidFill>
                <a:schemeClr val="accent1">
                  <a:lumMod val="50000"/>
                </a:schemeClr>
              </a:solidFill>
              <a:ln w="12700">
                <a:miter lim="400000"/>
              </a:ln>
            </p:spPr>
            <p:txBody>
              <a:bodyPr lIns="0" tIns="0" rIns="0" bIns="0" anchor="ctr"/>
              <a:lstStyle/>
              <a:p>
                <a:pPr lvl="0">
                  <a:defRPr sz="3200"/>
                </a:pPr>
                <a:endParaRPr sz="1600" b="1"/>
              </a:p>
            </p:txBody>
          </p:sp>
          <p:sp>
            <p:nvSpPr>
              <p:cNvPr id="65" name="Shape 1058"/>
              <p:cNvSpPr/>
              <p:nvPr/>
            </p:nvSpPr>
            <p:spPr>
              <a:xfrm>
                <a:off x="6634147" y="3557490"/>
                <a:ext cx="585184" cy="57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9050">
                <a:solidFill>
                  <a:srgbClr val="F8FBFC"/>
                </a:solidFill>
                <a:miter lim="400000"/>
              </a:ln>
            </p:spPr>
            <p:txBody>
              <a:bodyPr lIns="0" tIns="0" rIns="0" bIns="0" anchor="ctr"/>
              <a:lstStyle/>
              <a:p>
                <a:pPr lvl="0">
                  <a:defRPr sz="3200"/>
                </a:pPr>
                <a:endParaRPr sz="1600" b="1"/>
              </a:p>
            </p:txBody>
          </p:sp>
          <p:grpSp>
            <p:nvGrpSpPr>
              <p:cNvPr id="83" name="Group 27"/>
              <p:cNvGrpSpPr>
                <a:grpSpLocks noChangeAspect="1"/>
              </p:cNvGrpSpPr>
              <p:nvPr/>
            </p:nvGrpSpPr>
            <p:grpSpPr>
              <a:xfrm>
                <a:off x="6739868" y="3677350"/>
                <a:ext cx="373741" cy="360000"/>
                <a:chOff x="4616450" y="1549401"/>
                <a:chExt cx="215900" cy="207963"/>
              </a:xfrm>
              <a:solidFill>
                <a:schemeClr val="bg1"/>
              </a:solidFill>
            </p:grpSpPr>
            <p:sp>
              <p:nvSpPr>
                <p:cNvPr id="8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b="1"/>
                </a:p>
              </p:txBody>
            </p:sp>
            <p:sp>
              <p:nvSpPr>
                <p:cNvPr id="8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b="1"/>
                </a:p>
              </p:txBody>
            </p:sp>
          </p:grpSp>
        </p:grpSp>
        <p:sp>
          <p:nvSpPr>
            <p:cNvPr id="66" name="TextBox 39"/>
            <p:cNvSpPr txBox="1"/>
            <p:nvPr/>
          </p:nvSpPr>
          <p:spPr>
            <a:xfrm>
              <a:off x="5552153" y="4302928"/>
              <a:ext cx="1609272" cy="1200329"/>
            </a:xfrm>
            <a:prstGeom prst="rect">
              <a:avLst/>
            </a:prstGeom>
            <a:noFill/>
          </p:spPr>
          <p:txBody>
            <a:bodyPr wrap="square" rtlCol="0">
              <a:spAutoFit/>
            </a:bodyPr>
            <a:lstStyle/>
            <a:p>
              <a:pPr lvl="0" algn="ctr" defTabSz="1375410">
                <a:defRPr/>
              </a:pPr>
              <a:r>
                <a:rPr lang="en-US" altLang="zh-CN" kern="0" dirty="0">
                  <a:solidFill>
                    <a:schemeClr val="bg1"/>
                  </a:solidFill>
                  <a:latin typeface="微软雅黑" panose="020B0503020204020204" charset="-122"/>
                  <a:ea typeface="微软雅黑" panose="020B0503020204020204" charset="-122"/>
                </a:rPr>
                <a:t>Python</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R</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Scala</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a:t>
              </a:r>
              <a:endParaRPr lang="zh-CN" altLang="en-US" kern="0" dirty="0">
                <a:solidFill>
                  <a:schemeClr val="bg1"/>
                </a:solidFill>
                <a:latin typeface="微软雅黑" panose="020B0503020204020204" charset="-122"/>
                <a:ea typeface="微软雅黑" panose="020B0503020204020204" charset="-122"/>
              </a:endParaRPr>
            </a:p>
          </p:txBody>
        </p:sp>
        <p:sp>
          <p:nvSpPr>
            <p:cNvPr id="67" name="文本框 95"/>
            <p:cNvSpPr txBox="1"/>
            <p:nvPr/>
          </p:nvSpPr>
          <p:spPr>
            <a:xfrm>
              <a:off x="5549749" y="2588826"/>
              <a:ext cx="1611676" cy="954107"/>
            </a:xfrm>
            <a:prstGeom prst="rect">
              <a:avLst/>
            </a:prstGeom>
            <a:noFill/>
          </p:spPr>
          <p:txBody>
            <a:bodyPr wrap="square" rtlCol="0">
              <a:spAutoFit/>
            </a:bodyPr>
            <a:lstStyle/>
            <a:p>
              <a:pPr algn="ctr"/>
              <a:r>
                <a:rPr lang="zh-CN" altLang="en-US" sz="2800" b="1" dirty="0">
                  <a:solidFill>
                    <a:schemeClr val="bg1"/>
                  </a:solidFill>
                  <a:latin typeface="隶书" panose="02010509060101010101" pitchFamily="49" charset="-122"/>
                  <a:ea typeface="隶书" panose="02010509060101010101" pitchFamily="49" charset="-122"/>
                </a:rPr>
                <a:t>计算机</a:t>
              </a:r>
              <a:endParaRPr lang="en-US" altLang="zh-CN" sz="2800" b="1" dirty="0">
                <a:solidFill>
                  <a:schemeClr val="bg1"/>
                </a:solidFill>
                <a:latin typeface="隶书" panose="02010509060101010101" pitchFamily="49" charset="-122"/>
                <a:ea typeface="隶书" panose="02010509060101010101" pitchFamily="49" charset="-122"/>
              </a:endParaRPr>
            </a:p>
            <a:p>
              <a:pPr algn="ctr"/>
              <a:r>
                <a:rPr lang="zh-CN" altLang="en-US" sz="2800" b="1" dirty="0">
                  <a:solidFill>
                    <a:schemeClr val="bg1"/>
                  </a:solidFill>
                  <a:latin typeface="隶书" panose="02010509060101010101" pitchFamily="49" charset="-122"/>
                  <a:ea typeface="隶书" panose="02010509060101010101" pitchFamily="49" charset="-122"/>
                </a:rPr>
                <a:t>语言</a:t>
              </a:r>
              <a:endParaRPr lang="zh-CN" altLang="en-US" sz="2800" b="1" dirty="0">
                <a:solidFill>
                  <a:schemeClr val="bg1"/>
                </a:solidFill>
                <a:latin typeface="隶书" panose="02010509060101010101" pitchFamily="49" charset="-122"/>
                <a:ea typeface="隶书" panose="02010509060101010101" pitchFamily="49" charset="-122"/>
              </a:endParaRPr>
            </a:p>
          </p:txBody>
        </p:sp>
      </p:grpSp>
      <p:grpSp>
        <p:nvGrpSpPr>
          <p:cNvPr id="7" name="组合 6"/>
          <p:cNvGrpSpPr/>
          <p:nvPr/>
        </p:nvGrpSpPr>
        <p:grpSpPr>
          <a:xfrm>
            <a:off x="3785781" y="2588826"/>
            <a:ext cx="1622405" cy="3422471"/>
            <a:chOff x="3785781" y="2588826"/>
            <a:chExt cx="1622405" cy="3422471"/>
          </a:xfrm>
        </p:grpSpPr>
        <p:grpSp>
          <p:nvGrpSpPr>
            <p:cNvPr id="41" name="组合 40"/>
            <p:cNvGrpSpPr/>
            <p:nvPr/>
          </p:nvGrpSpPr>
          <p:grpSpPr>
            <a:xfrm>
              <a:off x="3788186" y="2685282"/>
              <a:ext cx="1620000" cy="3326015"/>
              <a:chOff x="4087914" y="2747516"/>
              <a:chExt cx="1620000" cy="3326015"/>
            </a:xfrm>
          </p:grpSpPr>
          <p:sp>
            <p:nvSpPr>
              <p:cNvPr id="50" name="矩形 49"/>
              <p:cNvSpPr/>
              <p:nvPr/>
            </p:nvSpPr>
            <p:spPr>
              <a:xfrm>
                <a:off x="4087914" y="2747516"/>
                <a:ext cx="1620000" cy="1080000"/>
              </a:xfrm>
              <a:prstGeom prst="rect">
                <a:avLst/>
              </a:prstGeom>
              <a:solidFill>
                <a:srgbClr val="936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Shape 1056"/>
              <p:cNvSpPr/>
              <p:nvPr/>
            </p:nvSpPr>
            <p:spPr>
              <a:xfrm>
                <a:off x="4087914" y="3868524"/>
                <a:ext cx="1620000" cy="2205007"/>
              </a:xfrm>
              <a:prstGeom prst="rect">
                <a:avLst/>
              </a:prstGeom>
              <a:solidFill>
                <a:schemeClr val="accent1">
                  <a:lumMod val="50000"/>
                </a:schemeClr>
              </a:solidFill>
              <a:ln w="12700">
                <a:miter lim="400000"/>
              </a:ln>
            </p:spPr>
            <p:txBody>
              <a:bodyPr lIns="0" tIns="0" rIns="0" bIns="0" anchor="ctr"/>
              <a:lstStyle/>
              <a:p>
                <a:pPr lvl="0">
                  <a:defRPr sz="3200"/>
                </a:pPr>
                <a:endParaRPr sz="1600" b="1"/>
              </a:p>
            </p:txBody>
          </p:sp>
          <p:sp>
            <p:nvSpPr>
              <p:cNvPr id="56" name="Shape 1058"/>
              <p:cNvSpPr/>
              <p:nvPr/>
            </p:nvSpPr>
            <p:spPr>
              <a:xfrm>
                <a:off x="4605322" y="3557490"/>
                <a:ext cx="585184" cy="57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9050">
                <a:solidFill>
                  <a:srgbClr val="F8FBFC"/>
                </a:solidFill>
                <a:miter lim="400000"/>
              </a:ln>
            </p:spPr>
            <p:txBody>
              <a:bodyPr lIns="0" tIns="0" rIns="0" bIns="0" anchor="ctr"/>
              <a:lstStyle/>
              <a:p>
                <a:pPr lvl="0">
                  <a:defRPr sz="3200"/>
                </a:pPr>
                <a:endParaRPr sz="1600" b="1"/>
              </a:p>
            </p:txBody>
          </p:sp>
          <p:sp>
            <p:nvSpPr>
              <p:cNvPr id="86" name="statistics-on-laptop_82095"/>
              <p:cNvSpPr>
                <a:spLocks noChangeAspect="1"/>
              </p:cNvSpPr>
              <p:nvPr/>
            </p:nvSpPr>
            <p:spPr bwMode="auto">
              <a:xfrm>
                <a:off x="4706474" y="3652844"/>
                <a:ext cx="382879" cy="38287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F8FBFC"/>
              </a:solidFill>
              <a:ln>
                <a:solidFill>
                  <a:srgbClr val="F8FBFC"/>
                </a:solidFill>
              </a:ln>
            </p:spPr>
            <p:txBody>
              <a:bodyPr/>
              <a:lstStyle/>
              <a:p>
                <a:endParaRPr lang="zh-CN" altLang="en-US" b="1"/>
              </a:p>
            </p:txBody>
          </p:sp>
        </p:grpSp>
        <p:sp>
          <p:nvSpPr>
            <p:cNvPr id="60" name="TextBox 39"/>
            <p:cNvSpPr txBox="1"/>
            <p:nvPr/>
          </p:nvSpPr>
          <p:spPr>
            <a:xfrm>
              <a:off x="3799786" y="4302928"/>
              <a:ext cx="1596607" cy="1200329"/>
            </a:xfrm>
            <a:prstGeom prst="rect">
              <a:avLst/>
            </a:prstGeom>
            <a:noFill/>
          </p:spPr>
          <p:txBody>
            <a:bodyPr wrap="square" rtlCol="0">
              <a:spAutoFit/>
            </a:bodyPr>
            <a:lstStyle/>
            <a:p>
              <a:pPr lvl="0" algn="ctr" defTabSz="1375410">
                <a:defRPr/>
              </a:pPr>
              <a:r>
                <a:rPr lang="en-US" altLang="zh-CN" kern="0" dirty="0">
                  <a:solidFill>
                    <a:schemeClr val="bg1"/>
                  </a:solidFill>
                  <a:latin typeface="微软雅黑" panose="020B0503020204020204" charset="-122"/>
                  <a:ea typeface="微软雅黑" panose="020B0503020204020204" charset="-122"/>
                </a:rPr>
                <a:t>Hadoop  </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Spark </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Mahout</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a:t>
              </a:r>
              <a:endParaRPr lang="en-US" altLang="zh-CN" kern="0" dirty="0">
                <a:solidFill>
                  <a:schemeClr val="bg1"/>
                </a:solidFill>
                <a:latin typeface="微软雅黑" panose="020B0503020204020204" charset="-122"/>
                <a:ea typeface="微软雅黑" panose="020B0503020204020204" charset="-122"/>
              </a:endParaRPr>
            </a:p>
          </p:txBody>
        </p:sp>
        <p:sp>
          <p:nvSpPr>
            <p:cNvPr id="61" name="文本框 95"/>
            <p:cNvSpPr txBox="1"/>
            <p:nvPr/>
          </p:nvSpPr>
          <p:spPr>
            <a:xfrm>
              <a:off x="3785781" y="2588826"/>
              <a:ext cx="1610612" cy="954107"/>
            </a:xfrm>
            <a:prstGeom prst="rect">
              <a:avLst/>
            </a:prstGeom>
            <a:noFill/>
          </p:spPr>
          <p:txBody>
            <a:bodyPr wrap="square" rtlCol="0">
              <a:spAutoFit/>
            </a:bodyPr>
            <a:lstStyle/>
            <a:p>
              <a:pPr algn="ctr"/>
              <a:r>
                <a:rPr lang="zh-CN" altLang="en-US" sz="2800" b="1" dirty="0">
                  <a:solidFill>
                    <a:schemeClr val="bg1"/>
                  </a:solidFill>
                  <a:latin typeface="隶书" panose="02010509060101010101" pitchFamily="49" charset="-122"/>
                  <a:ea typeface="隶书" panose="02010509060101010101" pitchFamily="49" charset="-122"/>
                </a:rPr>
                <a:t>大数据</a:t>
              </a:r>
              <a:endParaRPr lang="en-US" altLang="zh-CN" sz="2800" b="1" dirty="0">
                <a:solidFill>
                  <a:schemeClr val="bg1"/>
                </a:solidFill>
                <a:latin typeface="隶书" panose="02010509060101010101" pitchFamily="49" charset="-122"/>
                <a:ea typeface="隶书" panose="02010509060101010101" pitchFamily="49" charset="-122"/>
              </a:endParaRPr>
            </a:p>
            <a:p>
              <a:pPr algn="ctr"/>
              <a:r>
                <a:rPr lang="zh-CN" altLang="en-US" sz="2800" b="1" dirty="0">
                  <a:solidFill>
                    <a:schemeClr val="bg1"/>
                  </a:solidFill>
                  <a:latin typeface="隶书" panose="02010509060101010101" pitchFamily="49" charset="-122"/>
                  <a:ea typeface="隶书" panose="02010509060101010101" pitchFamily="49" charset="-122"/>
                </a:rPr>
                <a:t>平台</a:t>
              </a:r>
              <a:endParaRPr lang="zh-CN" altLang="en-US" sz="2800" b="1" dirty="0">
                <a:solidFill>
                  <a:schemeClr val="bg1"/>
                </a:solidFill>
                <a:latin typeface="隶书" panose="02010509060101010101" pitchFamily="49" charset="-122"/>
                <a:ea typeface="隶书" panose="02010509060101010101" pitchFamily="49" charset="-122"/>
              </a:endParaRPr>
            </a:p>
          </p:txBody>
        </p:sp>
      </p:grpSp>
      <p:grpSp>
        <p:nvGrpSpPr>
          <p:cNvPr id="6" name="组合 5"/>
          <p:cNvGrpSpPr/>
          <p:nvPr/>
        </p:nvGrpSpPr>
        <p:grpSpPr>
          <a:xfrm>
            <a:off x="2024216" y="2588826"/>
            <a:ext cx="1622407" cy="3468428"/>
            <a:chOff x="2024216" y="2588826"/>
            <a:chExt cx="1622407" cy="3468428"/>
          </a:xfrm>
        </p:grpSpPr>
        <p:grpSp>
          <p:nvGrpSpPr>
            <p:cNvPr id="39" name="组合 38"/>
            <p:cNvGrpSpPr/>
            <p:nvPr/>
          </p:nvGrpSpPr>
          <p:grpSpPr>
            <a:xfrm>
              <a:off x="2024218" y="2685282"/>
              <a:ext cx="1620000" cy="3326015"/>
              <a:chOff x="2059089" y="2595136"/>
              <a:chExt cx="1620000" cy="3326015"/>
            </a:xfrm>
          </p:grpSpPr>
          <p:sp>
            <p:nvSpPr>
              <p:cNvPr id="44" name="矩形 43"/>
              <p:cNvSpPr/>
              <p:nvPr/>
            </p:nvSpPr>
            <p:spPr>
              <a:xfrm>
                <a:off x="2059089" y="2595136"/>
                <a:ext cx="1620000" cy="1080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Shape 1056"/>
              <p:cNvSpPr/>
              <p:nvPr/>
            </p:nvSpPr>
            <p:spPr>
              <a:xfrm>
                <a:off x="2059089" y="3716144"/>
                <a:ext cx="1620000" cy="2205007"/>
              </a:xfrm>
              <a:prstGeom prst="rect">
                <a:avLst/>
              </a:prstGeom>
              <a:solidFill>
                <a:schemeClr val="accent1">
                  <a:lumMod val="50000"/>
                </a:schemeClr>
              </a:solidFill>
              <a:ln w="12700">
                <a:miter lim="400000"/>
              </a:ln>
            </p:spPr>
            <p:txBody>
              <a:bodyPr lIns="0" tIns="0" rIns="0" bIns="0" anchor="ctr"/>
              <a:lstStyle/>
              <a:p>
                <a:pPr lvl="0">
                  <a:defRPr sz="3200"/>
                </a:pPr>
                <a:endParaRPr sz="1600" b="1"/>
              </a:p>
            </p:txBody>
          </p:sp>
          <p:sp>
            <p:nvSpPr>
              <p:cNvPr id="46" name="Shape 1058"/>
              <p:cNvSpPr/>
              <p:nvPr/>
            </p:nvSpPr>
            <p:spPr>
              <a:xfrm>
                <a:off x="2576497" y="3405110"/>
                <a:ext cx="585184" cy="57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9050">
                <a:solidFill>
                  <a:srgbClr val="F8FBFC"/>
                </a:solidFill>
                <a:miter lim="400000"/>
              </a:ln>
            </p:spPr>
            <p:txBody>
              <a:bodyPr lIns="0" tIns="0" rIns="0" bIns="0" anchor="ctr"/>
              <a:lstStyle/>
              <a:p>
                <a:pPr lvl="0">
                  <a:defRPr sz="3200"/>
                </a:pPr>
                <a:endParaRPr sz="1600" b="1"/>
              </a:p>
            </p:txBody>
          </p:sp>
          <p:sp>
            <p:nvSpPr>
              <p:cNvPr id="87" name="Shape 1074"/>
              <p:cNvSpPr/>
              <p:nvPr/>
            </p:nvSpPr>
            <p:spPr>
              <a:xfrm>
                <a:off x="2719571" y="3549243"/>
                <a:ext cx="299035" cy="299034"/>
              </a:xfrm>
              <a:custGeom>
                <a:avLst/>
                <a:gdLst/>
                <a:ahLst/>
                <a:cxnLst>
                  <a:cxn ang="0">
                    <a:pos x="wd2" y="hd2"/>
                  </a:cxn>
                  <a:cxn ang="5400000">
                    <a:pos x="wd2" y="hd2"/>
                  </a:cxn>
                  <a:cxn ang="10800000">
                    <a:pos x="wd2" y="hd2"/>
                  </a:cxn>
                  <a:cxn ang="16200000">
                    <a:pos x="wd2" y="hd2"/>
                  </a:cxn>
                </a:cxnLst>
                <a:rect l="0" t="0" r="r" b="b"/>
                <a:pathLst>
                  <a:path w="20991" h="21369" extrusionOk="0">
                    <a:moveTo>
                      <a:pt x="19273" y="5193"/>
                    </a:moveTo>
                    <a:lnTo>
                      <a:pt x="15891" y="1750"/>
                    </a:lnTo>
                    <a:lnTo>
                      <a:pt x="11125" y="6601"/>
                    </a:lnTo>
                    <a:lnTo>
                      <a:pt x="14508" y="10044"/>
                    </a:lnTo>
                    <a:lnTo>
                      <a:pt x="19273" y="5193"/>
                    </a:lnTo>
                    <a:close/>
                    <a:moveTo>
                      <a:pt x="20291" y="713"/>
                    </a:moveTo>
                    <a:cubicBezTo>
                      <a:pt x="19371" y="-222"/>
                      <a:pt x="17893" y="-231"/>
                      <a:pt x="16955" y="675"/>
                    </a:cubicBezTo>
                    <a:lnTo>
                      <a:pt x="20329" y="4109"/>
                    </a:lnTo>
                    <a:cubicBezTo>
                      <a:pt x="21220" y="3156"/>
                      <a:pt x="21211" y="1650"/>
                      <a:pt x="20291" y="713"/>
                    </a:cubicBezTo>
                    <a:moveTo>
                      <a:pt x="2444" y="15439"/>
                    </a:moveTo>
                    <a:lnTo>
                      <a:pt x="5825" y="18882"/>
                    </a:lnTo>
                    <a:lnTo>
                      <a:pt x="9866" y="14768"/>
                    </a:lnTo>
                    <a:lnTo>
                      <a:pt x="6485" y="11325"/>
                    </a:lnTo>
                    <a:lnTo>
                      <a:pt x="2444" y="15439"/>
                    </a:lnTo>
                    <a:close/>
                    <a:moveTo>
                      <a:pt x="0" y="21369"/>
                    </a:moveTo>
                    <a:lnTo>
                      <a:pt x="4525" y="19717"/>
                    </a:lnTo>
                    <a:lnTo>
                      <a:pt x="1624" y="16764"/>
                    </a:lnTo>
                    <a:lnTo>
                      <a:pt x="0" y="21369"/>
                    </a:lnTo>
                    <a:close/>
                    <a:moveTo>
                      <a:pt x="16650" y="12520"/>
                    </a:moveTo>
                    <a:cubicBezTo>
                      <a:pt x="16126" y="12520"/>
                      <a:pt x="15600" y="12617"/>
                      <a:pt x="15104" y="12809"/>
                    </a:cubicBezTo>
                    <a:lnTo>
                      <a:pt x="8409" y="5994"/>
                    </a:lnTo>
                    <a:cubicBezTo>
                      <a:pt x="8998" y="4415"/>
                      <a:pt x="8669" y="2565"/>
                      <a:pt x="7422" y="1294"/>
                    </a:cubicBezTo>
                    <a:cubicBezTo>
                      <a:pt x="6573" y="431"/>
                      <a:pt x="5462" y="0"/>
                      <a:pt x="4352" y="0"/>
                    </a:cubicBezTo>
                    <a:lnTo>
                      <a:pt x="4346" y="0"/>
                    </a:lnTo>
                    <a:cubicBezTo>
                      <a:pt x="3822" y="0"/>
                      <a:pt x="3299" y="98"/>
                      <a:pt x="2803" y="289"/>
                    </a:cubicBezTo>
                    <a:lnTo>
                      <a:pt x="5534" y="3067"/>
                    </a:lnTo>
                    <a:lnTo>
                      <a:pt x="5268" y="5364"/>
                    </a:lnTo>
                    <a:lnTo>
                      <a:pt x="3013" y="5633"/>
                    </a:lnTo>
                    <a:lnTo>
                      <a:pt x="283" y="2854"/>
                    </a:lnTo>
                    <a:cubicBezTo>
                      <a:pt x="-304" y="4433"/>
                      <a:pt x="24" y="6283"/>
                      <a:pt x="1273" y="7555"/>
                    </a:cubicBezTo>
                    <a:cubicBezTo>
                      <a:pt x="2120" y="8418"/>
                      <a:pt x="3231" y="8849"/>
                      <a:pt x="4342" y="8849"/>
                    </a:cubicBezTo>
                    <a:cubicBezTo>
                      <a:pt x="4866" y="8849"/>
                      <a:pt x="5474" y="8753"/>
                      <a:pt x="5970" y="8562"/>
                    </a:cubicBezTo>
                    <a:lnTo>
                      <a:pt x="12745" y="15375"/>
                    </a:lnTo>
                    <a:lnTo>
                      <a:pt x="12745" y="15376"/>
                    </a:lnTo>
                    <a:cubicBezTo>
                      <a:pt x="11995" y="16954"/>
                      <a:pt x="12404" y="18803"/>
                      <a:pt x="13652" y="20075"/>
                    </a:cubicBezTo>
                    <a:cubicBezTo>
                      <a:pt x="14500" y="20938"/>
                      <a:pt x="15572" y="21369"/>
                      <a:pt x="16682" y="21369"/>
                    </a:cubicBezTo>
                    <a:cubicBezTo>
                      <a:pt x="17207" y="21369"/>
                      <a:pt x="17711" y="21274"/>
                      <a:pt x="18209" y="21082"/>
                    </a:cubicBezTo>
                    <a:lnTo>
                      <a:pt x="15470" y="18303"/>
                    </a:lnTo>
                    <a:lnTo>
                      <a:pt x="15728" y="16006"/>
                    </a:lnTo>
                    <a:lnTo>
                      <a:pt x="17982" y="15737"/>
                    </a:lnTo>
                    <a:lnTo>
                      <a:pt x="20709" y="18514"/>
                    </a:lnTo>
                    <a:cubicBezTo>
                      <a:pt x="21296" y="16937"/>
                      <a:pt x="20970" y="15086"/>
                      <a:pt x="19721" y="13815"/>
                    </a:cubicBezTo>
                    <a:cubicBezTo>
                      <a:pt x="18872" y="12952"/>
                      <a:pt x="17761" y="12520"/>
                      <a:pt x="16650" y="12520"/>
                    </a:cubicBezTo>
                  </a:path>
                </a:pathLst>
              </a:custGeom>
              <a:solidFill>
                <a:srgbClr val="FFFFFF"/>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a:p>
            </p:txBody>
          </p:sp>
        </p:grpSp>
        <p:sp>
          <p:nvSpPr>
            <p:cNvPr id="47" name="TextBox 39"/>
            <p:cNvSpPr txBox="1"/>
            <p:nvPr/>
          </p:nvSpPr>
          <p:spPr>
            <a:xfrm>
              <a:off x="2041716" y="4302928"/>
              <a:ext cx="1596605" cy="1754326"/>
            </a:xfrm>
            <a:prstGeom prst="rect">
              <a:avLst/>
            </a:prstGeom>
            <a:noFill/>
          </p:spPr>
          <p:txBody>
            <a:bodyPr wrap="square" rtlCol="0">
              <a:spAutoFit/>
            </a:bodyPr>
            <a:lstStyle/>
            <a:p>
              <a:pPr lvl="0" algn="ctr" defTabSz="1375410">
                <a:defRPr/>
              </a:pPr>
              <a:r>
                <a:rPr lang="en-US" altLang="zh-CN" kern="0" dirty="0" err="1">
                  <a:solidFill>
                    <a:schemeClr val="bg1"/>
                  </a:solidFill>
                  <a:latin typeface="微软雅黑" panose="020B0503020204020204" charset="-122"/>
                  <a:ea typeface="微软雅黑" panose="020B0503020204020204" charset="-122"/>
                </a:rPr>
                <a:t>Scrapy</a:t>
              </a:r>
              <a:r>
                <a:rPr lang="en-US" altLang="zh-CN" kern="0" dirty="0">
                  <a:solidFill>
                    <a:schemeClr val="bg1"/>
                  </a:solidFill>
                  <a:latin typeface="微软雅黑" panose="020B0503020204020204" charset="-122"/>
                  <a:ea typeface="微软雅黑" panose="020B0503020204020204" charset="-122"/>
                </a:rPr>
                <a:t>  </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err="1">
                  <a:solidFill>
                    <a:schemeClr val="bg1"/>
                  </a:solidFill>
                  <a:latin typeface="微软雅黑" panose="020B0503020204020204" charset="-122"/>
                  <a:ea typeface="微软雅黑" panose="020B0503020204020204" charset="-122"/>
                </a:rPr>
                <a:t>BeatifulSoup</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Requests </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err="1">
                  <a:solidFill>
                    <a:schemeClr val="bg1"/>
                  </a:solidFill>
                  <a:latin typeface="微软雅黑" panose="020B0503020204020204" charset="-122"/>
                  <a:ea typeface="微软雅黑" panose="020B0503020204020204" charset="-122"/>
                </a:rPr>
                <a:t>rvest</a:t>
              </a:r>
              <a:r>
                <a:rPr lang="en-US" altLang="zh-CN" kern="0" dirty="0">
                  <a:solidFill>
                    <a:schemeClr val="bg1"/>
                  </a:solidFill>
                  <a:latin typeface="微软雅黑" panose="020B0503020204020204" charset="-122"/>
                  <a:ea typeface="微软雅黑" panose="020B0503020204020204" charset="-122"/>
                </a:rPr>
                <a:t> </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endParaRPr lang="zh-CN" altLang="en-US" b="1" kern="0" dirty="0">
                <a:solidFill>
                  <a:schemeClr val="bg1"/>
                </a:solidFill>
                <a:latin typeface="微软雅黑" panose="020B0503020204020204" charset="-122"/>
                <a:ea typeface="微软雅黑" panose="020B0503020204020204" charset="-122"/>
              </a:endParaRPr>
            </a:p>
          </p:txBody>
        </p:sp>
        <p:sp>
          <p:nvSpPr>
            <p:cNvPr id="48" name="文本框 95"/>
            <p:cNvSpPr txBox="1"/>
            <p:nvPr/>
          </p:nvSpPr>
          <p:spPr>
            <a:xfrm>
              <a:off x="2024216" y="2588826"/>
              <a:ext cx="1622407" cy="954107"/>
            </a:xfrm>
            <a:prstGeom prst="rect">
              <a:avLst/>
            </a:prstGeom>
            <a:noFill/>
          </p:spPr>
          <p:txBody>
            <a:bodyPr wrap="square" rtlCol="0">
              <a:spAutoFit/>
            </a:bodyPr>
            <a:lstStyle/>
            <a:p>
              <a:pPr algn="ctr"/>
              <a:r>
                <a:rPr lang="zh-CN" altLang="en-US" sz="2800" b="1" dirty="0">
                  <a:solidFill>
                    <a:schemeClr val="bg1"/>
                  </a:solidFill>
                  <a:latin typeface="隶书" panose="02010509060101010101" pitchFamily="49" charset="-122"/>
                  <a:ea typeface="隶书" panose="02010509060101010101" pitchFamily="49" charset="-122"/>
                </a:rPr>
                <a:t>数据获取工具</a:t>
              </a:r>
              <a:endParaRPr lang="zh-CN" altLang="en-US" sz="2800" b="1" dirty="0">
                <a:solidFill>
                  <a:schemeClr val="bg1"/>
                </a:solidFill>
                <a:latin typeface="隶书" panose="02010509060101010101" pitchFamily="49" charset="-122"/>
                <a:ea typeface="隶书" panose="02010509060101010101" pitchFamily="49" charset="-122"/>
              </a:endParaRPr>
            </a:p>
          </p:txBody>
        </p:sp>
      </p:grpSp>
      <p:grpSp>
        <p:nvGrpSpPr>
          <p:cNvPr id="11" name="组合 10"/>
          <p:cNvGrpSpPr/>
          <p:nvPr/>
        </p:nvGrpSpPr>
        <p:grpSpPr>
          <a:xfrm>
            <a:off x="7226748" y="2588827"/>
            <a:ext cx="1783902" cy="3468427"/>
            <a:chOff x="7226748" y="2588827"/>
            <a:chExt cx="1783902" cy="3468427"/>
          </a:xfrm>
        </p:grpSpPr>
        <p:grpSp>
          <p:nvGrpSpPr>
            <p:cNvPr id="90" name="组合 89"/>
            <p:cNvGrpSpPr/>
            <p:nvPr/>
          </p:nvGrpSpPr>
          <p:grpSpPr>
            <a:xfrm>
              <a:off x="7316121" y="2685282"/>
              <a:ext cx="1620000" cy="3326015"/>
              <a:chOff x="8145564" y="2747516"/>
              <a:chExt cx="1620000" cy="3326015"/>
            </a:xfrm>
          </p:grpSpPr>
          <p:sp>
            <p:nvSpPr>
              <p:cNvPr id="69" name="矩形 68"/>
              <p:cNvSpPr/>
              <p:nvPr/>
            </p:nvSpPr>
            <p:spPr>
              <a:xfrm>
                <a:off x="8145564" y="2747516"/>
                <a:ext cx="1620000" cy="1080000"/>
              </a:xfrm>
              <a:prstGeom prst="rect">
                <a:avLst/>
              </a:prstGeom>
              <a:solidFill>
                <a:srgbClr val="F26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0" name="Shape 1056"/>
              <p:cNvSpPr/>
              <p:nvPr/>
            </p:nvSpPr>
            <p:spPr>
              <a:xfrm>
                <a:off x="8145564" y="3868524"/>
                <a:ext cx="1620000" cy="2205007"/>
              </a:xfrm>
              <a:prstGeom prst="rect">
                <a:avLst/>
              </a:prstGeom>
              <a:solidFill>
                <a:schemeClr val="accent1">
                  <a:lumMod val="50000"/>
                </a:schemeClr>
              </a:solidFill>
              <a:ln w="12700">
                <a:miter lim="400000"/>
              </a:ln>
            </p:spPr>
            <p:txBody>
              <a:bodyPr lIns="0" tIns="0" rIns="0" bIns="0" anchor="ctr"/>
              <a:lstStyle/>
              <a:p>
                <a:pPr lvl="0">
                  <a:defRPr sz="3200"/>
                </a:pPr>
                <a:endParaRPr sz="1600" b="1"/>
              </a:p>
            </p:txBody>
          </p:sp>
          <p:sp>
            <p:nvSpPr>
              <p:cNvPr id="71" name="Shape 1058"/>
              <p:cNvSpPr/>
              <p:nvPr/>
            </p:nvSpPr>
            <p:spPr>
              <a:xfrm>
                <a:off x="8662972" y="3557490"/>
                <a:ext cx="585184" cy="57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50000"/>
                </a:schemeClr>
              </a:solidFill>
              <a:ln w="19050">
                <a:solidFill>
                  <a:srgbClr val="F8FBFC"/>
                </a:solidFill>
                <a:miter lim="400000"/>
              </a:ln>
            </p:spPr>
            <p:txBody>
              <a:bodyPr lIns="0" tIns="0" rIns="0" bIns="0" anchor="ctr"/>
              <a:lstStyle/>
              <a:p>
                <a:pPr lvl="0">
                  <a:defRPr sz="3200"/>
                </a:pPr>
                <a:endParaRPr sz="1600" b="1"/>
              </a:p>
            </p:txBody>
          </p:sp>
          <p:sp>
            <p:nvSpPr>
              <p:cNvPr id="88" name="Freeform 22"/>
              <p:cNvSpPr>
                <a:spLocks noChangeAspect="1" noEditPoints="1"/>
              </p:cNvSpPr>
              <p:nvPr/>
            </p:nvSpPr>
            <p:spPr bwMode="auto">
              <a:xfrm flipH="1">
                <a:off x="8782331" y="3672750"/>
                <a:ext cx="346465" cy="360000"/>
              </a:xfrm>
              <a:custGeom>
                <a:avLst/>
                <a:gdLst>
                  <a:gd name="T0" fmla="*/ 117 w 234"/>
                  <a:gd name="T1" fmla="*/ 89 h 243"/>
                  <a:gd name="T2" fmla="*/ 85 w 234"/>
                  <a:gd name="T3" fmla="*/ 121 h 243"/>
                  <a:gd name="T4" fmla="*/ 117 w 234"/>
                  <a:gd name="T5" fmla="*/ 153 h 243"/>
                  <a:gd name="T6" fmla="*/ 149 w 234"/>
                  <a:gd name="T7" fmla="*/ 121 h 243"/>
                  <a:gd name="T8" fmla="*/ 117 w 234"/>
                  <a:gd name="T9" fmla="*/ 89 h 243"/>
                  <a:gd name="T10" fmla="*/ 90 w 234"/>
                  <a:gd name="T11" fmla="*/ 7 h 243"/>
                  <a:gd name="T12" fmla="*/ 0 w 234"/>
                  <a:gd name="T13" fmla="*/ 121 h 243"/>
                  <a:gd name="T14" fmla="*/ 34 w 234"/>
                  <a:gd name="T15" fmla="*/ 204 h 243"/>
                  <a:gd name="T16" fmla="*/ 44 w 234"/>
                  <a:gd name="T17" fmla="*/ 213 h 243"/>
                  <a:gd name="T18" fmla="*/ 33 w 234"/>
                  <a:gd name="T19" fmla="*/ 243 h 243"/>
                  <a:gd name="T20" fmla="*/ 117 w 234"/>
                  <a:gd name="T21" fmla="*/ 232 h 243"/>
                  <a:gd name="T22" fmla="*/ 60 w 234"/>
                  <a:gd name="T23" fmla="*/ 169 h 243"/>
                  <a:gd name="T24" fmla="*/ 49 w 234"/>
                  <a:gd name="T25" fmla="*/ 200 h 243"/>
                  <a:gd name="T26" fmla="*/ 44 w 234"/>
                  <a:gd name="T27" fmla="*/ 194 h 243"/>
                  <a:gd name="T28" fmla="*/ 13 w 234"/>
                  <a:gd name="T29" fmla="*/ 121 h 243"/>
                  <a:gd name="T30" fmla="*/ 94 w 234"/>
                  <a:gd name="T31" fmla="*/ 21 h 243"/>
                  <a:gd name="T32" fmla="*/ 90 w 234"/>
                  <a:gd name="T33" fmla="*/ 7 h 243"/>
                  <a:gd name="T34" fmla="*/ 200 w 234"/>
                  <a:gd name="T35" fmla="*/ 0 h 243"/>
                  <a:gd name="T36" fmla="*/ 117 w 234"/>
                  <a:gd name="T37" fmla="*/ 11 h 243"/>
                  <a:gd name="T38" fmla="*/ 173 w 234"/>
                  <a:gd name="T39" fmla="*/ 73 h 243"/>
                  <a:gd name="T40" fmla="*/ 184 w 234"/>
                  <a:gd name="T41" fmla="*/ 43 h 243"/>
                  <a:gd name="T42" fmla="*/ 220 w 234"/>
                  <a:gd name="T43" fmla="*/ 121 h 243"/>
                  <a:gd name="T44" fmla="*/ 190 w 234"/>
                  <a:gd name="T45" fmla="*/ 194 h 243"/>
                  <a:gd name="T46" fmla="*/ 140 w 234"/>
                  <a:gd name="T47" fmla="*/ 222 h 243"/>
                  <a:gd name="T48" fmla="*/ 143 w 234"/>
                  <a:gd name="T49" fmla="*/ 235 h 243"/>
                  <a:gd name="T50" fmla="*/ 200 w 234"/>
                  <a:gd name="T51" fmla="*/ 204 h 243"/>
                  <a:gd name="T52" fmla="*/ 234 w 234"/>
                  <a:gd name="T53" fmla="*/ 121 h 243"/>
                  <a:gd name="T54" fmla="*/ 189 w 234"/>
                  <a:gd name="T55" fmla="*/ 29 h 243"/>
                  <a:gd name="T56" fmla="*/ 200 w 234"/>
                  <a:gd name="T5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43">
                    <a:moveTo>
                      <a:pt x="117" y="89"/>
                    </a:moveTo>
                    <a:cubicBezTo>
                      <a:pt x="99" y="89"/>
                      <a:pt x="85" y="104"/>
                      <a:pt x="85" y="121"/>
                    </a:cubicBezTo>
                    <a:cubicBezTo>
                      <a:pt x="85" y="139"/>
                      <a:pt x="99" y="153"/>
                      <a:pt x="117" y="153"/>
                    </a:cubicBezTo>
                    <a:cubicBezTo>
                      <a:pt x="135" y="153"/>
                      <a:pt x="149" y="139"/>
                      <a:pt x="149" y="121"/>
                    </a:cubicBezTo>
                    <a:cubicBezTo>
                      <a:pt x="149" y="104"/>
                      <a:pt x="135" y="89"/>
                      <a:pt x="117" y="89"/>
                    </a:cubicBezTo>
                    <a:moveTo>
                      <a:pt x="90" y="7"/>
                    </a:moveTo>
                    <a:cubicBezTo>
                      <a:pt x="38" y="19"/>
                      <a:pt x="0" y="66"/>
                      <a:pt x="0" y="121"/>
                    </a:cubicBezTo>
                    <a:cubicBezTo>
                      <a:pt x="0" y="153"/>
                      <a:pt x="12" y="182"/>
                      <a:pt x="34" y="204"/>
                    </a:cubicBezTo>
                    <a:cubicBezTo>
                      <a:pt x="37" y="207"/>
                      <a:pt x="41" y="210"/>
                      <a:pt x="44" y="213"/>
                    </a:cubicBezTo>
                    <a:cubicBezTo>
                      <a:pt x="33" y="243"/>
                      <a:pt x="33" y="243"/>
                      <a:pt x="33" y="243"/>
                    </a:cubicBezTo>
                    <a:cubicBezTo>
                      <a:pt x="117" y="232"/>
                      <a:pt x="117" y="232"/>
                      <a:pt x="117" y="232"/>
                    </a:cubicBezTo>
                    <a:cubicBezTo>
                      <a:pt x="60" y="169"/>
                      <a:pt x="60" y="169"/>
                      <a:pt x="60" y="169"/>
                    </a:cubicBezTo>
                    <a:cubicBezTo>
                      <a:pt x="49" y="200"/>
                      <a:pt x="49" y="200"/>
                      <a:pt x="49" y="200"/>
                    </a:cubicBezTo>
                    <a:cubicBezTo>
                      <a:pt x="47" y="198"/>
                      <a:pt x="46" y="196"/>
                      <a:pt x="44" y="194"/>
                    </a:cubicBezTo>
                    <a:cubicBezTo>
                      <a:pt x="24" y="175"/>
                      <a:pt x="13" y="149"/>
                      <a:pt x="13" y="121"/>
                    </a:cubicBezTo>
                    <a:cubicBezTo>
                      <a:pt x="13" y="72"/>
                      <a:pt x="48" y="31"/>
                      <a:pt x="94" y="21"/>
                    </a:cubicBezTo>
                    <a:cubicBezTo>
                      <a:pt x="90" y="7"/>
                      <a:pt x="90" y="7"/>
                      <a:pt x="90" y="7"/>
                    </a:cubicBezTo>
                    <a:moveTo>
                      <a:pt x="200" y="0"/>
                    </a:moveTo>
                    <a:cubicBezTo>
                      <a:pt x="117" y="11"/>
                      <a:pt x="117" y="11"/>
                      <a:pt x="117" y="11"/>
                    </a:cubicBezTo>
                    <a:cubicBezTo>
                      <a:pt x="173" y="73"/>
                      <a:pt x="173" y="73"/>
                      <a:pt x="173" y="73"/>
                    </a:cubicBezTo>
                    <a:cubicBezTo>
                      <a:pt x="184" y="43"/>
                      <a:pt x="184" y="43"/>
                      <a:pt x="184" y="43"/>
                    </a:cubicBezTo>
                    <a:cubicBezTo>
                      <a:pt x="206" y="62"/>
                      <a:pt x="220" y="90"/>
                      <a:pt x="220" y="121"/>
                    </a:cubicBezTo>
                    <a:cubicBezTo>
                      <a:pt x="220" y="149"/>
                      <a:pt x="209" y="175"/>
                      <a:pt x="190" y="194"/>
                    </a:cubicBezTo>
                    <a:cubicBezTo>
                      <a:pt x="176" y="208"/>
                      <a:pt x="159" y="218"/>
                      <a:pt x="140" y="222"/>
                    </a:cubicBezTo>
                    <a:cubicBezTo>
                      <a:pt x="143" y="235"/>
                      <a:pt x="143" y="235"/>
                      <a:pt x="143" y="235"/>
                    </a:cubicBezTo>
                    <a:cubicBezTo>
                      <a:pt x="164" y="231"/>
                      <a:pt x="184" y="220"/>
                      <a:pt x="200" y="204"/>
                    </a:cubicBezTo>
                    <a:cubicBezTo>
                      <a:pt x="222" y="182"/>
                      <a:pt x="234" y="153"/>
                      <a:pt x="234" y="121"/>
                    </a:cubicBezTo>
                    <a:cubicBezTo>
                      <a:pt x="234" y="84"/>
                      <a:pt x="216" y="51"/>
                      <a:pt x="189" y="29"/>
                    </a:cubicBezTo>
                    <a:cubicBezTo>
                      <a:pt x="200" y="0"/>
                      <a:pt x="200" y="0"/>
                      <a:pt x="200" y="0"/>
                    </a:cubicBezTo>
                  </a:path>
                </a:pathLst>
              </a:custGeom>
              <a:solidFill>
                <a:schemeClr val="bg1"/>
              </a:solidFill>
              <a:ln>
                <a:noFill/>
              </a:ln>
            </p:spPr>
            <p:txBody>
              <a:bodyPr vert="horz" wrap="square" lIns="91440" tIns="45720" rIns="91440" bIns="45720" numCol="1" anchor="t" anchorCtr="0" compatLnSpc="1"/>
              <a:lstStyle/>
              <a:p>
                <a:endParaRPr lang="zh-CN" altLang="en-US" b="1" dirty="0"/>
              </a:p>
            </p:txBody>
          </p:sp>
        </p:grpSp>
        <p:sp>
          <p:nvSpPr>
            <p:cNvPr id="72" name="TextBox 39"/>
            <p:cNvSpPr txBox="1"/>
            <p:nvPr/>
          </p:nvSpPr>
          <p:spPr>
            <a:xfrm>
              <a:off x="7316122" y="4302928"/>
              <a:ext cx="1620000" cy="1754326"/>
            </a:xfrm>
            <a:prstGeom prst="rect">
              <a:avLst/>
            </a:prstGeom>
            <a:noFill/>
          </p:spPr>
          <p:txBody>
            <a:bodyPr wrap="square" rtlCol="0">
              <a:spAutoFit/>
            </a:bodyPr>
            <a:lstStyle/>
            <a:p>
              <a:pPr lvl="0" algn="ctr" defTabSz="1375410">
                <a:defRPr/>
              </a:pPr>
              <a:r>
                <a:rPr lang="zh-CN" altLang="en-US" kern="0" dirty="0">
                  <a:solidFill>
                    <a:schemeClr val="bg1"/>
                  </a:solidFill>
                  <a:latin typeface="微软雅黑" panose="020B0503020204020204" charset="-122"/>
                  <a:ea typeface="微软雅黑" panose="020B0503020204020204" charset="-122"/>
                </a:rPr>
                <a:t>聚类分类  </a:t>
              </a:r>
              <a:endParaRPr lang="zh-CN" altLang="en-US" kern="0" dirty="0">
                <a:solidFill>
                  <a:schemeClr val="bg1"/>
                </a:solidFill>
                <a:latin typeface="微软雅黑" panose="020B0503020204020204" charset="-122"/>
                <a:ea typeface="微软雅黑" panose="020B0503020204020204" charset="-122"/>
              </a:endParaRPr>
            </a:p>
            <a:p>
              <a:pPr lvl="0" algn="ctr" defTabSz="1375410">
                <a:defRPr/>
              </a:pPr>
              <a:r>
                <a:rPr lang="zh-CN" altLang="en-US" kern="0" dirty="0">
                  <a:solidFill>
                    <a:schemeClr val="bg1"/>
                  </a:solidFill>
                  <a:latin typeface="微软雅黑" panose="020B0503020204020204" charset="-122"/>
                  <a:ea typeface="微软雅黑" panose="020B0503020204020204" charset="-122"/>
                </a:rPr>
                <a:t>主题模型  </a:t>
              </a:r>
              <a:endParaRPr lang="zh-CN" altLang="en-US" kern="0" dirty="0">
                <a:solidFill>
                  <a:schemeClr val="bg1"/>
                </a:solidFill>
                <a:latin typeface="微软雅黑" panose="020B0503020204020204" charset="-122"/>
                <a:ea typeface="微软雅黑" panose="020B0503020204020204" charset="-122"/>
              </a:endParaRPr>
            </a:p>
            <a:p>
              <a:pPr lvl="0" algn="ctr" defTabSz="1375410">
                <a:defRPr/>
              </a:pPr>
              <a:r>
                <a:rPr lang="zh-CN" altLang="en-US" kern="0" dirty="0">
                  <a:solidFill>
                    <a:schemeClr val="bg1"/>
                  </a:solidFill>
                  <a:latin typeface="微软雅黑" panose="020B0503020204020204" charset="-122"/>
                  <a:ea typeface="微软雅黑" panose="020B0503020204020204" charset="-122"/>
                </a:rPr>
                <a:t>分布式</a:t>
              </a:r>
              <a:r>
                <a:rPr lang="en-US" altLang="zh-CN" kern="0" dirty="0">
                  <a:solidFill>
                    <a:schemeClr val="bg1"/>
                  </a:solidFill>
                  <a:latin typeface="微软雅黑" panose="020B0503020204020204" charset="-122"/>
                  <a:ea typeface="微软雅黑" panose="020B0503020204020204" charset="-122"/>
                </a:rPr>
                <a:t>SVD</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Tensor</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r>
                <a:rPr lang="en-US" altLang="zh-CN" kern="0" dirty="0">
                  <a:solidFill>
                    <a:schemeClr val="bg1"/>
                  </a:solidFill>
                  <a:latin typeface="微软雅黑" panose="020B0503020204020204" charset="-122"/>
                  <a:ea typeface="微软雅黑" panose="020B0503020204020204" charset="-122"/>
                </a:rPr>
                <a:t>……</a:t>
              </a:r>
              <a:endParaRPr lang="en-US" altLang="zh-CN" kern="0" dirty="0">
                <a:solidFill>
                  <a:schemeClr val="bg1"/>
                </a:solidFill>
                <a:latin typeface="微软雅黑" panose="020B0503020204020204" charset="-122"/>
                <a:ea typeface="微软雅黑" panose="020B0503020204020204" charset="-122"/>
              </a:endParaRPr>
            </a:p>
            <a:p>
              <a:pPr lvl="0" algn="ctr" defTabSz="1375410">
                <a:defRPr/>
              </a:pPr>
              <a:endParaRPr lang="zh-CN" altLang="en-US" kern="0" dirty="0">
                <a:solidFill>
                  <a:schemeClr val="bg1"/>
                </a:solidFill>
                <a:latin typeface="微软雅黑" panose="020B0503020204020204" charset="-122"/>
                <a:ea typeface="微软雅黑" panose="020B0503020204020204" charset="-122"/>
              </a:endParaRPr>
            </a:p>
          </p:txBody>
        </p:sp>
        <p:sp>
          <p:nvSpPr>
            <p:cNvPr id="73" name="文本框 95"/>
            <p:cNvSpPr txBox="1"/>
            <p:nvPr/>
          </p:nvSpPr>
          <p:spPr>
            <a:xfrm>
              <a:off x="7226748" y="2588827"/>
              <a:ext cx="1783902" cy="830997"/>
            </a:xfrm>
            <a:prstGeom prst="rect">
              <a:avLst/>
            </a:prstGeom>
            <a:noFill/>
          </p:spPr>
          <p:txBody>
            <a:bodyPr wrap="square" rtlCol="0">
              <a:spAutoFit/>
            </a:bodyPr>
            <a:lstStyle/>
            <a:p>
              <a:pPr algn="ctr"/>
              <a:r>
                <a:rPr lang="zh-CN" altLang="en-US" sz="2400" b="1" dirty="0">
                  <a:solidFill>
                    <a:schemeClr val="bg1"/>
                  </a:solidFill>
                  <a:latin typeface="隶书" panose="02010509060101010101" pitchFamily="49" charset="-122"/>
                  <a:ea typeface="隶书" panose="02010509060101010101" pitchFamily="49" charset="-122"/>
                </a:rPr>
                <a:t>分布式机器学习算法</a:t>
              </a:r>
              <a:endParaRPr lang="zh-CN" altLang="en-US" sz="2400" b="1" dirty="0">
                <a:solidFill>
                  <a:schemeClr val="bg1"/>
                </a:solidFill>
                <a:latin typeface="隶书" panose="02010509060101010101" pitchFamily="49" charset="-122"/>
                <a:ea typeface="隶书" panose="02010509060101010101" pitchFamily="49" charset="-122"/>
              </a:endParaRPr>
            </a:p>
          </p:txBody>
        </p:sp>
      </p:grpSp>
      <p:sp>
        <p:nvSpPr>
          <p:cNvPr id="93" name="矩形 92"/>
          <p:cNvSpPr/>
          <p:nvPr/>
        </p:nvSpPr>
        <p:spPr>
          <a:xfrm>
            <a:off x="2870655" y="1155585"/>
            <a:ext cx="614271" cy="769441"/>
          </a:xfrm>
          <a:prstGeom prst="rect">
            <a:avLst/>
          </a:prstGeom>
          <a:ln>
            <a:noFill/>
          </a:ln>
        </p:spPr>
        <p:txBody>
          <a:bodyPr wrap="none">
            <a:spAutoFit/>
          </a:bodyPr>
          <a:lstStyle/>
          <a:p>
            <a:r>
              <a:rPr lang="en-US" altLang="zh-CN" sz="4400" b="1" dirty="0">
                <a:ln>
                  <a:solidFill>
                    <a:schemeClr val="bg1"/>
                  </a:solidFill>
                </a:ln>
                <a:solidFill>
                  <a:schemeClr val="bg1"/>
                </a:solidFill>
                <a:latin typeface="微软雅黑" panose="020B0503020204020204" charset="-122"/>
                <a:ea typeface="微软雅黑" panose="020B0503020204020204" charset="-122"/>
              </a:rPr>
              <a:t>+</a:t>
            </a:r>
            <a:endParaRPr lang="zh-CN" altLang="en-US" sz="4400" b="1" dirty="0">
              <a:ln>
                <a:solidFill>
                  <a:schemeClr val="bg1"/>
                </a:solidFill>
              </a:ln>
              <a:solidFill>
                <a:schemeClr val="bg1"/>
              </a:solidFill>
            </a:endParaRPr>
          </a:p>
        </p:txBody>
      </p:sp>
      <p:sp>
        <p:nvSpPr>
          <p:cNvPr id="94" name="矩形 93"/>
          <p:cNvSpPr/>
          <p:nvPr/>
        </p:nvSpPr>
        <p:spPr>
          <a:xfrm>
            <a:off x="5639733" y="1155585"/>
            <a:ext cx="614271" cy="769441"/>
          </a:xfrm>
          <a:prstGeom prst="rect">
            <a:avLst/>
          </a:prstGeom>
          <a:ln>
            <a:noFill/>
          </a:ln>
        </p:spPr>
        <p:txBody>
          <a:bodyPr wrap="none">
            <a:spAutoFit/>
          </a:bodyPr>
          <a:lstStyle/>
          <a:p>
            <a:r>
              <a:rPr lang="en-US" altLang="zh-CN" sz="4400" b="1" dirty="0">
                <a:ln>
                  <a:solidFill>
                    <a:schemeClr val="bg1"/>
                  </a:solidFill>
                </a:ln>
                <a:solidFill>
                  <a:schemeClr val="bg1"/>
                </a:solidFill>
                <a:latin typeface="微软雅黑" panose="020B0503020204020204" charset="-122"/>
                <a:ea typeface="微软雅黑" panose="020B0503020204020204" charset="-122"/>
              </a:rPr>
              <a:t>+</a:t>
            </a:r>
            <a:endParaRPr lang="zh-CN" altLang="en-US" sz="4400" b="1" dirty="0">
              <a:ln>
                <a:solidFill>
                  <a:schemeClr val="bg1"/>
                </a:solidFill>
              </a:ln>
              <a:solidFill>
                <a:schemeClr val="bg1"/>
              </a:solidFill>
            </a:endParaRPr>
          </a:p>
        </p:txBody>
      </p:sp>
      <p:cxnSp>
        <p:nvCxnSpPr>
          <p:cNvPr id="101" name="直接箭头连接符 100"/>
          <p:cNvCxnSpPr>
            <a:endCxn id="61" idx="0"/>
          </p:cNvCxnSpPr>
          <p:nvPr/>
        </p:nvCxnSpPr>
        <p:spPr>
          <a:xfrm>
            <a:off x="4591087" y="1996761"/>
            <a:ext cx="0" cy="592065"/>
          </a:xfrm>
          <a:prstGeom prst="straightConnector1">
            <a:avLst/>
          </a:prstGeom>
          <a:ln w="38100">
            <a:solidFill>
              <a:srgbClr val="5EC6D3"/>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右大括号 3"/>
          <p:cNvSpPr/>
          <p:nvPr/>
        </p:nvSpPr>
        <p:spPr>
          <a:xfrm rot="16200000">
            <a:off x="1636342" y="1482178"/>
            <a:ext cx="592064" cy="1814141"/>
          </a:xfrm>
          <a:prstGeom prst="rightBrace">
            <a:avLst>
              <a:gd name="adj1" fmla="val 40658"/>
              <a:gd name="adj2" fmla="val 37181"/>
            </a:avLst>
          </a:prstGeom>
          <a:ln w="38100">
            <a:solidFill>
              <a:srgbClr val="5EC6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右大括号 61"/>
          <p:cNvSpPr/>
          <p:nvPr/>
        </p:nvSpPr>
        <p:spPr>
          <a:xfrm rot="16200000">
            <a:off x="6987428" y="1482178"/>
            <a:ext cx="592064" cy="1814141"/>
          </a:xfrm>
          <a:prstGeom prst="rightBrace">
            <a:avLst>
              <a:gd name="adj1" fmla="val 40658"/>
              <a:gd name="adj2" fmla="val 55936"/>
            </a:avLst>
          </a:prstGeom>
          <a:ln w="38100">
            <a:solidFill>
              <a:srgbClr val="5EC6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250"/>
                                        <p:tgtEl>
                                          <p:spTgt spid="55"/>
                                        </p:tgtEl>
                                      </p:cBhvr>
                                    </p:animEffect>
                                  </p:childTnLst>
                                </p:cTn>
                              </p:par>
                              <p:par>
                                <p:cTn id="12" presetID="22" presetClass="entr" presetSubtype="8" fill="hold"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left)">
                                      <p:cBhvr>
                                        <p:cTn id="14" dur="250"/>
                                        <p:tgtEl>
                                          <p:spTgt spid="59"/>
                                        </p:tgtEl>
                                      </p:cBhvr>
                                    </p:animEffect>
                                  </p:childTnLst>
                                </p:cTn>
                              </p:par>
                              <p:par>
                                <p:cTn id="15" presetID="22" presetClass="entr" presetSubtype="8"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250"/>
                                        <p:tgtEl>
                                          <p:spTgt spid="5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 calcmode="lin" valueType="num">
                                      <p:cBhvr>
                                        <p:cTn id="20" dur="500" fill="hold"/>
                                        <p:tgtEl>
                                          <p:spTgt spid="93"/>
                                        </p:tgtEl>
                                        <p:attrNameLst>
                                          <p:attrName>ppt_w</p:attrName>
                                        </p:attrNameLst>
                                      </p:cBhvr>
                                      <p:tavLst>
                                        <p:tav tm="0">
                                          <p:val>
                                            <p:fltVal val="0"/>
                                          </p:val>
                                        </p:tav>
                                        <p:tav tm="100000">
                                          <p:val>
                                            <p:strVal val="#ppt_w"/>
                                          </p:val>
                                        </p:tav>
                                      </p:tavLst>
                                    </p:anim>
                                    <p:anim calcmode="lin" valueType="num">
                                      <p:cBhvr>
                                        <p:cTn id="21" dur="500" fill="hold"/>
                                        <p:tgtEl>
                                          <p:spTgt spid="93"/>
                                        </p:tgtEl>
                                        <p:attrNameLst>
                                          <p:attrName>ppt_h</p:attrName>
                                        </p:attrNameLst>
                                      </p:cBhvr>
                                      <p:tavLst>
                                        <p:tav tm="0">
                                          <p:val>
                                            <p:fltVal val="0"/>
                                          </p:val>
                                        </p:tav>
                                        <p:tav tm="100000">
                                          <p:val>
                                            <p:strVal val="#ppt_h"/>
                                          </p:val>
                                        </p:tav>
                                      </p:tavLst>
                                    </p:anim>
                                    <p:animEffect transition="in" filter="fade">
                                      <p:cBhvr>
                                        <p:cTn id="22" dur="500"/>
                                        <p:tgtEl>
                                          <p:spTgt spid="9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p:cTn id="25" dur="500" fill="hold"/>
                                        <p:tgtEl>
                                          <p:spTgt spid="94"/>
                                        </p:tgtEl>
                                        <p:attrNameLst>
                                          <p:attrName>ppt_w</p:attrName>
                                        </p:attrNameLst>
                                      </p:cBhvr>
                                      <p:tavLst>
                                        <p:tav tm="0">
                                          <p:val>
                                            <p:fltVal val="0"/>
                                          </p:val>
                                        </p:tav>
                                        <p:tav tm="100000">
                                          <p:val>
                                            <p:strVal val="#ppt_w"/>
                                          </p:val>
                                        </p:tav>
                                      </p:tavLst>
                                    </p:anim>
                                    <p:anim calcmode="lin" valueType="num">
                                      <p:cBhvr>
                                        <p:cTn id="26" dur="500" fill="hold"/>
                                        <p:tgtEl>
                                          <p:spTgt spid="94"/>
                                        </p:tgtEl>
                                        <p:attrNameLst>
                                          <p:attrName>ppt_h</p:attrName>
                                        </p:attrNameLst>
                                      </p:cBhvr>
                                      <p:tavLst>
                                        <p:tav tm="0">
                                          <p:val>
                                            <p:fltVal val="0"/>
                                          </p:val>
                                        </p:tav>
                                        <p:tav tm="100000">
                                          <p:val>
                                            <p:strVal val="#ppt_h"/>
                                          </p:val>
                                        </p:tav>
                                      </p:tavLst>
                                    </p:anim>
                                    <p:animEffect transition="in" filter="fade">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up)">
                                      <p:cBhvr>
                                        <p:cTn id="32" dur="250"/>
                                        <p:tgtEl>
                                          <p:spTgt spid="10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250"/>
                                        <p:tgtEl>
                                          <p:spTgt spid="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up)">
                                      <p:cBhvr>
                                        <p:cTn id="38" dur="250"/>
                                        <p:tgtEl>
                                          <p:spTgt spid="62"/>
                                        </p:tgtEl>
                                      </p:cBhvr>
                                    </p:animEffec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250"/>
                                        <p:tgtEl>
                                          <p:spTgt spid="5"/>
                                        </p:tgtEl>
                                      </p:cBhvr>
                                    </p:animEffect>
                                  </p:childTnLst>
                                </p:cTn>
                              </p:par>
                              <p:par>
                                <p:cTn id="42" presetID="22" presetClass="entr" presetSubtype="1"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up)">
                                      <p:cBhvr>
                                        <p:cTn id="44" dur="250"/>
                                        <p:tgtEl>
                                          <p:spTgt spid="6"/>
                                        </p:tgtEl>
                                      </p:cBhvr>
                                    </p:animEffect>
                                  </p:childTnLst>
                                </p:cTn>
                              </p:par>
                              <p:par>
                                <p:cTn id="45" presetID="22" presetClass="entr" presetSubtype="1"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250"/>
                                        <p:tgtEl>
                                          <p:spTgt spid="7"/>
                                        </p:tgtEl>
                                      </p:cBhvr>
                                    </p:animEffect>
                                  </p:childTnLst>
                                </p:cTn>
                              </p:par>
                              <p:par>
                                <p:cTn id="48" presetID="22" presetClass="entr" presetSubtype="1"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250"/>
                                        <p:tgtEl>
                                          <p:spTgt spid="10"/>
                                        </p:tgtEl>
                                      </p:cBhvr>
                                    </p:animEffect>
                                  </p:childTnLst>
                                </p:cTn>
                              </p:par>
                              <p:par>
                                <p:cTn id="51" presetID="22" presetClass="entr" presetSubtype="1"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up)">
                                      <p:cBhvr>
                                        <p:cTn id="5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3" grpId="0"/>
      <p:bldP spid="94" grpId="0"/>
      <p:bldP spid="4" grpId="0" animBg="1"/>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66700" y="1048798"/>
          <a:ext cx="8686799" cy="5608320"/>
        </p:xfrm>
        <a:graphic>
          <a:graphicData uri="http://schemas.openxmlformats.org/drawingml/2006/table">
            <a:tbl>
              <a:tblPr firstRow="1" bandRow="1">
                <a:tableStyleId>{7DF18680-E054-41AD-8BC1-D1AEF772440D}</a:tableStyleId>
              </a:tblPr>
              <a:tblGrid>
                <a:gridCol w="2038350"/>
                <a:gridCol w="6648449"/>
              </a:tblGrid>
              <a:tr h="400986">
                <a:tc>
                  <a:txBody>
                    <a:bodyPr/>
                    <a:lstStyle/>
                    <a:p>
                      <a:pPr algn="ctr"/>
                      <a:r>
                        <a:rPr lang="zh-CN" altLang="en-US" sz="2400" dirty="0"/>
                        <a:t>选题方向</a:t>
                      </a:r>
                      <a:endParaRPr lang="zh-CN" altLang="en-US" sz="2400" dirty="0"/>
                    </a:p>
                  </a:txBody>
                  <a:tcPr anchor="ctr"/>
                </a:tc>
                <a:tc>
                  <a:txBody>
                    <a:bodyPr/>
                    <a:lstStyle/>
                    <a:p>
                      <a:pPr algn="ctr"/>
                      <a:r>
                        <a:rPr lang="zh-CN" altLang="en-US" sz="2400" dirty="0"/>
                        <a:t>案例名称</a:t>
                      </a:r>
                      <a:endParaRPr lang="zh-CN" altLang="en-US" sz="2400" dirty="0"/>
                    </a:p>
                  </a:txBody>
                  <a:tcPr anchor="ctr"/>
                </a:tc>
              </a:tr>
              <a:tr h="454450">
                <a:tc>
                  <a:txBody>
                    <a:bodyPr/>
                    <a:lstStyle/>
                    <a:p>
                      <a:pPr algn="ctr"/>
                      <a:r>
                        <a:rPr lang="zh-CN" altLang="en-US" sz="2000" dirty="0">
                          <a:latin typeface="微软雅黑" panose="020B0503020204020204" charset="-122"/>
                          <a:ea typeface="微软雅黑" panose="020B0503020204020204" charset="-122"/>
                        </a:rPr>
                        <a:t>自然语言处理</a:t>
                      </a:r>
                      <a:endParaRPr lang="zh-CN" altLang="en-US" sz="2000" dirty="0">
                        <a:latin typeface="微软雅黑" panose="020B0503020204020204" charset="-122"/>
                        <a:ea typeface="微软雅黑" panose="020B0503020204020204" charset="-122"/>
                      </a:endParaRPr>
                    </a:p>
                  </a:txBody>
                  <a:tcPr anchor="ctr"/>
                </a:tc>
                <a:tc>
                  <a:txBody>
                    <a:bodyPr/>
                    <a:lstStyle/>
                    <a:p>
                      <a:pPr marL="285750" indent="-285750">
                        <a:buFont typeface="Arial" panose="02080604020202020204" pitchFamily="34" charset="0"/>
                        <a:buChar char="•"/>
                      </a:pPr>
                      <a:r>
                        <a:rPr lang="zh-CN" altLang="en-US" sz="1400" dirty="0"/>
                        <a:t>基于法律文书的上市公司纠纷研究</a:t>
                      </a:r>
                      <a:endParaRPr lang="en-US" altLang="zh-CN" sz="1400" dirty="0"/>
                    </a:p>
                    <a:p>
                      <a:pPr marL="285750" indent="-285750">
                        <a:buFont typeface="Arial" panose="02080604020202020204" pitchFamily="34" charset="0"/>
                        <a:buChar char="•"/>
                      </a:pPr>
                      <a:r>
                        <a:rPr lang="zh-CN" altLang="en-US" sz="1400" dirty="0"/>
                        <a:t>利用大数据分布式计算从海量文本数据中发掘新闻情绪与股票收益的关联</a:t>
                      </a:r>
                      <a:endParaRPr lang="zh-CN" altLang="en-US" sz="1400" dirty="0"/>
                    </a:p>
                  </a:txBody>
                  <a:tcPr/>
                </a:tc>
              </a:tr>
              <a:tr h="641577">
                <a:tc>
                  <a:txBody>
                    <a:bodyPr/>
                    <a:lstStyle/>
                    <a:p>
                      <a:pPr algn="ctr"/>
                      <a:r>
                        <a:rPr lang="zh-CN" altLang="en-US" sz="1800" dirty="0">
                          <a:latin typeface="微软雅黑" panose="020B0503020204020204" charset="-122"/>
                          <a:ea typeface="微软雅黑" panose="020B0503020204020204" charset="-122"/>
                        </a:rPr>
                        <a:t>智能推荐算法实现</a:t>
                      </a:r>
                      <a:endParaRPr lang="zh-CN" altLang="en-US" sz="1800" dirty="0">
                        <a:latin typeface="微软雅黑" panose="020B0503020204020204" charset="-122"/>
                        <a:ea typeface="微软雅黑" panose="020B0503020204020204" charset="-122"/>
                      </a:endParaRPr>
                    </a:p>
                  </a:txBody>
                  <a:tcPr anchor="ctr"/>
                </a:tc>
                <a:tc>
                  <a:txBody>
                    <a:bodyPr/>
                    <a:lstStyle/>
                    <a:p>
                      <a:pPr marL="285750" indent="-285750">
                        <a:buFont typeface="Arial" panose="02080604020202020204" pitchFamily="34" charset="0"/>
                        <a:buChar char="•"/>
                      </a:pPr>
                      <a:r>
                        <a:rPr lang="zh-CN" altLang="en-US" sz="1400" dirty="0"/>
                        <a:t>亚马逊在线书店新书预测策略</a:t>
                      </a:r>
                      <a:endParaRPr lang="en-US" altLang="zh-CN" sz="1400" dirty="0"/>
                    </a:p>
                    <a:p>
                      <a:pPr marL="285750" indent="-285750">
                        <a:buFont typeface="Arial" panose="02080604020202020204" pitchFamily="34" charset="0"/>
                        <a:buChar char="•"/>
                      </a:pPr>
                      <a:r>
                        <a:rPr lang="zh-CN" altLang="en-US" sz="1400" dirty="0"/>
                        <a:t>基于</a:t>
                      </a:r>
                      <a:r>
                        <a:rPr lang="en-US" altLang="zh-CN" sz="1400" dirty="0" err="1"/>
                        <a:t>RHadoop</a:t>
                      </a:r>
                      <a:r>
                        <a:rPr lang="zh-CN" altLang="en-US" sz="1400" dirty="0"/>
                        <a:t>的电影推荐系统的应用</a:t>
                      </a:r>
                      <a:endParaRPr lang="zh-CN" altLang="en-US" sz="1400" dirty="0"/>
                    </a:p>
                    <a:p>
                      <a:pPr marL="285750" indent="-285750">
                        <a:buFont typeface="Arial" panose="02080604020202020204" pitchFamily="34" charset="0"/>
                        <a:buChar char="•"/>
                      </a:pPr>
                      <a:r>
                        <a:rPr lang="zh-CN" altLang="en-US" sz="1400" dirty="0"/>
                        <a:t>基于物品的协同过滤算法的推荐系统</a:t>
                      </a:r>
                      <a:endParaRPr lang="en-US" altLang="zh-CN" sz="1400" dirty="0"/>
                    </a:p>
                    <a:p>
                      <a:pPr marL="285750" indent="-285750">
                        <a:buFont typeface="Arial" panose="02080604020202020204" pitchFamily="34" charset="0"/>
                        <a:buChar char="•"/>
                      </a:pPr>
                      <a:r>
                        <a:rPr lang="zh-CN" altLang="en-US" sz="1400" dirty="0"/>
                        <a:t>基于气候信息的零售商店药品销售与推荐</a:t>
                      </a:r>
                      <a:endParaRPr lang="zh-CN" altLang="en-US" sz="1400" dirty="0"/>
                    </a:p>
                  </a:txBody>
                  <a:tcPr/>
                </a:tc>
              </a:tr>
              <a:tr h="400986">
                <a:tc>
                  <a:txBody>
                    <a:bodyPr/>
                    <a:lstStyle/>
                    <a:p>
                      <a:pPr algn="ctr"/>
                      <a:r>
                        <a:rPr lang="zh-CN" altLang="en-US" sz="1600" dirty="0">
                          <a:latin typeface="微软雅黑" panose="020B0503020204020204" charset="-122"/>
                          <a:ea typeface="微软雅黑" panose="020B0503020204020204" charset="-122"/>
                        </a:rPr>
                        <a:t>信用风险度量与管理</a:t>
                      </a:r>
                      <a:endParaRPr lang="zh-CN" altLang="en-US" sz="1600" dirty="0">
                        <a:latin typeface="微软雅黑" panose="020B0503020204020204" charset="-122"/>
                        <a:ea typeface="微软雅黑" panose="020B0503020204020204" charset="-122"/>
                      </a:endParaRPr>
                    </a:p>
                  </a:txBody>
                  <a:tcPr anchor="ctr"/>
                </a:tc>
                <a:tc>
                  <a:txBody>
                    <a:bodyPr/>
                    <a:lstStyle/>
                    <a:p>
                      <a:pPr marL="285750" indent="-285750">
                        <a:buFont typeface="Arial" panose="02080604020202020204" pitchFamily="34" charset="0"/>
                        <a:buChar char="•"/>
                      </a:pPr>
                      <a:r>
                        <a:rPr lang="en-US" altLang="zh-CN" sz="1400" dirty="0"/>
                        <a:t>P2P</a:t>
                      </a:r>
                      <a:r>
                        <a:rPr lang="zh-CN" altLang="en-US" sz="1400" dirty="0"/>
                        <a:t>平台信用风险评估</a:t>
                      </a:r>
                      <a:endParaRPr lang="en-US" altLang="zh-CN" sz="1400" dirty="0"/>
                    </a:p>
                    <a:p>
                      <a:pPr marL="285750" indent="-285750">
                        <a:buFont typeface="Arial" panose="02080604020202020204" pitchFamily="34" charset="0"/>
                        <a:buChar char="•"/>
                      </a:pPr>
                      <a:r>
                        <a:rPr lang="zh-CN" altLang="en-US" sz="1400" dirty="0"/>
                        <a:t>基于文本与财经数据的国有企业债务违约测度</a:t>
                      </a:r>
                      <a:endParaRPr lang="zh-CN" altLang="en-US" sz="1400" dirty="0"/>
                    </a:p>
                  </a:txBody>
                  <a:tcPr/>
                </a:tc>
              </a:tr>
              <a:tr h="1202957">
                <a:tc>
                  <a:txBody>
                    <a:bodyPr/>
                    <a:lstStyle/>
                    <a:p>
                      <a:pPr algn="ctr"/>
                      <a:r>
                        <a:rPr lang="zh-CN" altLang="en-US" sz="2000" dirty="0">
                          <a:latin typeface="微软雅黑" panose="020B0503020204020204" charset="-122"/>
                          <a:ea typeface="微软雅黑" panose="020B0503020204020204" charset="-122"/>
                        </a:rPr>
                        <a:t>大数据聚类分析</a:t>
                      </a:r>
                      <a:endParaRPr lang="zh-CN" altLang="en-US" sz="2000" dirty="0">
                        <a:latin typeface="微软雅黑" panose="020B0503020204020204" charset="-122"/>
                        <a:ea typeface="微软雅黑" panose="020B0503020204020204" charset="-122"/>
                      </a:endParaRPr>
                    </a:p>
                  </a:txBody>
                  <a:tcPr anchor="ctr"/>
                </a:tc>
                <a:tc>
                  <a:txBody>
                    <a:bodyPr/>
                    <a:lstStyle/>
                    <a:p>
                      <a:pPr marL="285750" indent="-285750">
                        <a:buFont typeface="Arial" panose="02080604020202020204" pitchFamily="34" charset="0"/>
                        <a:buChar char="•"/>
                      </a:pPr>
                      <a:r>
                        <a:rPr lang="zh-CN" altLang="en-US" sz="1400" dirty="0"/>
                        <a:t>基于</a:t>
                      </a:r>
                      <a:r>
                        <a:rPr lang="en-US" altLang="zh-CN" sz="1400" dirty="0"/>
                        <a:t>DSBSCAN</a:t>
                      </a:r>
                      <a:r>
                        <a:rPr lang="zh-CN" altLang="en-US" sz="1400" dirty="0"/>
                        <a:t>对科技股票涨跌情况聚类</a:t>
                      </a:r>
                      <a:endParaRPr lang="zh-CN" altLang="en-US" sz="1400" dirty="0"/>
                    </a:p>
                    <a:p>
                      <a:pPr marL="285750" marR="0" lvl="0" indent="-2857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400" dirty="0"/>
                        <a:t>基于</a:t>
                      </a:r>
                      <a:r>
                        <a:rPr lang="en-US" altLang="zh-CN" sz="1400" dirty="0"/>
                        <a:t>MapReduce</a:t>
                      </a:r>
                      <a:r>
                        <a:rPr lang="zh-CN" altLang="en-US" sz="1400" dirty="0"/>
                        <a:t>的股票聚类分析</a:t>
                      </a:r>
                      <a:endParaRPr lang="zh-CN" altLang="en-US" sz="1400" dirty="0"/>
                    </a:p>
                    <a:p>
                      <a:pPr marL="285750" indent="-285750">
                        <a:buFont typeface="Arial" panose="02080604020202020204" pitchFamily="34" charset="0"/>
                        <a:buChar char="•"/>
                      </a:pPr>
                      <a:r>
                        <a:rPr lang="zh-CN" altLang="en-US" sz="1400" dirty="0"/>
                        <a:t>基于欧洲五大联赛</a:t>
                      </a:r>
                      <a:r>
                        <a:rPr lang="en-US" altLang="zh-CN" sz="1400" dirty="0"/>
                        <a:t>2014-2015</a:t>
                      </a:r>
                      <a:r>
                        <a:rPr lang="zh-CN" altLang="en-US" sz="1400" dirty="0"/>
                        <a:t>赛季数据的线性判别分析</a:t>
                      </a:r>
                      <a:endParaRPr lang="zh-CN" altLang="en-US" sz="1400" dirty="0"/>
                    </a:p>
                    <a:p>
                      <a:pPr marL="285750" indent="-285750">
                        <a:buFont typeface="Arial" panose="02080604020202020204" pitchFamily="34" charset="0"/>
                        <a:buChar char="•"/>
                      </a:pPr>
                      <a:r>
                        <a:rPr lang="zh-CN" altLang="en-US" sz="1400" dirty="0"/>
                        <a:t>基于朴素贝叶斯分类法的电子邮件分类研究</a:t>
                      </a:r>
                      <a:endParaRPr lang="zh-CN" altLang="en-US" sz="1400" dirty="0"/>
                    </a:p>
                    <a:p>
                      <a:pPr marL="285750" indent="-285750">
                        <a:buFont typeface="Arial" panose="02080604020202020204" pitchFamily="34" charset="0"/>
                        <a:buChar char="•"/>
                      </a:pPr>
                      <a:r>
                        <a:rPr lang="zh-CN" altLang="en-US" sz="1400" dirty="0"/>
                        <a:t>基于</a:t>
                      </a:r>
                      <a:r>
                        <a:rPr lang="en-US" altLang="zh-CN" sz="1400" dirty="0"/>
                        <a:t>KNN</a:t>
                      </a:r>
                      <a:r>
                        <a:rPr lang="zh-CN" altLang="en-US" sz="1400" dirty="0"/>
                        <a:t>模型的游戏舰队分类</a:t>
                      </a:r>
                      <a:endParaRPr lang="zh-CN" altLang="en-US" sz="1400" dirty="0"/>
                    </a:p>
                    <a:p>
                      <a:pPr marL="285750" indent="-285750">
                        <a:buFont typeface="Arial" panose="02080604020202020204" pitchFamily="34" charset="0"/>
                        <a:buChar char="•"/>
                      </a:pPr>
                      <a:r>
                        <a:rPr lang="zh-CN" altLang="en-US" sz="1400" dirty="0"/>
                        <a:t>基于</a:t>
                      </a:r>
                      <a:r>
                        <a:rPr lang="en-US" altLang="zh-CN" sz="1400" dirty="0"/>
                        <a:t>MapReduce</a:t>
                      </a:r>
                      <a:r>
                        <a:rPr lang="zh-CN" altLang="en-US" sz="1400" dirty="0"/>
                        <a:t>对某大学女生支出行为的聚类分析</a:t>
                      </a:r>
                      <a:endParaRPr lang="zh-CN" altLang="en-US" sz="1400" dirty="0"/>
                    </a:p>
                  </a:txBody>
                  <a:tcPr/>
                </a:tc>
              </a:tr>
              <a:tr h="1764336">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dirty="0"/>
                        <a:t>……</a:t>
                      </a:r>
                      <a:endParaRPr lang="zh-CN" altLang="en-US" sz="2400" dirty="0"/>
                    </a:p>
                  </a:txBody>
                  <a:tcPr anchor="ctr"/>
                </a:tc>
                <a:tc>
                  <a:txBody>
                    <a:bodyPr/>
                    <a:lstStyle/>
                    <a:p>
                      <a:pPr marL="285750" indent="-285750">
                        <a:buFont typeface="Arial" panose="02080604020202020204" pitchFamily="34" charset="0"/>
                        <a:buChar char="•"/>
                      </a:pPr>
                      <a:r>
                        <a:rPr lang="zh-CN" altLang="en-US" sz="1400" dirty="0"/>
                        <a:t>我国零售业上市公司财务绩效研究</a:t>
                      </a:r>
                      <a:r>
                        <a:rPr lang="en-US" altLang="zh-CN" sz="1400" dirty="0"/>
                        <a:t>——</a:t>
                      </a:r>
                      <a:r>
                        <a:rPr lang="zh-CN" altLang="en-US" sz="1400" dirty="0"/>
                        <a:t>基于</a:t>
                      </a:r>
                      <a:r>
                        <a:rPr lang="en-US" altLang="zh-CN" sz="1400" dirty="0"/>
                        <a:t>MapReduce</a:t>
                      </a:r>
                      <a:r>
                        <a:rPr lang="zh-CN" altLang="en-US" sz="1400" dirty="0"/>
                        <a:t>的并行主成分分析</a:t>
                      </a:r>
                      <a:endParaRPr lang="zh-CN" altLang="en-US" sz="1400" dirty="0"/>
                    </a:p>
                    <a:p>
                      <a:pPr marL="285750" indent="-285750">
                        <a:buFont typeface="Arial" panose="02080604020202020204" pitchFamily="34" charset="0"/>
                        <a:buChar char="•"/>
                      </a:pPr>
                      <a:r>
                        <a:rPr lang="zh-CN" altLang="en-US" sz="1400" dirty="0"/>
                        <a:t>运用全数据逻辑回归和 </a:t>
                      </a:r>
                      <a:r>
                        <a:rPr lang="en-US" altLang="zh-CN" sz="1400" dirty="0" err="1"/>
                        <a:t>MapReduce</a:t>
                      </a:r>
                      <a:r>
                        <a:rPr lang="zh-CN" altLang="en-US" sz="1400" dirty="0"/>
                        <a:t>并行计算方法研究消费者橙汁品牌购买偏好</a:t>
                      </a:r>
                      <a:endParaRPr lang="zh-CN" altLang="en-US" sz="1400" dirty="0"/>
                    </a:p>
                    <a:p>
                      <a:pPr marL="285750" indent="-285750">
                        <a:buFont typeface="Arial" panose="02080604020202020204" pitchFamily="34" charset="0"/>
                        <a:buChar char="•"/>
                      </a:pPr>
                      <a:r>
                        <a:rPr lang="zh-CN" altLang="en-US" sz="1400" dirty="0"/>
                        <a:t>中国电影票房预测</a:t>
                      </a:r>
                      <a:r>
                        <a:rPr lang="en-US" altLang="zh-CN" sz="1400" dirty="0"/>
                        <a:t>——KNN</a:t>
                      </a:r>
                      <a:r>
                        <a:rPr lang="zh-CN" altLang="en-US" sz="1400" dirty="0"/>
                        <a:t>方法的</a:t>
                      </a:r>
                      <a:r>
                        <a:rPr lang="en-US" altLang="zh-CN" sz="1400" dirty="0"/>
                        <a:t>MapReduce</a:t>
                      </a:r>
                      <a:r>
                        <a:rPr lang="zh-CN" altLang="en-US" sz="1400" dirty="0"/>
                        <a:t>实现</a:t>
                      </a:r>
                      <a:endParaRPr lang="zh-CN" altLang="en-US" sz="1400" dirty="0"/>
                    </a:p>
                    <a:p>
                      <a:pPr marL="285750" indent="-285750">
                        <a:buFont typeface="Arial" panose="02080604020202020204" pitchFamily="34" charset="0"/>
                        <a:buChar char="•"/>
                      </a:pPr>
                      <a:r>
                        <a:rPr lang="zh-CN" altLang="en-US" sz="1400" dirty="0"/>
                        <a:t>基于泊松回归及</a:t>
                      </a:r>
                      <a:r>
                        <a:rPr lang="en-US" altLang="zh-CN" sz="1400" dirty="0"/>
                        <a:t>MapReduce</a:t>
                      </a:r>
                      <a:r>
                        <a:rPr lang="zh-CN" altLang="en-US" sz="1400" dirty="0"/>
                        <a:t>并行计算的付费搜索广告研究</a:t>
                      </a:r>
                      <a:endParaRPr lang="zh-CN" altLang="en-US" sz="1400" dirty="0"/>
                    </a:p>
                    <a:p>
                      <a:pPr marL="285750" indent="-285750">
                        <a:buFont typeface="Arial" panose="02080604020202020204" pitchFamily="34" charset="0"/>
                        <a:buChar char="•"/>
                      </a:pPr>
                      <a:r>
                        <a:rPr lang="zh-CN" altLang="en-US" sz="1400" dirty="0"/>
                        <a:t>应用商店</a:t>
                      </a:r>
                      <a:r>
                        <a:rPr lang="en-US" altLang="zh-CN" sz="1400" dirty="0"/>
                        <a:t>APP</a:t>
                      </a:r>
                      <a:r>
                        <a:rPr lang="zh-CN" altLang="en-US" sz="1400" dirty="0"/>
                        <a:t>应用流行趋势</a:t>
                      </a:r>
                      <a:endParaRPr lang="zh-CN" altLang="en-US" sz="1400" dirty="0"/>
                    </a:p>
                    <a:p>
                      <a:pPr marL="285750" indent="-285750">
                        <a:buFont typeface="Arial" panose="02080604020202020204" pitchFamily="34" charset="0"/>
                        <a:buChar char="•"/>
                      </a:pPr>
                      <a:r>
                        <a:rPr lang="en-US" altLang="zh-CN" sz="1400" dirty="0"/>
                        <a:t>Mahout</a:t>
                      </a:r>
                      <a:r>
                        <a:rPr lang="zh-CN" altLang="en-US" sz="1400" dirty="0"/>
                        <a:t>机器学习研究红酒质量影响因素</a:t>
                      </a:r>
                      <a:endParaRPr lang="zh-CN" altLang="en-US" sz="1400" dirty="0"/>
                    </a:p>
                    <a:p>
                      <a:pPr marL="285750" indent="-285750">
                        <a:buFont typeface="Arial" panose="02080604020202020204" pitchFamily="34" charset="0"/>
                        <a:buChar char="•"/>
                      </a:pPr>
                      <a:r>
                        <a:rPr lang="zh-CN" altLang="en-US" sz="1400" dirty="0"/>
                        <a:t>基于树的方法对白酒质量分类并行计算实现</a:t>
                      </a:r>
                      <a:endParaRPr lang="en-US" altLang="zh-CN" sz="1400" dirty="0"/>
                    </a:p>
                    <a:p>
                      <a:pPr marL="285750" indent="-285750">
                        <a:buFont typeface="Arial" panose="02080604020202020204" pitchFamily="34" charset="0"/>
                        <a:buChar char="•"/>
                      </a:pPr>
                      <a:r>
                        <a:rPr lang="en-US" altLang="zh-CN" sz="1400" dirty="0"/>
                        <a:t>……</a:t>
                      </a:r>
                      <a:endParaRPr lang="zh-CN" altLang="en-US" sz="1400" dirty="0"/>
                    </a:p>
                  </a:txBody>
                  <a:tcPr/>
                </a:tc>
              </a:tr>
            </a:tbl>
          </a:graphicData>
        </a:graphic>
      </p:graphicFrame>
      <p:sp>
        <p:nvSpPr>
          <p:cNvPr id="3" name="矩形 2"/>
          <p:cNvSpPr/>
          <p:nvPr/>
        </p:nvSpPr>
        <p:spPr>
          <a:xfrm>
            <a:off x="513805" y="221956"/>
            <a:ext cx="5233852"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往年实验案例选题方向</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20222" y="1572683"/>
          <a:ext cx="8477611" cy="4729577"/>
        </p:xfrm>
        <a:graphic>
          <a:graphicData uri="http://schemas.openxmlformats.org/drawingml/2006/table">
            <a:tbl>
              <a:tblPr firstRow="1" bandRow="1">
                <a:tableStyleId>{5C22544A-7EE6-4342-B048-85BDC9FD1C3A}</a:tableStyleId>
              </a:tblPr>
              <a:tblGrid>
                <a:gridCol w="2018244"/>
                <a:gridCol w="5585280"/>
                <a:gridCol w="874087"/>
              </a:tblGrid>
              <a:tr h="686481">
                <a:tc>
                  <a:txBody>
                    <a:bodyPr/>
                    <a:lstStyle/>
                    <a:p>
                      <a:pPr algn="ctr">
                        <a:spcAft>
                          <a:spcPts val="0"/>
                        </a:spcAft>
                      </a:pPr>
                      <a:r>
                        <a:rPr lang="zh-CN" sz="2400" b="1" kern="100" dirty="0">
                          <a:effectLst/>
                          <a:latin typeface="微软雅黑" panose="020B0503020204020204" charset="-122"/>
                          <a:ea typeface="微软雅黑" panose="020B0503020204020204" charset="-122"/>
                        </a:rPr>
                        <a:t>大项</a:t>
                      </a:r>
                      <a:endParaRPr lang="zh-CN" sz="2400" b="1" kern="100" dirty="0">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zh-CN" sz="2400" b="1" kern="100" dirty="0">
                          <a:effectLst/>
                          <a:latin typeface="微软雅黑" panose="020B0503020204020204" charset="-122"/>
                          <a:ea typeface="微软雅黑" panose="020B0503020204020204" charset="-122"/>
                        </a:rPr>
                        <a:t>子项</a:t>
                      </a:r>
                      <a:endParaRPr lang="zh-CN" sz="2400" b="1" kern="100" dirty="0">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zh-CN" sz="2400" b="1" kern="100" dirty="0">
                          <a:effectLst/>
                          <a:latin typeface="微软雅黑" panose="020B0503020204020204" charset="-122"/>
                          <a:ea typeface="微软雅黑" panose="020B0503020204020204" charset="-122"/>
                        </a:rPr>
                        <a:t>得分</a:t>
                      </a:r>
                      <a:endParaRPr lang="zh-CN" sz="2400" b="1" kern="100" dirty="0">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44151">
                <a:tc rowSpan="2">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案例是否有实际应用价值</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是否为真实数据且有一定的新颖性</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10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44151">
                <a:tc vMerge="1">
                  <a:tcPr/>
                </a:tc>
                <a:tc>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是否是独自收集数据（非第三方数据）</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20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44151">
                <a:tc rowSpan="2">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案例实施过程是否完整</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是否有完整易懂的案例操作过程</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20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44151">
                <a:tc vMerge="1">
                  <a:tcPr/>
                </a:tc>
                <a:tc>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是否有完整的结论和展示</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20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44151">
                <a:tc rowSpan="2">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案例是否具有复制和扩展性</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案例代码是否具有可读性</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10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44151">
                <a:tc vMerge="1">
                  <a:tcPr/>
                </a:tc>
                <a:tc>
                  <a:txBody>
                    <a:bodyPr/>
                    <a:lstStyle/>
                    <a:p>
                      <a:pPr algn="l">
                        <a:spcAft>
                          <a:spcPts val="0"/>
                        </a:spcAft>
                      </a:pPr>
                      <a:r>
                        <a:rPr lang="zh-CN" sz="2400" b="1" kern="100" dirty="0">
                          <a:solidFill>
                            <a:schemeClr val="bg1"/>
                          </a:solidFill>
                          <a:effectLst/>
                          <a:latin typeface="微软雅黑" panose="020B0503020204020204" charset="-122"/>
                          <a:ea typeface="微软雅黑" panose="020B0503020204020204" charset="-122"/>
                        </a:rPr>
                        <a:t>案例代码是否充分利用大数据分布式计算平台优势</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20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r h="581422">
                <a:tc>
                  <a:txBody>
                    <a:bodyPr/>
                    <a:lstStyle/>
                    <a:p>
                      <a:endParaRPr lang="zh-CN" altLang="en-US" sz="2400" b="1" dirty="0">
                        <a:solidFill>
                          <a:schemeClr val="bg1"/>
                        </a:solidFill>
                        <a:latin typeface="微软雅黑" panose="020B0503020204020204" charset="-122"/>
                        <a:ea typeface="微软雅黑" panose="020B0503020204020204" charset="-122"/>
                      </a:endParaRPr>
                    </a:p>
                  </a:txBody>
                  <a:tcPr>
                    <a:noFill/>
                  </a:tcPr>
                </a:tc>
                <a:tc>
                  <a:txBody>
                    <a:bodyPr/>
                    <a:lstStyle/>
                    <a:p>
                      <a:pPr algn="ctr">
                        <a:spcAft>
                          <a:spcPts val="0"/>
                        </a:spcAft>
                      </a:pPr>
                      <a:r>
                        <a:rPr lang="zh-CN" sz="2400" b="1" kern="100" dirty="0">
                          <a:solidFill>
                            <a:schemeClr val="bg1"/>
                          </a:solidFill>
                          <a:effectLst/>
                          <a:latin typeface="微软雅黑" panose="020B0503020204020204" charset="-122"/>
                          <a:ea typeface="微软雅黑" panose="020B0503020204020204" charset="-122"/>
                        </a:rPr>
                        <a:t>总分</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c>
                  <a:txBody>
                    <a:bodyPr/>
                    <a:lstStyle/>
                    <a:p>
                      <a:pPr algn="ctr">
                        <a:spcAft>
                          <a:spcPts val="0"/>
                        </a:spcAft>
                      </a:pPr>
                      <a:r>
                        <a:rPr lang="en-US" sz="2400" b="1" kern="100" dirty="0">
                          <a:solidFill>
                            <a:schemeClr val="bg1"/>
                          </a:solidFill>
                          <a:effectLst/>
                          <a:latin typeface="微软雅黑" panose="020B0503020204020204" charset="-122"/>
                          <a:ea typeface="微软雅黑" panose="020B0503020204020204" charset="-122"/>
                        </a:rPr>
                        <a:t>100</a:t>
                      </a:r>
                      <a:endParaRPr lang="zh-CN" sz="2400" b="1" kern="100" dirty="0">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6475" marR="86475" marT="9399" marB="0" anchor="ctr">
                    <a:noFill/>
                  </a:tcPr>
                </a:tc>
              </a:tr>
            </a:tbl>
          </a:graphicData>
        </a:graphic>
      </p:graphicFrame>
      <p:sp>
        <p:nvSpPr>
          <p:cNvPr id="3" name="Rectangle 2"/>
          <p:cNvSpPr/>
          <p:nvPr/>
        </p:nvSpPr>
        <p:spPr>
          <a:xfrm>
            <a:off x="682069" y="174563"/>
            <a:ext cx="3876959" cy="646331"/>
          </a:xfrm>
          <a:prstGeom prst="rect">
            <a:avLst/>
          </a:prstGeom>
        </p:spPr>
        <p:txBody>
          <a:bodyPr wrap="none">
            <a:spAutoFit/>
          </a:bodyPr>
          <a:lstStyle/>
          <a:p>
            <a:pPr>
              <a:lnSpc>
                <a:spcPct val="100000"/>
              </a:lnSpc>
            </a:pPr>
            <a:r>
              <a:rPr lang="en-US" altLang="zh-CN" sz="3600" b="1" spc="-1" dirty="0">
                <a:solidFill>
                  <a:srgbClr val="FFFFFF"/>
                </a:solidFill>
                <a:latin typeface="微软雅黑" panose="020B0503020204020204" charset="-122"/>
                <a:ea typeface="微软雅黑" panose="020B0503020204020204" charset="-122"/>
              </a:rPr>
              <a:t>实验教学评分标准</a:t>
            </a:r>
            <a:endParaRPr lang="en-US" altLang="zh-CN" sz="3600" spc="-1" dirty="0">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87370" y="1489140"/>
            <a:ext cx="3357563" cy="2362171"/>
          </a:xfrm>
          <a:prstGeom prst="rect">
            <a:avLst/>
          </a:prstGeom>
          <a:noFill/>
        </p:spPr>
        <p:txBody>
          <a:bodyPr wrap="square" lIns="68517" tIns="34283" rIns="68517" bIns="34283" rtlCol="0">
            <a:spAutoFit/>
          </a:bodyPr>
          <a:lstStyle/>
          <a:p>
            <a:pPr algn="ctr" defTabSz="685165"/>
            <a:r>
              <a:rPr lang="en-US" altLang="zh-CN" sz="14900" b="1" dirty="0">
                <a:solidFill>
                  <a:srgbClr val="F8841D"/>
                </a:solidFill>
                <a:effectLst>
                  <a:glow rad="63500">
                    <a:srgbClr val="4FB1CE"/>
                  </a:glow>
                </a:effectLst>
                <a:cs typeface="+mn-ea"/>
                <a:sym typeface="+mn-lt"/>
              </a:rPr>
              <a:t>3</a:t>
            </a:r>
            <a:endParaRPr lang="zh-CN" altLang="en-US" sz="14900" b="1" dirty="0">
              <a:solidFill>
                <a:srgbClr val="F8841D"/>
              </a:solidFill>
              <a:effectLst>
                <a:glow rad="63500">
                  <a:srgbClr val="4FB1CE"/>
                </a:glow>
              </a:effectLst>
              <a:cs typeface="+mn-ea"/>
              <a:sym typeface="+mn-lt"/>
            </a:endParaRPr>
          </a:p>
        </p:txBody>
      </p:sp>
      <p:sp>
        <p:nvSpPr>
          <p:cNvPr id="4" name="文本框 3"/>
          <p:cNvSpPr txBox="1"/>
          <p:nvPr/>
        </p:nvSpPr>
        <p:spPr>
          <a:xfrm>
            <a:off x="3905896" y="2202017"/>
            <a:ext cx="4706885" cy="768350"/>
          </a:xfrm>
          <a:prstGeom prst="rect">
            <a:avLst/>
          </a:prstGeom>
          <a:noFill/>
        </p:spPr>
        <p:txBody>
          <a:bodyPr wrap="square" rtlCol="0">
            <a:spAutoFit/>
          </a:bodyPr>
          <a:lstStyle/>
          <a:p>
            <a:pPr algn="ctr"/>
            <a:r>
              <a:rPr lang="" altLang="zh-CN"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rPr>
              <a:t>案例</a:t>
            </a:r>
            <a:r>
              <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rPr>
              <a:t>教学展示</a:t>
            </a:r>
            <a:endPar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 calcmode="lin" valueType="num">
                                      <p:cBhvr>
                                        <p:cTn id="1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1" dur="250" fill="hold"/>
                                        <p:tgtEl>
                                          <p:spTgt spid="4"/>
                                        </p:tgtEl>
                                        <p:attrNameLst>
                                          <p:attrName>ppt_y</p:attrName>
                                        </p:attrNameLst>
                                      </p:cBhvr>
                                      <p:tavLst>
                                        <p:tav tm="0">
                                          <p:val>
                                            <p:strVal val="#ppt_y"/>
                                          </p:val>
                                        </p:tav>
                                        <p:tav tm="100000">
                                          <p:val>
                                            <p:strVal val="#ppt_y"/>
                                          </p:val>
                                        </p:tav>
                                      </p:tavLst>
                                    </p:anim>
                                    <p:anim calcmode="lin" valueType="num">
                                      <p:cBhvr>
                                        <p:cTn id="1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4" dur="25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3805" y="221956"/>
            <a:ext cx="5233852" cy="645160"/>
          </a:xfrm>
          <a:prstGeom prst="rect">
            <a:avLst/>
          </a:prstGeom>
        </p:spPr>
        <p:txBody>
          <a:bodyPr wrap="square">
            <a:spAutoFit/>
          </a:bodyPr>
          <a:lstStyle/>
          <a:p>
            <a:pPr>
              <a:spcBef>
                <a:spcPts val="600"/>
              </a:spcBef>
            </a:pPr>
            <a:r>
              <a:rPr lang="" altLang="zh-CN"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案例</a:t>
            </a: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准备</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21" name="组合 20"/>
          <p:cNvGrpSpPr/>
          <p:nvPr/>
        </p:nvGrpSpPr>
        <p:grpSpPr>
          <a:xfrm>
            <a:off x="1131885" y="1250502"/>
            <a:ext cx="6724020" cy="540000"/>
            <a:chOff x="457188" y="1193350"/>
            <a:chExt cx="6724020" cy="540000"/>
          </a:xfrm>
        </p:grpSpPr>
        <p:sp>
          <p:nvSpPr>
            <p:cNvPr id="3" name="3 arrow"/>
            <p:cNvSpPr/>
            <p:nvPr/>
          </p:nvSpPr>
          <p:spPr bwMode="auto">
            <a:xfrm>
              <a:off x="457188" y="1193350"/>
              <a:ext cx="1512000" cy="540000"/>
            </a:xfrm>
            <a:prstGeom prst="homePlate">
              <a:avLst/>
            </a:prstGeom>
            <a:solidFill>
              <a:srgbClr val="FFFFFF"/>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lstStyle/>
            <a:p>
              <a:pPr marL="0" marR="0" lvl="0" indent="0" defTabSz="913765"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rPr>
                <a:t>回顾</a:t>
              </a:r>
              <a:endParaRPr kumimoji="0" 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endParaRPr>
            </a:p>
          </p:txBody>
        </p:sp>
        <p:sp>
          <p:nvSpPr>
            <p:cNvPr id="4" name="Chevron 26"/>
            <p:cNvSpPr/>
            <p:nvPr/>
          </p:nvSpPr>
          <p:spPr bwMode="auto">
            <a:xfrm>
              <a:off x="1709208" y="1193350"/>
              <a:ext cx="5472000" cy="540000"/>
            </a:xfrm>
            <a:prstGeom prst="chevron">
              <a:avLst>
                <a:gd name="adj" fmla="val 49812"/>
              </a:avLst>
            </a:prstGeom>
            <a:solidFill>
              <a:srgbClr val="6AE7FF"/>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lstStyle/>
            <a:p>
              <a:pPr marL="116840" lvl="1" defTabSz="699135">
                <a:lnSpc>
                  <a:spcPct val="90000"/>
                </a:lnSpc>
                <a:spcBef>
                  <a:spcPts val="460"/>
                </a:spcBef>
                <a:buSzPct val="90000"/>
                <a:tabLst>
                  <a:tab pos="233045" algn="l"/>
                  <a:tab pos="480695" algn="l"/>
                </a:tabLst>
              </a:pPr>
              <a:r>
                <a:rPr lang="zh-CN" alt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rPr>
                <a:t>分布式计算原理与基础</a:t>
              </a:r>
              <a:endParaRPr 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endParaRPr>
            </a:p>
          </p:txBody>
        </p:sp>
      </p:grpSp>
      <p:grpSp>
        <p:nvGrpSpPr>
          <p:cNvPr id="20" name="组合 19"/>
          <p:cNvGrpSpPr/>
          <p:nvPr/>
        </p:nvGrpSpPr>
        <p:grpSpPr>
          <a:xfrm>
            <a:off x="1131885" y="1972526"/>
            <a:ext cx="6724020" cy="540000"/>
            <a:chOff x="431800" y="1998338"/>
            <a:chExt cx="6724020" cy="540000"/>
          </a:xfrm>
        </p:grpSpPr>
        <p:sp>
          <p:nvSpPr>
            <p:cNvPr id="6" name="3 arrow"/>
            <p:cNvSpPr/>
            <p:nvPr/>
          </p:nvSpPr>
          <p:spPr bwMode="auto">
            <a:xfrm>
              <a:off x="431800" y="1998338"/>
              <a:ext cx="1512000" cy="540000"/>
            </a:xfrm>
            <a:prstGeom prst="homePlate">
              <a:avLst/>
            </a:prstGeom>
            <a:solidFill>
              <a:srgbClr val="FFFFFF"/>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lstStyle/>
            <a:p>
              <a:pPr marL="0" marR="0" lvl="0" indent="0" defTabSz="913765"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rPr>
                <a:t>回顾</a:t>
              </a:r>
              <a:endParaRPr kumimoji="0" 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endParaRPr>
            </a:p>
          </p:txBody>
        </p:sp>
        <p:sp>
          <p:nvSpPr>
            <p:cNvPr id="7" name="Chevron 26"/>
            <p:cNvSpPr/>
            <p:nvPr/>
          </p:nvSpPr>
          <p:spPr bwMode="auto">
            <a:xfrm>
              <a:off x="1683820" y="1998338"/>
              <a:ext cx="5472000" cy="540000"/>
            </a:xfrm>
            <a:prstGeom prst="chevron">
              <a:avLst>
                <a:gd name="adj" fmla="val 49812"/>
              </a:avLst>
            </a:prstGeom>
            <a:solidFill>
              <a:srgbClr val="6AE7FF"/>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lstStyle/>
            <a:p>
              <a:pPr marL="116840" lvl="1" defTabSz="699135">
                <a:lnSpc>
                  <a:spcPct val="90000"/>
                </a:lnSpc>
                <a:spcBef>
                  <a:spcPts val="460"/>
                </a:spcBef>
                <a:buSzPct val="90000"/>
                <a:tabLst>
                  <a:tab pos="233045" algn="l"/>
                  <a:tab pos="480695" algn="l"/>
                </a:tabLst>
              </a:pPr>
              <a:r>
                <a:rPr lang="zh-CN" altLang="en-US" sz="2800" dirty="0">
                  <a:latin typeface="微软雅黑" panose="020B0503020204020204" charset="-122"/>
                  <a:ea typeface="微软雅黑" panose="020B0503020204020204" charset="-122"/>
                </a:rPr>
                <a:t>统计模型并行计算特点</a:t>
              </a:r>
              <a:endParaRPr 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endParaRPr>
            </a:p>
          </p:txBody>
        </p:sp>
      </p:grpSp>
      <p:grpSp>
        <p:nvGrpSpPr>
          <p:cNvPr id="19" name="组合 18"/>
          <p:cNvGrpSpPr/>
          <p:nvPr/>
        </p:nvGrpSpPr>
        <p:grpSpPr>
          <a:xfrm>
            <a:off x="1131885" y="2694550"/>
            <a:ext cx="6724020" cy="540000"/>
            <a:chOff x="438140" y="2731646"/>
            <a:chExt cx="6724020" cy="540000"/>
          </a:xfrm>
        </p:grpSpPr>
        <p:sp>
          <p:nvSpPr>
            <p:cNvPr id="8" name="3 arrow"/>
            <p:cNvSpPr/>
            <p:nvPr/>
          </p:nvSpPr>
          <p:spPr bwMode="auto">
            <a:xfrm>
              <a:off x="438140" y="2731646"/>
              <a:ext cx="1512000" cy="540000"/>
            </a:xfrm>
            <a:prstGeom prst="homePlate">
              <a:avLst/>
            </a:prstGeom>
            <a:solidFill>
              <a:srgbClr val="FFFFFF"/>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lstStyle/>
            <a:p>
              <a:pPr marL="0" marR="0" lvl="0" indent="0" defTabSz="913765"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rPr>
                <a:t>掌握</a:t>
              </a:r>
              <a:endParaRPr kumimoji="0" 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endParaRPr>
            </a:p>
          </p:txBody>
        </p:sp>
        <p:sp>
          <p:nvSpPr>
            <p:cNvPr id="9" name="Chevron 26"/>
            <p:cNvSpPr/>
            <p:nvPr/>
          </p:nvSpPr>
          <p:spPr bwMode="auto">
            <a:xfrm>
              <a:off x="1690160" y="2731646"/>
              <a:ext cx="5472000" cy="540000"/>
            </a:xfrm>
            <a:prstGeom prst="chevron">
              <a:avLst>
                <a:gd name="adj" fmla="val 49812"/>
              </a:avLst>
            </a:prstGeom>
            <a:solidFill>
              <a:srgbClr val="6AE7FF"/>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lstStyle/>
            <a:p>
              <a:pPr marL="116840" lvl="1" defTabSz="699135">
                <a:lnSpc>
                  <a:spcPct val="90000"/>
                </a:lnSpc>
                <a:spcBef>
                  <a:spcPts val="460"/>
                </a:spcBef>
                <a:buSzPct val="90000"/>
                <a:tabLst>
                  <a:tab pos="233045" algn="l"/>
                  <a:tab pos="480695" algn="l"/>
                </a:tabLst>
              </a:pPr>
              <a:r>
                <a:rPr lang="zh-CN" altLang="en-US" sz="2800" dirty="0">
                  <a:latin typeface="微软雅黑" panose="020B0503020204020204" charset="-122"/>
                  <a:ea typeface="微软雅黑" panose="020B0503020204020204" charset="-122"/>
                </a:rPr>
                <a:t>线性回归的并行分解</a:t>
              </a:r>
              <a:endParaRPr 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endParaRPr>
            </a:p>
          </p:txBody>
        </p:sp>
      </p:grpSp>
      <p:grpSp>
        <p:nvGrpSpPr>
          <p:cNvPr id="18" name="组合 17"/>
          <p:cNvGrpSpPr/>
          <p:nvPr/>
        </p:nvGrpSpPr>
        <p:grpSpPr>
          <a:xfrm>
            <a:off x="1131885" y="3416574"/>
            <a:ext cx="6724020" cy="540000"/>
            <a:chOff x="457188" y="3392488"/>
            <a:chExt cx="6724020" cy="540000"/>
          </a:xfrm>
        </p:grpSpPr>
        <p:sp>
          <p:nvSpPr>
            <p:cNvPr id="10" name="3 arrow"/>
            <p:cNvSpPr/>
            <p:nvPr/>
          </p:nvSpPr>
          <p:spPr bwMode="auto">
            <a:xfrm>
              <a:off x="457188" y="3392488"/>
              <a:ext cx="1512000" cy="540000"/>
            </a:xfrm>
            <a:prstGeom prst="homePlate">
              <a:avLst/>
            </a:prstGeom>
            <a:solidFill>
              <a:srgbClr val="FFFFFF"/>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lstStyle/>
            <a:p>
              <a:pPr marL="0" marR="0" lvl="0" indent="0" defTabSz="913765" eaLnBrk="1" fontAlgn="auto" latinLnBrk="0" hangingPunct="1">
                <a:lnSpc>
                  <a:spcPct val="100000"/>
                </a:lnSpc>
                <a:spcBef>
                  <a:spcPts val="0"/>
                </a:spcBef>
                <a:spcAft>
                  <a:spcPts val="0"/>
                </a:spcAft>
                <a:buClrTx/>
                <a:buSzTx/>
                <a:buFontTx/>
                <a:buNone/>
                <a:defRPr/>
              </a:pPr>
              <a:r>
                <a:rPr lang="zh-CN" altLang="en-US" sz="2800" b="1" kern="0" dirty="0">
                  <a:solidFill>
                    <a:srgbClr val="002050"/>
                  </a:solidFill>
                  <a:latin typeface="微软雅黑" panose="020B0503020204020204" charset="-122"/>
                  <a:ea typeface="微软雅黑" panose="020B0503020204020204" charset="-122"/>
                </a:rPr>
                <a:t>回顾</a:t>
              </a:r>
              <a:endParaRPr kumimoji="0" 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endParaRPr>
            </a:p>
          </p:txBody>
        </p:sp>
        <p:sp>
          <p:nvSpPr>
            <p:cNvPr id="11" name="Chevron 26"/>
            <p:cNvSpPr/>
            <p:nvPr/>
          </p:nvSpPr>
          <p:spPr bwMode="auto">
            <a:xfrm>
              <a:off x="1709208" y="3392488"/>
              <a:ext cx="5472000" cy="540000"/>
            </a:xfrm>
            <a:prstGeom prst="chevron">
              <a:avLst>
                <a:gd name="adj" fmla="val 49812"/>
              </a:avLst>
            </a:prstGeom>
            <a:solidFill>
              <a:srgbClr val="6AE7FF"/>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lstStyle/>
            <a:p>
              <a:pPr marL="116840" lvl="1" defTabSz="699135">
                <a:lnSpc>
                  <a:spcPct val="90000"/>
                </a:lnSpc>
                <a:spcBef>
                  <a:spcPts val="460"/>
                </a:spcBef>
                <a:buSzPct val="90000"/>
                <a:tabLst>
                  <a:tab pos="233045" algn="l"/>
                  <a:tab pos="480695" algn="l"/>
                </a:tabLst>
              </a:pPr>
              <a:r>
                <a:rPr lang="en-US" altLang="zh-CN" sz="2800" dirty="0">
                  <a:latin typeface="微软雅黑" panose="020B0503020204020204" charset="-122"/>
                  <a:ea typeface="微软雅黑" panose="020B0503020204020204" charset="-122"/>
                </a:rPr>
                <a:t>Hadoop </a:t>
              </a:r>
              <a:r>
                <a:rPr lang="en-US" altLang="zh-CN" sz="2800" dirty="0" err="1">
                  <a:latin typeface="微软雅黑" panose="020B0503020204020204" charset="-122"/>
                  <a:ea typeface="微软雅黑" panose="020B0503020204020204" charset="-122"/>
                </a:rPr>
                <a:t>Mapreduce</a:t>
              </a:r>
              <a:r>
                <a:rPr lang="zh-CN" altLang="en-US" sz="2800" dirty="0">
                  <a:latin typeface="微软雅黑" panose="020B0503020204020204" charset="-122"/>
                  <a:ea typeface="微软雅黑" panose="020B0503020204020204" charset="-122"/>
                </a:rPr>
                <a:t>原理</a:t>
              </a:r>
              <a:endParaRPr 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endParaRPr>
            </a:p>
          </p:txBody>
        </p:sp>
      </p:grpSp>
      <p:grpSp>
        <p:nvGrpSpPr>
          <p:cNvPr id="17" name="组合 16"/>
          <p:cNvGrpSpPr/>
          <p:nvPr/>
        </p:nvGrpSpPr>
        <p:grpSpPr>
          <a:xfrm>
            <a:off x="1131885" y="4138598"/>
            <a:ext cx="6724020" cy="540000"/>
            <a:chOff x="476236" y="4053330"/>
            <a:chExt cx="6724020" cy="540000"/>
          </a:xfrm>
        </p:grpSpPr>
        <p:sp>
          <p:nvSpPr>
            <p:cNvPr id="12" name="3 arrow"/>
            <p:cNvSpPr/>
            <p:nvPr/>
          </p:nvSpPr>
          <p:spPr bwMode="auto">
            <a:xfrm>
              <a:off x="476236" y="4053330"/>
              <a:ext cx="1512000" cy="540000"/>
            </a:xfrm>
            <a:prstGeom prst="homePlate">
              <a:avLst/>
            </a:prstGeom>
            <a:solidFill>
              <a:srgbClr val="FFFFFF"/>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lstStyle/>
            <a:p>
              <a:pPr marL="0" marR="0" lvl="0" indent="0" defTabSz="913765"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rPr>
                <a:t>掌握</a:t>
              </a:r>
              <a:endParaRPr kumimoji="0" 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endParaRPr>
            </a:p>
          </p:txBody>
        </p:sp>
        <p:sp>
          <p:nvSpPr>
            <p:cNvPr id="13" name="Chevron 26"/>
            <p:cNvSpPr/>
            <p:nvPr/>
          </p:nvSpPr>
          <p:spPr bwMode="auto">
            <a:xfrm>
              <a:off x="1728256" y="4053330"/>
              <a:ext cx="5472000" cy="540000"/>
            </a:xfrm>
            <a:prstGeom prst="chevron">
              <a:avLst>
                <a:gd name="adj" fmla="val 49812"/>
              </a:avLst>
            </a:prstGeom>
            <a:solidFill>
              <a:srgbClr val="6AE7FF"/>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lstStyle/>
            <a:p>
              <a:pPr marL="116840" lvl="1" defTabSz="699135">
                <a:lnSpc>
                  <a:spcPct val="90000"/>
                </a:lnSpc>
                <a:spcBef>
                  <a:spcPts val="460"/>
                </a:spcBef>
                <a:buSzPct val="90000"/>
                <a:tabLst>
                  <a:tab pos="233045" algn="l"/>
                  <a:tab pos="480695" algn="l"/>
                </a:tabLst>
              </a:pPr>
              <a:r>
                <a:rPr lang="zh-CN" altLang="en-US" sz="2800" dirty="0">
                  <a:latin typeface="微软雅黑" panose="020B0503020204020204" charset="-122"/>
                  <a:ea typeface="微软雅黑" panose="020B0503020204020204" charset="-122"/>
                </a:rPr>
                <a:t>基于</a:t>
              </a:r>
              <a:r>
                <a:rPr lang="en-US" altLang="zh-CN" sz="2800" dirty="0">
                  <a:latin typeface="微软雅黑" panose="020B0503020204020204" charset="-122"/>
                  <a:ea typeface="微软雅黑" panose="020B0503020204020204" charset="-122"/>
                </a:rPr>
                <a:t>R</a:t>
              </a:r>
              <a:r>
                <a:rPr lang="zh-CN" altLang="en-US" sz="2800" dirty="0">
                  <a:latin typeface="微软雅黑" panose="020B0503020204020204" charset="-122"/>
                  <a:ea typeface="微软雅黑" panose="020B0503020204020204" charset="-122"/>
                </a:rPr>
                <a:t>的并行计算</a:t>
              </a:r>
              <a:endParaRPr 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endParaRPr>
            </a:p>
          </p:txBody>
        </p:sp>
      </p:grpSp>
      <p:grpSp>
        <p:nvGrpSpPr>
          <p:cNvPr id="16" name="组合 15"/>
          <p:cNvGrpSpPr/>
          <p:nvPr/>
        </p:nvGrpSpPr>
        <p:grpSpPr>
          <a:xfrm>
            <a:off x="1131885" y="4860622"/>
            <a:ext cx="6724020" cy="540000"/>
            <a:chOff x="457188" y="4803470"/>
            <a:chExt cx="6724020" cy="540000"/>
          </a:xfrm>
        </p:grpSpPr>
        <p:sp>
          <p:nvSpPr>
            <p:cNvPr id="14" name="3 arrow"/>
            <p:cNvSpPr/>
            <p:nvPr/>
          </p:nvSpPr>
          <p:spPr bwMode="auto">
            <a:xfrm>
              <a:off x="457188" y="4803470"/>
              <a:ext cx="1512000" cy="540000"/>
            </a:xfrm>
            <a:prstGeom prst="homePlate">
              <a:avLst/>
            </a:prstGeom>
            <a:solidFill>
              <a:srgbClr val="FFFFFF"/>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lstStyle/>
            <a:p>
              <a:pPr marL="0" marR="0" lvl="0" indent="0" defTabSz="913765" eaLnBrk="1" fontAlgn="auto" latinLnBrk="0" hangingPunct="1">
                <a:lnSpc>
                  <a:spcPct val="100000"/>
                </a:lnSpc>
                <a:spcBef>
                  <a:spcPts val="0"/>
                </a:spcBef>
                <a:spcAft>
                  <a:spcPts val="0"/>
                </a:spcAft>
                <a:buClrTx/>
                <a:buSzTx/>
                <a:buFontTx/>
                <a:buNone/>
                <a:defRPr/>
              </a:pPr>
              <a:r>
                <a:rPr lang="zh-CN" altLang="en-US" sz="2800" b="1" kern="0" dirty="0">
                  <a:solidFill>
                    <a:srgbClr val="002050"/>
                  </a:solidFill>
                  <a:latin typeface="微软雅黑" panose="020B0503020204020204" charset="-122"/>
                  <a:ea typeface="微软雅黑" panose="020B0503020204020204" charset="-122"/>
                </a:rPr>
                <a:t>熟悉</a:t>
              </a:r>
              <a:endParaRPr kumimoji="0" lang="en-US" sz="2800" b="1" i="0" u="none" strike="noStrike" kern="0" cap="none" spc="0" normalizeH="0" baseline="0" noProof="0" dirty="0">
                <a:ln>
                  <a:noFill/>
                </a:ln>
                <a:solidFill>
                  <a:srgbClr val="002050"/>
                </a:solidFill>
                <a:effectLst/>
                <a:uLnTx/>
                <a:uFillTx/>
                <a:latin typeface="微软雅黑" panose="020B0503020204020204" charset="-122"/>
                <a:ea typeface="微软雅黑" panose="020B0503020204020204" charset="-122"/>
              </a:endParaRPr>
            </a:p>
          </p:txBody>
        </p:sp>
        <p:sp>
          <p:nvSpPr>
            <p:cNvPr id="15" name="Chevron 26"/>
            <p:cNvSpPr/>
            <p:nvPr/>
          </p:nvSpPr>
          <p:spPr bwMode="auto">
            <a:xfrm>
              <a:off x="1709208" y="4803470"/>
              <a:ext cx="5472000" cy="540000"/>
            </a:xfrm>
            <a:prstGeom prst="chevron">
              <a:avLst>
                <a:gd name="adj" fmla="val 49812"/>
              </a:avLst>
            </a:prstGeom>
            <a:solidFill>
              <a:srgbClr val="6AE7FF"/>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lstStyle/>
            <a:p>
              <a:pPr marL="116840" lvl="1" defTabSz="699135">
                <a:lnSpc>
                  <a:spcPct val="90000"/>
                </a:lnSpc>
                <a:spcBef>
                  <a:spcPts val="460"/>
                </a:spcBef>
                <a:buSzPct val="90000"/>
                <a:tabLst>
                  <a:tab pos="233045" algn="l"/>
                  <a:tab pos="480695" algn="l"/>
                </a:tabLst>
              </a:pPr>
              <a:r>
                <a:rPr lang="zh-CN" altLang="en-US" sz="2800" dirty="0">
                  <a:latin typeface="微软雅黑" panose="020B0503020204020204" charset="-122"/>
                  <a:ea typeface="微软雅黑" panose="020B0503020204020204" charset="-122"/>
                </a:rPr>
                <a:t>大数据分布式计算平台的使用</a:t>
              </a:r>
              <a:endParaRPr lang="en-US" sz="2800" kern="0" spc="-23" dirty="0">
                <a:gradFill>
                  <a:gsLst>
                    <a:gs pos="72477">
                      <a:srgbClr val="000000"/>
                    </a:gs>
                    <a:gs pos="57798">
                      <a:srgbClr val="000000"/>
                    </a:gs>
                  </a:gsLst>
                  <a:lin ang="5400000" scaled="1"/>
                </a:gra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3805" y="221956"/>
            <a:ext cx="5233852" cy="646331"/>
          </a:xfrm>
          <a:prstGeom prst="rect">
            <a:avLst/>
          </a:prstGeom>
        </p:spPr>
        <p:txBody>
          <a:bodyPr wrap="square">
            <a:spAutoFit/>
          </a:bodyPr>
          <a:lstStyle/>
          <a:p>
            <a:pPr>
              <a:spcBef>
                <a:spcPts val="600"/>
              </a:spcBef>
            </a:pPr>
            <a:r>
              <a:rPr lang="zh-CN" altLang="en-US" sz="3600"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实验过程</a:t>
            </a:r>
            <a:endParaRPr lang="zh-CN" altLang="en-US" sz="3600"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16" name="组合 15"/>
          <p:cNvGrpSpPr/>
          <p:nvPr/>
        </p:nvGrpSpPr>
        <p:grpSpPr>
          <a:xfrm>
            <a:off x="0" y="3403591"/>
            <a:ext cx="9144000" cy="180000"/>
            <a:chOff x="0" y="3403591"/>
            <a:chExt cx="9144000" cy="180000"/>
          </a:xfrm>
        </p:grpSpPr>
        <p:sp>
          <p:nvSpPr>
            <p:cNvPr id="3" name="矩形 9"/>
            <p:cNvSpPr/>
            <p:nvPr/>
          </p:nvSpPr>
          <p:spPr>
            <a:xfrm>
              <a:off x="0" y="3403591"/>
              <a:ext cx="9144000" cy="180000"/>
            </a:xfrm>
            <a:custGeom>
              <a:avLst/>
              <a:gdLst/>
              <a:ahLst/>
              <a:cxnLst/>
              <a:rect l="l" t="t" r="r" b="b"/>
              <a:pathLst>
                <a:path w="144016" h="869444">
                  <a:moveTo>
                    <a:pt x="0" y="0"/>
                  </a:moveTo>
                  <a:lnTo>
                    <a:pt x="144016" y="0"/>
                  </a:lnTo>
                  <a:lnTo>
                    <a:pt x="144016" y="869444"/>
                  </a:lnTo>
                  <a:lnTo>
                    <a:pt x="0" y="869444"/>
                  </a:lnTo>
                  <a:close/>
                </a:path>
              </a:pathLst>
            </a:custGeom>
            <a:solidFill>
              <a:srgbClr val="003269"/>
            </a:solidFill>
            <a:ln w="25400" cap="flat" cmpd="sng" algn="ctr">
              <a:noFill/>
              <a:prstDash val="solid"/>
            </a:ln>
            <a:effectLst/>
          </p:spPr>
          <p:txBody>
            <a:bodyPr lIns="89858" tIns="44929" rIns="89858" bIns="44929" rtlCol="0" anchor="ctr"/>
            <a:lstStyle/>
            <a:p>
              <a:pPr algn="ctr">
                <a:defRPr/>
              </a:pPr>
              <a:endParaRPr lang="zh-CN" altLang="en-US" kern="0">
                <a:solidFill>
                  <a:sysClr val="window" lastClr="FFFFFF"/>
                </a:solidFill>
                <a:latin typeface="微软雅黑" panose="020B0503020204020204" charset="-122"/>
                <a:ea typeface="微软雅黑" panose="020B0503020204020204" charset="-122"/>
              </a:endParaRPr>
            </a:p>
          </p:txBody>
        </p:sp>
        <p:sp>
          <p:nvSpPr>
            <p:cNvPr id="4" name="椭圆 3"/>
            <p:cNvSpPr/>
            <p:nvPr/>
          </p:nvSpPr>
          <p:spPr>
            <a:xfrm>
              <a:off x="754264" y="3459449"/>
              <a:ext cx="70875" cy="70556"/>
            </a:xfrm>
            <a:prstGeom prst="ellipse">
              <a:avLst/>
            </a:prstGeom>
            <a:solidFill>
              <a:srgbClr val="FFFF00"/>
            </a:solidFill>
            <a:ln w="25400" cap="flat" cmpd="sng" algn="ctr">
              <a:noFill/>
              <a:prstDash val="solid"/>
            </a:ln>
            <a:effectLst/>
          </p:spPr>
          <p:txBody>
            <a:bodyPr lIns="89858" tIns="44929" rIns="89858" bIns="44929" rtlCol="0" anchor="ctr"/>
            <a:lstStyle/>
            <a:p>
              <a:pPr algn="ctr">
                <a:defRPr/>
              </a:pPr>
              <a:endParaRPr lang="zh-CN" altLang="en-US" kern="0">
                <a:solidFill>
                  <a:sysClr val="window" lastClr="FFFFFF"/>
                </a:solidFill>
                <a:latin typeface="微软雅黑" panose="020B0503020204020204" charset="-122"/>
                <a:ea typeface="微软雅黑" panose="020B0503020204020204" charset="-122"/>
              </a:endParaRPr>
            </a:p>
          </p:txBody>
        </p:sp>
        <p:sp>
          <p:nvSpPr>
            <p:cNvPr id="5" name="椭圆 4"/>
            <p:cNvSpPr/>
            <p:nvPr/>
          </p:nvSpPr>
          <p:spPr>
            <a:xfrm>
              <a:off x="1262047"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6" name="椭圆 5"/>
            <p:cNvSpPr/>
            <p:nvPr/>
          </p:nvSpPr>
          <p:spPr>
            <a:xfrm>
              <a:off x="2785396"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7" name="椭圆 6"/>
            <p:cNvSpPr/>
            <p:nvPr/>
          </p:nvSpPr>
          <p:spPr>
            <a:xfrm>
              <a:off x="3293179"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8" name="椭圆 7"/>
            <p:cNvSpPr/>
            <p:nvPr/>
          </p:nvSpPr>
          <p:spPr>
            <a:xfrm>
              <a:off x="4308745" y="3459449"/>
              <a:ext cx="70875" cy="70556"/>
            </a:xfrm>
            <a:prstGeom prst="ellipse">
              <a:avLst/>
            </a:prstGeom>
            <a:solidFill>
              <a:schemeClr val="bg1"/>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9" name="椭圆 8"/>
            <p:cNvSpPr/>
            <p:nvPr/>
          </p:nvSpPr>
          <p:spPr>
            <a:xfrm>
              <a:off x="4816528"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10" name="椭圆 9"/>
            <p:cNvSpPr/>
            <p:nvPr/>
          </p:nvSpPr>
          <p:spPr>
            <a:xfrm>
              <a:off x="5832094"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11" name="椭圆 10"/>
            <p:cNvSpPr/>
            <p:nvPr/>
          </p:nvSpPr>
          <p:spPr>
            <a:xfrm>
              <a:off x="6339877"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12" name="椭圆 11"/>
            <p:cNvSpPr/>
            <p:nvPr/>
          </p:nvSpPr>
          <p:spPr>
            <a:xfrm>
              <a:off x="7355443"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13" name="椭圆 12"/>
            <p:cNvSpPr/>
            <p:nvPr/>
          </p:nvSpPr>
          <p:spPr>
            <a:xfrm>
              <a:off x="7863226"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14" name="椭圆 13"/>
            <p:cNvSpPr/>
            <p:nvPr/>
          </p:nvSpPr>
          <p:spPr>
            <a:xfrm>
              <a:off x="246481"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ysClr val="window" lastClr="FFFFFF"/>
                </a:solidFill>
                <a:latin typeface="微软雅黑" panose="020B0503020204020204" charset="-122"/>
                <a:ea typeface="微软雅黑" panose="020B0503020204020204" charset="-122"/>
              </a:endParaRPr>
            </a:p>
          </p:txBody>
        </p:sp>
        <p:sp>
          <p:nvSpPr>
            <p:cNvPr id="15" name="椭圆 14"/>
            <p:cNvSpPr/>
            <p:nvPr/>
          </p:nvSpPr>
          <p:spPr>
            <a:xfrm>
              <a:off x="8371009" y="3459449"/>
              <a:ext cx="70875" cy="70556"/>
            </a:xfrm>
            <a:prstGeom prst="ellipse">
              <a:avLst/>
            </a:prstGeom>
            <a:solidFill>
              <a:srgbClr val="FFFF00"/>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36" name="椭圆 35"/>
            <p:cNvSpPr/>
            <p:nvPr/>
          </p:nvSpPr>
          <p:spPr>
            <a:xfrm>
              <a:off x="1769830" y="3459449"/>
              <a:ext cx="70875" cy="70556"/>
            </a:xfrm>
            <a:prstGeom prst="ellipse">
              <a:avLst/>
            </a:prstGeom>
            <a:solidFill>
              <a:schemeClr val="bg1"/>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37" name="椭圆 36"/>
            <p:cNvSpPr/>
            <p:nvPr/>
          </p:nvSpPr>
          <p:spPr>
            <a:xfrm>
              <a:off x="2277613" y="3459449"/>
              <a:ext cx="70875" cy="70556"/>
            </a:xfrm>
            <a:prstGeom prst="ellipse">
              <a:avLst/>
            </a:prstGeom>
            <a:solidFill>
              <a:srgbClr val="FFFF00"/>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38" name="椭圆 37"/>
            <p:cNvSpPr/>
            <p:nvPr/>
          </p:nvSpPr>
          <p:spPr>
            <a:xfrm>
              <a:off x="3800962" y="3459449"/>
              <a:ext cx="70875" cy="70556"/>
            </a:xfrm>
            <a:prstGeom prst="ellipse">
              <a:avLst/>
            </a:prstGeom>
            <a:solidFill>
              <a:srgbClr val="FFFF00"/>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39" name="椭圆 38"/>
            <p:cNvSpPr/>
            <p:nvPr/>
          </p:nvSpPr>
          <p:spPr>
            <a:xfrm>
              <a:off x="5324311" y="3459449"/>
              <a:ext cx="70875" cy="70556"/>
            </a:xfrm>
            <a:prstGeom prst="ellipse">
              <a:avLst/>
            </a:prstGeom>
            <a:solidFill>
              <a:srgbClr val="FFFF00"/>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40" name="椭圆 39"/>
            <p:cNvSpPr/>
            <p:nvPr/>
          </p:nvSpPr>
          <p:spPr>
            <a:xfrm>
              <a:off x="6847660" y="3459449"/>
              <a:ext cx="70875" cy="70556"/>
            </a:xfrm>
            <a:prstGeom prst="ellipse">
              <a:avLst/>
            </a:prstGeom>
            <a:solidFill>
              <a:srgbClr val="FFFF00"/>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sp>
          <p:nvSpPr>
            <p:cNvPr id="53" name="椭圆 52"/>
            <p:cNvSpPr/>
            <p:nvPr/>
          </p:nvSpPr>
          <p:spPr>
            <a:xfrm>
              <a:off x="8878788" y="3459449"/>
              <a:ext cx="70875" cy="70556"/>
            </a:xfrm>
            <a:prstGeom prst="ellipse">
              <a:avLst/>
            </a:prstGeom>
            <a:solidFill>
              <a:sysClr val="window" lastClr="FFFFFF"/>
            </a:solidFill>
            <a:ln w="25400" cap="flat" cmpd="sng" algn="ctr">
              <a:noFill/>
              <a:prstDash val="solid"/>
            </a:ln>
            <a:effectLst/>
          </p:spPr>
          <p:txBody>
            <a:bodyPr lIns="89858" tIns="44929" rIns="89858" bIns="44929" rtlCol="0" anchor="ctr"/>
            <a:lstStyle/>
            <a:p>
              <a:pPr algn="ctr">
                <a:defRPr/>
              </a:pPr>
              <a:endParaRPr lang="zh-CN" altLang="en-US" kern="0">
                <a:solidFill>
                  <a:schemeClr val="bg1"/>
                </a:solidFill>
                <a:latin typeface="微软雅黑" panose="020B0503020204020204" charset="-122"/>
                <a:ea typeface="微软雅黑" panose="020B0503020204020204" charset="-122"/>
              </a:endParaRPr>
            </a:p>
          </p:txBody>
        </p:sp>
      </p:grpSp>
      <p:grpSp>
        <p:nvGrpSpPr>
          <p:cNvPr id="78" name="组合 77"/>
          <p:cNvGrpSpPr/>
          <p:nvPr/>
        </p:nvGrpSpPr>
        <p:grpSpPr>
          <a:xfrm>
            <a:off x="253342" y="1101813"/>
            <a:ext cx="2487937" cy="2210366"/>
            <a:chOff x="253342" y="1101813"/>
            <a:chExt cx="2487937" cy="2210366"/>
          </a:xfrm>
        </p:grpSpPr>
        <p:sp>
          <p:nvSpPr>
            <p:cNvPr id="18" name="Rectangle 13" descr="FD1DDF730CE4456e89755B07FE1653D0# #Rectangle 13"/>
            <p:cNvSpPr>
              <a:spLocks noChangeArrowheads="1"/>
            </p:cNvSpPr>
            <p:nvPr/>
          </p:nvSpPr>
          <p:spPr bwMode="auto">
            <a:xfrm>
              <a:off x="253343" y="2819736"/>
              <a:ext cx="1275011" cy="492443"/>
            </a:xfrm>
            <a:prstGeom prst="rect">
              <a:avLst/>
            </a:prstGeom>
            <a:solidFill>
              <a:srgbClr val="F26D64"/>
            </a:solidFill>
            <a:ln w="19050">
              <a:solidFill>
                <a:srgbClr val="F26D64"/>
              </a:solidFill>
            </a:ln>
          </p:spPr>
          <p:txBody>
            <a:bodyPr wrap="square" lIns="0" tIns="0" rIns="0" bIns="0">
              <a:spAutoFit/>
            </a:bodyPr>
            <a:lstStyle>
              <a:lvl1pPr eaLnBrk="0" hangingPunct="0">
                <a:spcBef>
                  <a:spcPct val="20000"/>
                </a:spcBef>
                <a:buFont typeface="Arial" panose="0208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8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8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zh-CN" altLang="en-US" kern="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cs typeface="Arial" panose="02080604020202020204" pitchFamily="34" charset="0"/>
                </a:rPr>
                <a:t>第一步</a:t>
              </a:r>
              <a:endParaRPr lang="en-US" altLang="zh-CN" kern="0"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cs typeface="Arial" panose="02080604020202020204" pitchFamily="34" charset="0"/>
              </a:endParaRPr>
            </a:p>
          </p:txBody>
        </p:sp>
        <p:sp>
          <p:nvSpPr>
            <p:cNvPr id="21" name="矩形 20"/>
            <p:cNvSpPr/>
            <p:nvPr/>
          </p:nvSpPr>
          <p:spPr>
            <a:xfrm>
              <a:off x="253343" y="1118046"/>
              <a:ext cx="2487936" cy="1705903"/>
            </a:xfrm>
            <a:prstGeom prst="rect">
              <a:avLst/>
            </a:prstGeom>
            <a:noFill/>
            <a:ln w="19050" cap="flat" cmpd="sng" algn="ctr">
              <a:solidFill>
                <a:srgbClr val="F26D64"/>
              </a:solidFill>
              <a:prstDash val="solid"/>
            </a:ln>
            <a:effectLst/>
          </p:spPr>
          <p:txBody>
            <a:bodyPr rtlCol="0" anchor="ctr"/>
            <a:lstStyle/>
            <a:p>
              <a:pPr>
                <a:defRPr/>
              </a:pPr>
              <a:endParaRPr lang="zh-CN" altLang="en-US" kern="0">
                <a:solidFill>
                  <a:schemeClr val="bg1"/>
                </a:solidFill>
                <a:latin typeface="微软雅黑" panose="020B0503020204020204" charset="-122"/>
                <a:ea typeface="微软雅黑" panose="020B0503020204020204" charset="-122"/>
              </a:endParaRPr>
            </a:p>
          </p:txBody>
        </p:sp>
        <p:sp>
          <p:nvSpPr>
            <p:cNvPr id="54" name="CustomShape 16"/>
            <p:cNvSpPr/>
            <p:nvPr/>
          </p:nvSpPr>
          <p:spPr>
            <a:xfrm>
              <a:off x="253342" y="1101813"/>
              <a:ext cx="2487936" cy="1602698"/>
            </a:xfrm>
            <a:prstGeom prst="rect">
              <a:avLst/>
            </a:prstGeom>
            <a:noFill/>
            <a:ln>
              <a:noFill/>
            </a:ln>
          </p:spPr>
          <p:style>
            <a:lnRef idx="0">
              <a:scrgbClr r="0" g="0" b="0"/>
            </a:lnRef>
            <a:fillRef idx="0">
              <a:scrgbClr r="0" g="0" b="0"/>
            </a:fillRef>
            <a:effectRef idx="0">
              <a:scrgbClr r="0" g="0" b="0"/>
            </a:effectRef>
            <a:fontRef idx="minor"/>
          </p:style>
          <p:txBody>
            <a:bodyPr lIns="91680" tIns="45600" rIns="91680" bIns="45600"/>
            <a:lstStyle/>
            <a:p>
              <a:pPr algn="just">
                <a:lnSpc>
                  <a:spcPct val="130000"/>
                </a:lnSpc>
              </a:pPr>
              <a:r>
                <a:rPr lang="en-US" sz="2000" b="1" spc="-1" dirty="0" err="1">
                  <a:solidFill>
                    <a:schemeClr val="bg1">
                      <a:lumMod val="95000"/>
                    </a:schemeClr>
                  </a:solidFill>
                  <a:latin typeface="微软雅黑" panose="020B0503020204020204" charset="-122"/>
                  <a:ea typeface="微软雅黑" panose="020B0503020204020204" charset="-122"/>
                </a:rPr>
                <a:t>熟悉大数据分布式平台并完成基本操作</a:t>
              </a:r>
              <a:endParaRPr lang="en-US" sz="2000" b="1" spc="-1" dirty="0">
                <a:solidFill>
                  <a:schemeClr val="bg1">
                    <a:lumMod val="95000"/>
                  </a:schemeClr>
                </a:solidFill>
                <a:latin typeface="微软雅黑" panose="020B0503020204020204" charset="-122"/>
                <a:ea typeface="微软雅黑" panose="020B0503020204020204" charset="-122"/>
              </a:endParaRPr>
            </a:p>
            <a:p>
              <a:pPr algn="just">
                <a:lnSpc>
                  <a:spcPct val="130000"/>
                </a:lnSpc>
              </a:pPr>
              <a:r>
                <a:rPr lang="en-US" sz="2000" b="1" spc="-1" dirty="0" err="1">
                  <a:solidFill>
                    <a:schemeClr val="bg1">
                      <a:lumMod val="95000"/>
                    </a:schemeClr>
                  </a:solidFill>
                  <a:latin typeface="微软雅黑" panose="020B0503020204020204" charset="-122"/>
                  <a:ea typeface="微软雅黑" panose="020B0503020204020204" charset="-122"/>
                </a:rPr>
                <a:t>分组完成基于特定主题的过程设计</a:t>
              </a:r>
              <a:endParaRPr lang="en-US" sz="2000" b="1" spc="-1" dirty="0">
                <a:solidFill>
                  <a:schemeClr val="bg1">
                    <a:lumMod val="95000"/>
                  </a:schemeClr>
                </a:solidFill>
                <a:latin typeface="Arial"/>
              </a:endParaRPr>
            </a:p>
          </p:txBody>
        </p:sp>
      </p:grpSp>
      <p:grpSp>
        <p:nvGrpSpPr>
          <p:cNvPr id="79" name="组合 78"/>
          <p:cNvGrpSpPr/>
          <p:nvPr/>
        </p:nvGrpSpPr>
        <p:grpSpPr>
          <a:xfrm>
            <a:off x="2981462" y="1109448"/>
            <a:ext cx="2487937" cy="2210366"/>
            <a:chOff x="2981462" y="1109448"/>
            <a:chExt cx="2487937" cy="2210366"/>
          </a:xfrm>
        </p:grpSpPr>
        <p:sp>
          <p:nvSpPr>
            <p:cNvPr id="60" name="Rectangle 13" descr="FD1DDF730CE4456e89755B07FE1653D0# #Rectangle 13"/>
            <p:cNvSpPr>
              <a:spLocks noChangeArrowheads="1"/>
            </p:cNvSpPr>
            <p:nvPr/>
          </p:nvSpPr>
          <p:spPr bwMode="auto">
            <a:xfrm>
              <a:off x="2981463" y="2827371"/>
              <a:ext cx="1327282" cy="492443"/>
            </a:xfrm>
            <a:prstGeom prst="rect">
              <a:avLst/>
            </a:prstGeom>
            <a:solidFill>
              <a:schemeClr val="accent3">
                <a:lumMod val="75000"/>
              </a:schemeClr>
            </a:solidFill>
            <a:ln w="19050">
              <a:solidFill>
                <a:schemeClr val="accent3">
                  <a:lumMod val="75000"/>
                </a:schemeClr>
              </a:solidFill>
            </a:ln>
          </p:spPr>
          <p:txBody>
            <a:bodyPr wrap="square" lIns="0" tIns="0" rIns="0" bIns="0">
              <a:spAutoFit/>
            </a:bodyPr>
            <a:lstStyle>
              <a:lvl1pPr eaLnBrk="0" hangingPunct="0">
                <a:spcBef>
                  <a:spcPct val="20000"/>
                </a:spcBef>
                <a:buFont typeface="Arial" panose="0208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8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8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zh-CN" altLang="en-US" kern="0" dirty="0">
                  <a:solidFill>
                    <a:sysClr val="window" lastClr="FFFFFF"/>
                  </a:solidFill>
                  <a:latin typeface="华文新魏" panose="02010800040101010101" pitchFamily="2" charset="-122"/>
                  <a:ea typeface="华文新魏" panose="02010800040101010101" pitchFamily="2" charset="-122"/>
                  <a:cs typeface="Arial" panose="02080604020202020204" pitchFamily="34" charset="0"/>
                </a:rPr>
                <a:t>第三步</a:t>
              </a:r>
              <a:endParaRPr lang="en-US" altLang="zh-CN" kern="0" dirty="0">
                <a:solidFill>
                  <a:sysClr val="window" lastClr="FFFFFF"/>
                </a:solidFill>
                <a:latin typeface="华文新魏" panose="02010800040101010101" pitchFamily="2" charset="-122"/>
                <a:ea typeface="华文新魏" panose="02010800040101010101" pitchFamily="2" charset="-122"/>
                <a:cs typeface="Arial" panose="02080604020202020204" pitchFamily="34" charset="0"/>
              </a:endParaRPr>
            </a:p>
          </p:txBody>
        </p:sp>
        <p:sp>
          <p:nvSpPr>
            <p:cNvPr id="61" name="矩形 60"/>
            <p:cNvSpPr/>
            <p:nvPr/>
          </p:nvSpPr>
          <p:spPr>
            <a:xfrm>
              <a:off x="2981463" y="1125681"/>
              <a:ext cx="2487936" cy="1705903"/>
            </a:xfrm>
            <a:prstGeom prst="rect">
              <a:avLst/>
            </a:prstGeom>
            <a:noFill/>
            <a:ln w="19050" cap="flat" cmpd="sng" algn="ctr">
              <a:solidFill>
                <a:schemeClr val="accent3">
                  <a:lumMod val="75000"/>
                </a:schemeClr>
              </a:solidFill>
              <a:prstDash val="solid"/>
            </a:ln>
            <a:effectLst/>
          </p:spPr>
          <p:txBody>
            <a:bodyPr rtlCol="0" anchor="ctr"/>
            <a:lstStyle/>
            <a:p>
              <a:pPr>
                <a:defRPr/>
              </a:pPr>
              <a:endParaRPr lang="zh-CN" altLang="en-US" kern="0">
                <a:solidFill>
                  <a:schemeClr val="bg1"/>
                </a:solidFill>
                <a:latin typeface="微软雅黑" panose="020B0503020204020204" charset="-122"/>
                <a:ea typeface="微软雅黑" panose="020B0503020204020204" charset="-122"/>
              </a:endParaRPr>
            </a:p>
          </p:txBody>
        </p:sp>
        <p:sp>
          <p:nvSpPr>
            <p:cNvPr id="62" name="CustomShape 16"/>
            <p:cNvSpPr/>
            <p:nvPr/>
          </p:nvSpPr>
          <p:spPr>
            <a:xfrm>
              <a:off x="2981462" y="1109448"/>
              <a:ext cx="2487936" cy="1602698"/>
            </a:xfrm>
            <a:prstGeom prst="rect">
              <a:avLst/>
            </a:prstGeom>
            <a:noFill/>
            <a:ln>
              <a:noFill/>
            </a:ln>
          </p:spPr>
          <p:style>
            <a:lnRef idx="0">
              <a:scrgbClr r="0" g="0" b="0"/>
            </a:lnRef>
            <a:fillRef idx="0">
              <a:scrgbClr r="0" g="0" b="0"/>
            </a:fillRef>
            <a:effectRef idx="0">
              <a:scrgbClr r="0" g="0" b="0"/>
            </a:effectRef>
            <a:fontRef idx="minor"/>
          </p:style>
          <p:txBody>
            <a:bodyPr lIns="91680" tIns="45600" rIns="91680" bIns="45600"/>
            <a:lstStyle/>
            <a:p>
              <a:pPr algn="just">
                <a:lnSpc>
                  <a:spcPct val="130000"/>
                </a:lnSpc>
              </a:pPr>
              <a:r>
                <a:rPr lang="zh-CN" altLang="en-US" sz="2000" b="1" spc="-1" dirty="0">
                  <a:solidFill>
                    <a:schemeClr val="bg1">
                      <a:lumMod val="95000"/>
                    </a:schemeClr>
                  </a:solidFill>
                  <a:latin typeface="微软雅黑" panose="020B0503020204020204" charset="-122"/>
                  <a:ea typeface="微软雅黑" panose="020B0503020204020204" charset="-122"/>
                </a:rPr>
                <a:t>在大数据分布式平台上对所获数据进行数据清洗与结构化处理</a:t>
              </a:r>
              <a:endParaRPr lang="zh-CN" altLang="en-US" sz="2000" b="1" spc="-1" dirty="0">
                <a:solidFill>
                  <a:schemeClr val="bg1">
                    <a:lumMod val="95000"/>
                  </a:schemeClr>
                </a:solidFill>
                <a:latin typeface="微软雅黑" panose="020B0503020204020204" charset="-122"/>
                <a:ea typeface="微软雅黑" panose="020B0503020204020204" charset="-122"/>
              </a:endParaRPr>
            </a:p>
          </p:txBody>
        </p:sp>
      </p:grpSp>
      <p:grpSp>
        <p:nvGrpSpPr>
          <p:cNvPr id="80" name="组合 79"/>
          <p:cNvGrpSpPr/>
          <p:nvPr/>
        </p:nvGrpSpPr>
        <p:grpSpPr>
          <a:xfrm>
            <a:off x="5709582" y="1117083"/>
            <a:ext cx="2487937" cy="2210366"/>
            <a:chOff x="5709582" y="1117083"/>
            <a:chExt cx="2487937" cy="2210366"/>
          </a:xfrm>
        </p:grpSpPr>
        <p:sp>
          <p:nvSpPr>
            <p:cNvPr id="63" name="Rectangle 13" descr="FD1DDF730CE4456e89755B07FE1653D0# #Rectangle 13"/>
            <p:cNvSpPr>
              <a:spLocks noChangeArrowheads="1"/>
            </p:cNvSpPr>
            <p:nvPr/>
          </p:nvSpPr>
          <p:spPr bwMode="auto">
            <a:xfrm>
              <a:off x="5709583" y="2835006"/>
              <a:ext cx="1275161" cy="492443"/>
            </a:xfrm>
            <a:prstGeom prst="rect">
              <a:avLst/>
            </a:prstGeom>
            <a:solidFill>
              <a:srgbClr val="0070C0"/>
            </a:solidFill>
            <a:ln w="19050">
              <a:solidFill>
                <a:srgbClr val="0070C0"/>
              </a:solidFill>
            </a:ln>
          </p:spPr>
          <p:txBody>
            <a:bodyPr wrap="square" lIns="0" tIns="0" rIns="0" bIns="0">
              <a:spAutoFit/>
            </a:bodyPr>
            <a:lstStyle>
              <a:lvl1pPr eaLnBrk="0" hangingPunct="0">
                <a:spcBef>
                  <a:spcPct val="20000"/>
                </a:spcBef>
                <a:buFont typeface="Arial" panose="0208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8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8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zh-CN" altLang="en-US" kern="0">
                  <a:ln>
                    <a:solidFill>
                      <a:schemeClr val="bg1">
                        <a:lumMod val="95000"/>
                      </a:schemeClr>
                    </a:solidFill>
                  </a:ln>
                  <a:solidFill>
                    <a:schemeClr val="bg1"/>
                  </a:solidFill>
                  <a:latin typeface="华文新魏" panose="02010800040101010101" pitchFamily="2" charset="-122"/>
                  <a:ea typeface="华文新魏" panose="02010800040101010101" pitchFamily="2" charset="-122"/>
                  <a:cs typeface="Arial" panose="02080604020202020204" pitchFamily="34" charset="0"/>
                </a:rPr>
                <a:t>第五步</a:t>
              </a:r>
              <a:endParaRPr lang="en-US" altLang="zh-CN" kern="0" dirty="0">
                <a:ln>
                  <a:solidFill>
                    <a:schemeClr val="bg1">
                      <a:lumMod val="95000"/>
                    </a:schemeClr>
                  </a:solidFill>
                </a:ln>
                <a:solidFill>
                  <a:schemeClr val="bg1"/>
                </a:solidFill>
                <a:latin typeface="华文新魏" panose="02010800040101010101" pitchFamily="2" charset="-122"/>
                <a:ea typeface="华文新魏" panose="02010800040101010101" pitchFamily="2" charset="-122"/>
                <a:cs typeface="Arial" panose="02080604020202020204" pitchFamily="34" charset="0"/>
              </a:endParaRPr>
            </a:p>
          </p:txBody>
        </p:sp>
        <p:sp>
          <p:nvSpPr>
            <p:cNvPr id="64" name="矩形 63"/>
            <p:cNvSpPr/>
            <p:nvPr/>
          </p:nvSpPr>
          <p:spPr>
            <a:xfrm>
              <a:off x="5709583" y="1133316"/>
              <a:ext cx="2487936" cy="1705903"/>
            </a:xfrm>
            <a:prstGeom prst="rect">
              <a:avLst/>
            </a:prstGeom>
            <a:noFill/>
            <a:ln w="19050" cap="flat" cmpd="sng" algn="ctr">
              <a:solidFill>
                <a:srgbClr val="0070C0"/>
              </a:solidFill>
              <a:prstDash val="solid"/>
            </a:ln>
            <a:effectLst/>
          </p:spPr>
          <p:txBody>
            <a:bodyPr rtlCol="0" anchor="ctr"/>
            <a:lstStyle/>
            <a:p>
              <a:pPr>
                <a:defRPr/>
              </a:pPr>
              <a:endParaRPr lang="zh-CN" altLang="en-US" kern="0">
                <a:solidFill>
                  <a:schemeClr val="bg1"/>
                </a:solidFill>
                <a:latin typeface="微软雅黑" panose="020B0503020204020204" charset="-122"/>
                <a:ea typeface="微软雅黑" panose="020B0503020204020204" charset="-122"/>
              </a:endParaRPr>
            </a:p>
          </p:txBody>
        </p:sp>
        <p:sp>
          <p:nvSpPr>
            <p:cNvPr id="65" name="CustomShape 16"/>
            <p:cNvSpPr/>
            <p:nvPr/>
          </p:nvSpPr>
          <p:spPr>
            <a:xfrm>
              <a:off x="5709582" y="1117083"/>
              <a:ext cx="2487936" cy="1602698"/>
            </a:xfrm>
            <a:prstGeom prst="rect">
              <a:avLst/>
            </a:prstGeom>
            <a:noFill/>
            <a:ln>
              <a:noFill/>
            </a:ln>
          </p:spPr>
          <p:style>
            <a:lnRef idx="0">
              <a:scrgbClr r="0" g="0" b="0"/>
            </a:lnRef>
            <a:fillRef idx="0">
              <a:scrgbClr r="0" g="0" b="0"/>
            </a:fillRef>
            <a:effectRef idx="0">
              <a:scrgbClr r="0" g="0" b="0"/>
            </a:effectRef>
            <a:fontRef idx="minor"/>
          </p:style>
          <p:txBody>
            <a:bodyPr lIns="91680" tIns="45600" rIns="91680" bIns="45600"/>
            <a:lstStyle/>
            <a:p>
              <a:pPr algn="just">
                <a:lnSpc>
                  <a:spcPct val="130000"/>
                </a:lnSpc>
              </a:pPr>
              <a:r>
                <a:rPr lang="zh-CN" altLang="en-US" sz="2000" b="1" spc="-1" dirty="0">
                  <a:solidFill>
                    <a:schemeClr val="bg1">
                      <a:lumMod val="95000"/>
                    </a:schemeClr>
                  </a:solidFill>
                  <a:latin typeface="微软雅黑" panose="020B0503020204020204" charset="-122"/>
                  <a:ea typeface="微软雅黑" panose="020B0503020204020204" charset="-122"/>
                </a:rPr>
                <a:t>利用大数据平台根据数据特征建立机器学习模型与模型评价</a:t>
              </a:r>
              <a:endParaRPr lang="zh-CN" altLang="en-US" sz="2000" b="1" spc="-1" dirty="0">
                <a:solidFill>
                  <a:schemeClr val="bg1">
                    <a:lumMod val="95000"/>
                  </a:schemeClr>
                </a:solidFill>
                <a:latin typeface="微软雅黑" panose="020B0503020204020204" charset="-122"/>
                <a:ea typeface="微软雅黑" panose="020B0503020204020204" charset="-122"/>
              </a:endParaRPr>
            </a:p>
          </p:txBody>
        </p:sp>
      </p:grpSp>
      <p:grpSp>
        <p:nvGrpSpPr>
          <p:cNvPr id="67" name="组合 66"/>
          <p:cNvGrpSpPr/>
          <p:nvPr/>
        </p:nvGrpSpPr>
        <p:grpSpPr>
          <a:xfrm>
            <a:off x="870326" y="3657843"/>
            <a:ext cx="2493366" cy="2206096"/>
            <a:chOff x="508376" y="3667368"/>
            <a:chExt cx="2493366" cy="2206096"/>
          </a:xfrm>
        </p:grpSpPr>
        <p:grpSp>
          <p:nvGrpSpPr>
            <p:cNvPr id="59" name="组合 58"/>
            <p:cNvGrpSpPr/>
            <p:nvPr/>
          </p:nvGrpSpPr>
          <p:grpSpPr>
            <a:xfrm>
              <a:off x="513805" y="3667368"/>
              <a:ext cx="2487937" cy="2206096"/>
              <a:chOff x="1121256" y="3698709"/>
              <a:chExt cx="2487937" cy="2206096"/>
            </a:xfrm>
          </p:grpSpPr>
          <p:sp>
            <p:nvSpPr>
              <p:cNvPr id="57" name="Rectangle 13" descr="FD1DDF730CE4456e89755B07FE1653D0# #Rectangle 13"/>
              <p:cNvSpPr>
                <a:spLocks noChangeArrowheads="1"/>
              </p:cNvSpPr>
              <p:nvPr/>
            </p:nvSpPr>
            <p:spPr bwMode="auto">
              <a:xfrm>
                <a:off x="2272185" y="3698709"/>
                <a:ext cx="1337008" cy="492443"/>
              </a:xfrm>
              <a:prstGeom prst="rect">
                <a:avLst/>
              </a:prstGeom>
              <a:solidFill>
                <a:srgbClr val="F8841D"/>
              </a:solidFill>
              <a:ln w="19050">
                <a:solidFill>
                  <a:srgbClr val="F8841D"/>
                </a:solidFill>
              </a:ln>
            </p:spPr>
            <p:txBody>
              <a:bodyPr wrap="square" lIns="0" tIns="0" rIns="0" bIns="0">
                <a:spAutoFit/>
              </a:bodyPr>
              <a:lstStyle>
                <a:lvl1pPr eaLnBrk="0" hangingPunct="0">
                  <a:spcBef>
                    <a:spcPct val="20000"/>
                  </a:spcBef>
                  <a:buFont typeface="Arial" panose="0208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8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8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zh-CN" altLang="en-US" kern="0" dirty="0">
                    <a:solidFill>
                      <a:sysClr val="window" lastClr="FFFFFF"/>
                    </a:solidFill>
                    <a:latin typeface="华文新魏" panose="02010800040101010101" pitchFamily="2" charset="-122"/>
                    <a:ea typeface="华文新魏" panose="02010800040101010101" pitchFamily="2" charset="-122"/>
                    <a:cs typeface="Arial" panose="02080604020202020204" pitchFamily="34" charset="0"/>
                  </a:rPr>
                  <a:t>第二步</a:t>
                </a:r>
                <a:endParaRPr lang="en-US" altLang="zh-CN" kern="0" dirty="0">
                  <a:solidFill>
                    <a:sysClr val="window" lastClr="FFFFFF"/>
                  </a:solidFill>
                  <a:latin typeface="华文新魏" panose="02010800040101010101" pitchFamily="2" charset="-122"/>
                  <a:ea typeface="华文新魏" panose="02010800040101010101" pitchFamily="2" charset="-122"/>
                  <a:cs typeface="Arial" panose="02080604020202020204" pitchFamily="34" charset="0"/>
                </a:endParaRPr>
              </a:p>
            </p:txBody>
          </p:sp>
          <p:sp>
            <p:nvSpPr>
              <p:cNvPr id="58" name="矩形 57"/>
              <p:cNvSpPr/>
              <p:nvPr/>
            </p:nvSpPr>
            <p:spPr>
              <a:xfrm>
                <a:off x="1121256" y="4198902"/>
                <a:ext cx="2487936" cy="1705903"/>
              </a:xfrm>
              <a:prstGeom prst="rect">
                <a:avLst/>
              </a:prstGeom>
              <a:noFill/>
              <a:ln w="19050" cap="flat" cmpd="sng" algn="ctr">
                <a:solidFill>
                  <a:srgbClr val="F8841D"/>
                </a:solidFill>
                <a:prstDash val="solid"/>
              </a:ln>
              <a:effectLst/>
            </p:spPr>
            <p:txBody>
              <a:bodyPr rtlCol="0" anchor="ctr"/>
              <a:lstStyle/>
              <a:p>
                <a:pPr>
                  <a:defRPr/>
                </a:pPr>
                <a:endParaRPr lang="zh-CN" altLang="en-US" kern="0">
                  <a:solidFill>
                    <a:schemeClr val="bg1"/>
                  </a:solidFill>
                  <a:latin typeface="微软雅黑" panose="020B0503020204020204" charset="-122"/>
                  <a:ea typeface="微软雅黑" panose="020B0503020204020204" charset="-122"/>
                </a:endParaRPr>
              </a:p>
            </p:txBody>
          </p:sp>
        </p:grpSp>
        <p:sp>
          <p:nvSpPr>
            <p:cNvPr id="66" name="CustomShape 16"/>
            <p:cNvSpPr/>
            <p:nvPr/>
          </p:nvSpPr>
          <p:spPr>
            <a:xfrm>
              <a:off x="508376" y="4190588"/>
              <a:ext cx="2487936" cy="1602698"/>
            </a:xfrm>
            <a:prstGeom prst="rect">
              <a:avLst/>
            </a:prstGeom>
            <a:noFill/>
            <a:ln>
              <a:noFill/>
            </a:ln>
          </p:spPr>
          <p:style>
            <a:lnRef idx="0">
              <a:scrgbClr r="0" g="0" b="0"/>
            </a:lnRef>
            <a:fillRef idx="0">
              <a:scrgbClr r="0" g="0" b="0"/>
            </a:fillRef>
            <a:effectRef idx="0">
              <a:scrgbClr r="0" g="0" b="0"/>
            </a:effectRef>
            <a:fontRef idx="minor"/>
          </p:style>
          <p:txBody>
            <a:bodyPr lIns="91680" tIns="45600" rIns="91680" bIns="45600"/>
            <a:lstStyle/>
            <a:p>
              <a:pPr algn="just">
                <a:lnSpc>
                  <a:spcPct val="130000"/>
                </a:lnSpc>
              </a:pPr>
              <a:r>
                <a:rPr lang="zh-CN" altLang="en-US" sz="2000" b="1" spc="-1" dirty="0">
                  <a:solidFill>
                    <a:schemeClr val="bg1">
                      <a:lumMod val="95000"/>
                    </a:schemeClr>
                  </a:solidFill>
                  <a:latin typeface="微软雅黑" panose="020B0503020204020204" charset="-122"/>
                  <a:ea typeface="微软雅黑" panose="020B0503020204020204" charset="-122"/>
                </a:rPr>
                <a:t>利用大数据分布式平台独立获取与所研究问题相关的原始数据收集</a:t>
              </a:r>
              <a:endParaRPr lang="zh-CN" altLang="en-US" sz="2000" b="1" spc="-1" dirty="0">
                <a:solidFill>
                  <a:schemeClr val="bg1">
                    <a:lumMod val="95000"/>
                  </a:schemeClr>
                </a:solidFill>
                <a:latin typeface="微软雅黑" panose="020B0503020204020204" charset="-122"/>
                <a:ea typeface="微软雅黑" panose="020B0503020204020204" charset="-122"/>
              </a:endParaRPr>
            </a:p>
          </p:txBody>
        </p:sp>
      </p:grpSp>
      <p:grpSp>
        <p:nvGrpSpPr>
          <p:cNvPr id="68" name="组合 67"/>
          <p:cNvGrpSpPr/>
          <p:nvPr/>
        </p:nvGrpSpPr>
        <p:grpSpPr>
          <a:xfrm>
            <a:off x="3616242" y="3666315"/>
            <a:ext cx="2493366" cy="2206096"/>
            <a:chOff x="508376" y="3667368"/>
            <a:chExt cx="2493366" cy="2206096"/>
          </a:xfrm>
        </p:grpSpPr>
        <p:grpSp>
          <p:nvGrpSpPr>
            <p:cNvPr id="69" name="组合 68"/>
            <p:cNvGrpSpPr/>
            <p:nvPr/>
          </p:nvGrpSpPr>
          <p:grpSpPr>
            <a:xfrm>
              <a:off x="513805" y="3667368"/>
              <a:ext cx="2487937" cy="2206096"/>
              <a:chOff x="1121256" y="3698709"/>
              <a:chExt cx="2487937" cy="2206096"/>
            </a:xfrm>
          </p:grpSpPr>
          <p:sp>
            <p:nvSpPr>
              <p:cNvPr id="71" name="Rectangle 13" descr="FD1DDF730CE4456e89755B07FE1653D0# #Rectangle 13"/>
              <p:cNvSpPr>
                <a:spLocks noChangeArrowheads="1"/>
              </p:cNvSpPr>
              <p:nvPr/>
            </p:nvSpPr>
            <p:spPr bwMode="auto">
              <a:xfrm>
                <a:off x="2386989" y="3698709"/>
                <a:ext cx="1222204" cy="492443"/>
              </a:xfrm>
              <a:prstGeom prst="rect">
                <a:avLst/>
              </a:prstGeom>
              <a:solidFill>
                <a:srgbClr val="6AE7FF"/>
              </a:solidFill>
              <a:ln w="19050">
                <a:solidFill>
                  <a:srgbClr val="6AE7FF"/>
                </a:solidFill>
              </a:ln>
            </p:spPr>
            <p:txBody>
              <a:bodyPr wrap="square" lIns="0" tIns="0" rIns="0" bIns="0">
                <a:spAutoFit/>
              </a:bodyPr>
              <a:lstStyle>
                <a:lvl1pPr eaLnBrk="0" hangingPunct="0">
                  <a:spcBef>
                    <a:spcPct val="20000"/>
                  </a:spcBef>
                  <a:buFont typeface="Arial" panose="0208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8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8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zh-CN" altLang="en-US" kern="0" dirty="0">
                    <a:ln>
                      <a:solidFill>
                        <a:srgbClr val="002060"/>
                      </a:solidFill>
                    </a:ln>
                    <a:solidFill>
                      <a:srgbClr val="003269"/>
                    </a:solidFill>
                    <a:latin typeface="华文新魏" panose="02010800040101010101" pitchFamily="2" charset="-122"/>
                    <a:ea typeface="华文新魏" panose="02010800040101010101" pitchFamily="2" charset="-122"/>
                    <a:cs typeface="Arial" panose="02080604020202020204" pitchFamily="34" charset="0"/>
                  </a:rPr>
                  <a:t>第四步</a:t>
                </a:r>
                <a:endParaRPr lang="en-US" altLang="zh-CN" kern="0" dirty="0">
                  <a:ln>
                    <a:solidFill>
                      <a:srgbClr val="002060"/>
                    </a:solidFill>
                  </a:ln>
                  <a:solidFill>
                    <a:srgbClr val="003269"/>
                  </a:solidFill>
                  <a:latin typeface="华文新魏" panose="02010800040101010101" pitchFamily="2" charset="-122"/>
                  <a:ea typeface="华文新魏" panose="02010800040101010101" pitchFamily="2" charset="-122"/>
                  <a:cs typeface="Arial" panose="02080604020202020204" pitchFamily="34" charset="0"/>
                </a:endParaRPr>
              </a:p>
            </p:txBody>
          </p:sp>
          <p:sp>
            <p:nvSpPr>
              <p:cNvPr id="72" name="矩形 71"/>
              <p:cNvSpPr/>
              <p:nvPr/>
            </p:nvSpPr>
            <p:spPr>
              <a:xfrm>
                <a:off x="1121256" y="4198902"/>
                <a:ext cx="2487936" cy="1705903"/>
              </a:xfrm>
              <a:prstGeom prst="rect">
                <a:avLst/>
              </a:prstGeom>
              <a:noFill/>
              <a:ln w="19050" cap="flat" cmpd="sng" algn="ctr">
                <a:solidFill>
                  <a:srgbClr val="6AE7FF"/>
                </a:solidFill>
                <a:prstDash val="solid"/>
              </a:ln>
              <a:effectLst/>
            </p:spPr>
            <p:txBody>
              <a:bodyPr rtlCol="0" anchor="ctr"/>
              <a:lstStyle/>
              <a:p>
                <a:pPr>
                  <a:defRPr/>
                </a:pPr>
                <a:endParaRPr lang="zh-CN" altLang="en-US" kern="0">
                  <a:solidFill>
                    <a:schemeClr val="bg1"/>
                  </a:solidFill>
                  <a:latin typeface="微软雅黑" panose="020B0503020204020204" charset="-122"/>
                  <a:ea typeface="微软雅黑" panose="020B0503020204020204" charset="-122"/>
                </a:endParaRPr>
              </a:p>
            </p:txBody>
          </p:sp>
        </p:grpSp>
        <p:sp>
          <p:nvSpPr>
            <p:cNvPr id="70" name="CustomShape 16"/>
            <p:cNvSpPr/>
            <p:nvPr/>
          </p:nvSpPr>
          <p:spPr>
            <a:xfrm>
              <a:off x="508376" y="4190588"/>
              <a:ext cx="2487936" cy="1602698"/>
            </a:xfrm>
            <a:prstGeom prst="rect">
              <a:avLst/>
            </a:prstGeom>
            <a:noFill/>
            <a:ln>
              <a:noFill/>
            </a:ln>
          </p:spPr>
          <p:style>
            <a:lnRef idx="0">
              <a:scrgbClr r="0" g="0" b="0"/>
            </a:lnRef>
            <a:fillRef idx="0">
              <a:scrgbClr r="0" g="0" b="0"/>
            </a:fillRef>
            <a:effectRef idx="0">
              <a:scrgbClr r="0" g="0" b="0"/>
            </a:effectRef>
            <a:fontRef idx="minor"/>
          </p:style>
          <p:txBody>
            <a:bodyPr lIns="91680" tIns="45600" rIns="91680" bIns="45600"/>
            <a:lstStyle/>
            <a:p>
              <a:pPr algn="just">
                <a:lnSpc>
                  <a:spcPct val="130000"/>
                </a:lnSpc>
              </a:pPr>
              <a:r>
                <a:rPr lang="zh-CN" altLang="en-US" sz="2000" b="1" spc="-1" dirty="0">
                  <a:solidFill>
                    <a:schemeClr val="bg1">
                      <a:lumMod val="95000"/>
                    </a:schemeClr>
                  </a:solidFill>
                  <a:latin typeface="微软雅黑" panose="020B0503020204020204" charset="-122"/>
                  <a:ea typeface="微软雅黑" panose="020B0503020204020204" charset="-122"/>
                </a:rPr>
                <a:t>利用机器学习深度学习方法对所获复杂数据提取特征</a:t>
              </a:r>
              <a:endParaRPr lang="zh-CN" altLang="en-US" sz="2000" b="1" spc="-1" dirty="0">
                <a:solidFill>
                  <a:schemeClr val="bg1">
                    <a:lumMod val="95000"/>
                  </a:schemeClr>
                </a:solidFill>
                <a:latin typeface="微软雅黑" panose="020B0503020204020204" charset="-122"/>
                <a:ea typeface="微软雅黑" panose="020B0503020204020204" charset="-122"/>
              </a:endParaRPr>
            </a:p>
          </p:txBody>
        </p:sp>
      </p:grpSp>
      <p:grpSp>
        <p:nvGrpSpPr>
          <p:cNvPr id="73" name="组合 72"/>
          <p:cNvGrpSpPr/>
          <p:nvPr/>
        </p:nvGrpSpPr>
        <p:grpSpPr>
          <a:xfrm>
            <a:off x="6362158" y="3674787"/>
            <a:ext cx="2493365" cy="2206096"/>
            <a:chOff x="508376" y="3667368"/>
            <a:chExt cx="2493365" cy="2206096"/>
          </a:xfrm>
        </p:grpSpPr>
        <p:grpSp>
          <p:nvGrpSpPr>
            <p:cNvPr id="74" name="组合 73"/>
            <p:cNvGrpSpPr/>
            <p:nvPr/>
          </p:nvGrpSpPr>
          <p:grpSpPr>
            <a:xfrm>
              <a:off x="513805" y="3667368"/>
              <a:ext cx="2487936" cy="2206096"/>
              <a:chOff x="1121256" y="3698709"/>
              <a:chExt cx="2487936" cy="2206096"/>
            </a:xfrm>
          </p:grpSpPr>
          <p:sp>
            <p:nvSpPr>
              <p:cNvPr id="76" name="Rectangle 13" descr="FD1DDF730CE4456e89755B07FE1653D0# #Rectangle 13"/>
              <p:cNvSpPr>
                <a:spLocks noChangeArrowheads="1"/>
              </p:cNvSpPr>
              <p:nvPr/>
            </p:nvSpPr>
            <p:spPr bwMode="auto">
              <a:xfrm>
                <a:off x="2381559" y="3698709"/>
                <a:ext cx="1227633" cy="492443"/>
              </a:xfrm>
              <a:prstGeom prst="rect">
                <a:avLst/>
              </a:prstGeom>
              <a:solidFill>
                <a:srgbClr val="936CAF"/>
              </a:solidFill>
              <a:ln w="19050">
                <a:solidFill>
                  <a:srgbClr val="936CAF"/>
                </a:solidFill>
              </a:ln>
            </p:spPr>
            <p:txBody>
              <a:bodyPr wrap="square" lIns="0" tIns="0" rIns="0" bIns="0">
                <a:spAutoFit/>
              </a:bodyPr>
              <a:lstStyle>
                <a:lvl1pPr eaLnBrk="0" hangingPunct="0">
                  <a:spcBef>
                    <a:spcPct val="20000"/>
                  </a:spcBef>
                  <a:buFont typeface="Arial" panose="0208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8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8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8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defRPr/>
                </a:pPr>
                <a:r>
                  <a:rPr lang="zh-CN" altLang="en-US" kern="0" dirty="0">
                    <a:solidFill>
                      <a:sysClr val="window" lastClr="FFFFFF"/>
                    </a:solidFill>
                    <a:latin typeface="华文新魏" panose="02010800040101010101" pitchFamily="2" charset="-122"/>
                    <a:ea typeface="华文新魏" panose="02010800040101010101" pitchFamily="2" charset="-122"/>
                    <a:cs typeface="Arial" panose="02080604020202020204" pitchFamily="34" charset="0"/>
                  </a:rPr>
                  <a:t>第六步</a:t>
                </a:r>
                <a:endParaRPr lang="en-US" altLang="zh-CN" kern="0" dirty="0">
                  <a:solidFill>
                    <a:sysClr val="window" lastClr="FFFFFF"/>
                  </a:solidFill>
                  <a:latin typeface="华文新魏" panose="02010800040101010101" pitchFamily="2" charset="-122"/>
                  <a:ea typeface="华文新魏" panose="02010800040101010101" pitchFamily="2" charset="-122"/>
                  <a:cs typeface="Arial" panose="02080604020202020204" pitchFamily="34" charset="0"/>
                </a:endParaRPr>
              </a:p>
            </p:txBody>
          </p:sp>
          <p:sp>
            <p:nvSpPr>
              <p:cNvPr id="77" name="矩形 76"/>
              <p:cNvSpPr/>
              <p:nvPr/>
            </p:nvSpPr>
            <p:spPr>
              <a:xfrm>
                <a:off x="1121256" y="4198902"/>
                <a:ext cx="2487936" cy="1705903"/>
              </a:xfrm>
              <a:prstGeom prst="rect">
                <a:avLst/>
              </a:prstGeom>
              <a:noFill/>
              <a:ln w="19050" cap="flat" cmpd="sng" algn="ctr">
                <a:solidFill>
                  <a:srgbClr val="936CAF"/>
                </a:solidFill>
                <a:prstDash val="solid"/>
              </a:ln>
              <a:effectLst/>
            </p:spPr>
            <p:txBody>
              <a:bodyPr rtlCol="0" anchor="ctr"/>
              <a:lstStyle/>
              <a:p>
                <a:pPr>
                  <a:defRPr/>
                </a:pPr>
                <a:endParaRPr lang="zh-CN" altLang="en-US" kern="0">
                  <a:solidFill>
                    <a:schemeClr val="bg1"/>
                  </a:solidFill>
                  <a:latin typeface="微软雅黑" panose="020B0503020204020204" charset="-122"/>
                  <a:ea typeface="微软雅黑" panose="020B0503020204020204" charset="-122"/>
                </a:endParaRPr>
              </a:p>
            </p:txBody>
          </p:sp>
        </p:grpSp>
        <p:sp>
          <p:nvSpPr>
            <p:cNvPr id="75" name="CustomShape 16"/>
            <p:cNvSpPr/>
            <p:nvPr/>
          </p:nvSpPr>
          <p:spPr>
            <a:xfrm>
              <a:off x="508376" y="4190588"/>
              <a:ext cx="2487936" cy="1602698"/>
            </a:xfrm>
            <a:prstGeom prst="rect">
              <a:avLst/>
            </a:prstGeom>
            <a:noFill/>
            <a:ln>
              <a:noFill/>
            </a:ln>
          </p:spPr>
          <p:style>
            <a:lnRef idx="0">
              <a:scrgbClr r="0" g="0" b="0"/>
            </a:lnRef>
            <a:fillRef idx="0">
              <a:scrgbClr r="0" g="0" b="0"/>
            </a:fillRef>
            <a:effectRef idx="0">
              <a:scrgbClr r="0" g="0" b="0"/>
            </a:effectRef>
            <a:fontRef idx="minor"/>
          </p:style>
          <p:txBody>
            <a:bodyPr lIns="91680" tIns="45600" rIns="91680" bIns="45600"/>
            <a:lstStyle/>
            <a:p>
              <a:pPr algn="just">
                <a:lnSpc>
                  <a:spcPct val="130000"/>
                </a:lnSpc>
              </a:pPr>
              <a:r>
                <a:rPr lang="zh-CN" altLang="en-US" sz="2000" b="1" spc="-1" dirty="0">
                  <a:solidFill>
                    <a:schemeClr val="bg1">
                      <a:lumMod val="95000"/>
                    </a:schemeClr>
                  </a:solidFill>
                  <a:latin typeface="微软雅黑" panose="020B0503020204020204" charset="-122"/>
                  <a:ea typeface="微软雅黑" panose="020B0503020204020204" charset="-122"/>
                </a:rPr>
                <a:t>总结并完成报告</a:t>
              </a:r>
              <a:endParaRPr lang="zh-CN" altLang="en-US" sz="2000" b="1" spc="-1" dirty="0">
                <a:solidFill>
                  <a:schemeClr val="bg1">
                    <a:lumMod val="9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4" fill="hold" nodeType="withEffect">
                                  <p:stCondLst>
                                    <p:cond delay="10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250"/>
                                        <p:tgtEl>
                                          <p:spTgt spid="78"/>
                                        </p:tgtEl>
                                      </p:cBhvr>
                                    </p:animEffect>
                                  </p:childTnLst>
                                </p:cTn>
                              </p:par>
                              <p:par>
                                <p:cTn id="14" presetID="22" presetClass="entr" presetSubtype="1" fill="hold" nodeType="withEffect">
                                  <p:stCondLst>
                                    <p:cond delay="200"/>
                                  </p:stCondLst>
                                  <p:childTnLst>
                                    <p:set>
                                      <p:cBhvr>
                                        <p:cTn id="15" dur="1" fill="hold">
                                          <p:stCondLst>
                                            <p:cond delay="0"/>
                                          </p:stCondLst>
                                        </p:cTn>
                                        <p:tgtEl>
                                          <p:spTgt spid="67"/>
                                        </p:tgtEl>
                                        <p:attrNameLst>
                                          <p:attrName>style.visibility</p:attrName>
                                        </p:attrNameLst>
                                      </p:cBhvr>
                                      <p:to>
                                        <p:strVal val="visible"/>
                                      </p:to>
                                    </p:set>
                                    <p:animEffect transition="in" filter="wipe(up)">
                                      <p:cBhvr>
                                        <p:cTn id="16" dur="250"/>
                                        <p:tgtEl>
                                          <p:spTgt spid="67"/>
                                        </p:tgtEl>
                                      </p:cBhvr>
                                    </p:animEffect>
                                  </p:childTnLst>
                                </p:cTn>
                              </p:par>
                              <p:par>
                                <p:cTn id="17" presetID="22" presetClass="entr" presetSubtype="4" fill="hold" nodeType="withEffect">
                                  <p:stCondLst>
                                    <p:cond delay="300"/>
                                  </p:stCondLst>
                                  <p:childTnLst>
                                    <p:set>
                                      <p:cBhvr>
                                        <p:cTn id="18" dur="1" fill="hold">
                                          <p:stCondLst>
                                            <p:cond delay="0"/>
                                          </p:stCondLst>
                                        </p:cTn>
                                        <p:tgtEl>
                                          <p:spTgt spid="79"/>
                                        </p:tgtEl>
                                        <p:attrNameLst>
                                          <p:attrName>style.visibility</p:attrName>
                                        </p:attrNameLst>
                                      </p:cBhvr>
                                      <p:to>
                                        <p:strVal val="visible"/>
                                      </p:to>
                                    </p:set>
                                    <p:animEffect transition="in" filter="wipe(down)">
                                      <p:cBhvr>
                                        <p:cTn id="19" dur="250"/>
                                        <p:tgtEl>
                                          <p:spTgt spid="79"/>
                                        </p:tgtEl>
                                      </p:cBhvr>
                                    </p:animEffect>
                                  </p:childTnLst>
                                </p:cTn>
                              </p:par>
                              <p:par>
                                <p:cTn id="20" presetID="22" presetClass="entr" presetSubtype="1" fill="hold" nodeType="withEffect">
                                  <p:stCondLst>
                                    <p:cond delay="400"/>
                                  </p:stCondLst>
                                  <p:childTnLst>
                                    <p:set>
                                      <p:cBhvr>
                                        <p:cTn id="21" dur="1" fill="hold">
                                          <p:stCondLst>
                                            <p:cond delay="0"/>
                                          </p:stCondLst>
                                        </p:cTn>
                                        <p:tgtEl>
                                          <p:spTgt spid="68"/>
                                        </p:tgtEl>
                                        <p:attrNameLst>
                                          <p:attrName>style.visibility</p:attrName>
                                        </p:attrNameLst>
                                      </p:cBhvr>
                                      <p:to>
                                        <p:strVal val="visible"/>
                                      </p:to>
                                    </p:set>
                                    <p:animEffect transition="in" filter="wipe(up)">
                                      <p:cBhvr>
                                        <p:cTn id="22" dur="250"/>
                                        <p:tgtEl>
                                          <p:spTgt spid="68"/>
                                        </p:tgtEl>
                                      </p:cBhvr>
                                    </p:animEffect>
                                  </p:childTnLst>
                                </p:cTn>
                              </p:par>
                              <p:par>
                                <p:cTn id="23" presetID="22" presetClass="entr" presetSubtype="4" fill="hold" nodeType="withEffect">
                                  <p:stCondLst>
                                    <p:cond delay="50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250"/>
                                        <p:tgtEl>
                                          <p:spTgt spid="80"/>
                                        </p:tgtEl>
                                      </p:cBhvr>
                                    </p:animEffect>
                                  </p:childTnLst>
                                </p:cTn>
                              </p:par>
                              <p:par>
                                <p:cTn id="26" presetID="22" presetClass="entr" presetSubtype="1" fill="hold" nodeType="withEffect">
                                  <p:stCondLst>
                                    <p:cond delay="600"/>
                                  </p:stCondLst>
                                  <p:childTnLst>
                                    <p:set>
                                      <p:cBhvr>
                                        <p:cTn id="27" dur="1" fill="hold">
                                          <p:stCondLst>
                                            <p:cond delay="0"/>
                                          </p:stCondLst>
                                        </p:cTn>
                                        <p:tgtEl>
                                          <p:spTgt spid="73"/>
                                        </p:tgtEl>
                                        <p:attrNameLst>
                                          <p:attrName>style.visibility</p:attrName>
                                        </p:attrNameLst>
                                      </p:cBhvr>
                                      <p:to>
                                        <p:strVal val="visible"/>
                                      </p:to>
                                    </p:set>
                                    <p:animEffect transition="in" filter="wipe(up)">
                                      <p:cBhvr>
                                        <p:cTn id="28"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9090" y="533342"/>
            <a:ext cx="1914525" cy="2571750"/>
          </a:xfrm>
          <a:prstGeom prst="rect">
            <a:avLst/>
          </a:prstGeom>
          <a:noFill/>
          <a:ln w="19050" cap="flat" cmpd="sng" algn="ctr">
            <a:solidFill>
              <a:srgbClr val="F8841D"/>
            </a:solidFill>
            <a:prstDash val="solid"/>
            <a:miter lim="800000"/>
          </a:ln>
          <a:effectLst/>
        </p:spPr>
        <p:txBody>
          <a:bodyPr anchor="ctr"/>
          <a:lstStyle/>
          <a:p>
            <a:pPr algn="ctr" eaLnBrk="1" fontAlgn="auto" hangingPunct="1">
              <a:spcBef>
                <a:spcPts val="0"/>
              </a:spcBef>
              <a:spcAft>
                <a:spcPts val="0"/>
              </a:spcAft>
              <a:defRPr/>
            </a:pPr>
            <a:endParaRPr lang="zh-CN" altLang="en-US" kern="0">
              <a:solidFill>
                <a:schemeClr val="bg1"/>
              </a:solidFill>
              <a:latin typeface="+mn-lt"/>
              <a:ea typeface="+mn-ea"/>
            </a:endParaRPr>
          </a:p>
        </p:txBody>
      </p:sp>
      <p:sp>
        <p:nvSpPr>
          <p:cNvPr id="3" name="文本框 2"/>
          <p:cNvSpPr txBox="1"/>
          <p:nvPr/>
        </p:nvSpPr>
        <p:spPr>
          <a:xfrm>
            <a:off x="3567944" y="2673427"/>
            <a:ext cx="1914525" cy="484188"/>
          </a:xfrm>
          <a:prstGeom prst="rect">
            <a:avLst/>
          </a:prstGeom>
          <a:noFill/>
        </p:spPr>
        <p:txBody>
          <a:bodyPr wrap="none"/>
          <a:lstStyle/>
          <a:p>
            <a:pPr algn="ctr" eaLnBrk="1" fontAlgn="auto" hangingPunct="1">
              <a:spcBef>
                <a:spcPts val="0"/>
              </a:spcBef>
              <a:spcAft>
                <a:spcPts val="0"/>
              </a:spcAft>
              <a:defRPr/>
            </a:pPr>
            <a:r>
              <a:rPr lang="en-US" altLang="zh-CN" sz="2000" spc="400" dirty="0">
                <a:ln>
                  <a:solidFill>
                    <a:srgbClr val="F8841D"/>
                  </a:solidFill>
                </a:ln>
                <a:solidFill>
                  <a:srgbClr val="F8841D"/>
                </a:solidFill>
                <a:latin typeface="Arial Narrow" panose="020B0606020202030204" pitchFamily="34" charset="0"/>
                <a:ea typeface="微软雅黑" panose="020B0503020204020204" charset="-122"/>
              </a:rPr>
              <a:t>CASE STUDY</a:t>
            </a:r>
            <a:endParaRPr lang="zh-CN" altLang="en-US" sz="2000" spc="400" dirty="0">
              <a:ln>
                <a:solidFill>
                  <a:srgbClr val="F8841D"/>
                </a:solidFill>
              </a:ln>
              <a:solidFill>
                <a:srgbClr val="F8841D"/>
              </a:solidFill>
              <a:latin typeface="Arial Narrow" panose="020B0606020202030204" pitchFamily="34" charset="0"/>
              <a:ea typeface="微软雅黑" panose="020B0503020204020204" charset="-122"/>
            </a:endParaRPr>
          </a:p>
        </p:txBody>
      </p:sp>
      <p:sp>
        <p:nvSpPr>
          <p:cNvPr id="6" name="TextBox 4"/>
          <p:cNvSpPr txBox="1">
            <a:spLocks noChangeArrowheads="1"/>
          </p:cNvSpPr>
          <p:nvPr/>
        </p:nvSpPr>
        <p:spPr bwMode="auto">
          <a:xfrm>
            <a:off x="0" y="1758138"/>
            <a:ext cx="9144000" cy="830997"/>
          </a:xfrm>
          <a:prstGeom prst="rect">
            <a:avLst/>
          </a:prstGeom>
          <a:solidFill>
            <a:srgbClr val="153786"/>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ts val="1200"/>
              </a:spcBef>
              <a:spcAft>
                <a:spcPts val="1200"/>
              </a:spcAft>
            </a:pPr>
            <a:r>
              <a:rPr lang="zh-CN" altLang="en-US" sz="4800" dirty="0">
                <a:ln>
                  <a:solidFill>
                    <a:srgbClr val="F8841D"/>
                  </a:solidFill>
                </a:ln>
                <a:solidFill>
                  <a:srgbClr val="FFC000"/>
                </a:solidFill>
                <a:latin typeface="Franklin Gothic Book" panose="020B0503020102020204" pitchFamily="34" charset="0"/>
                <a:ea typeface="微软雅黑" panose="020B0503020204020204" charset="-122"/>
              </a:rPr>
              <a:t>典型实验案例</a:t>
            </a:r>
            <a:endParaRPr lang="en-US" altLang="zh-CN" sz="4800" dirty="0">
              <a:ln>
                <a:solidFill>
                  <a:srgbClr val="F8841D"/>
                </a:solidFill>
              </a:ln>
              <a:solidFill>
                <a:srgbClr val="FFC000"/>
              </a:solidFill>
              <a:latin typeface="Franklin Gothic Book" panose="020B0503020102020204" pitchFamily="34" charset="0"/>
              <a:ea typeface="微软雅黑" panose="020B0503020204020204" charset="-122"/>
            </a:endParaRPr>
          </a:p>
        </p:txBody>
      </p:sp>
      <p:sp>
        <p:nvSpPr>
          <p:cNvPr id="10" name="Freeform 5"/>
          <p:cNvSpPr>
            <a:spLocks noEditPoints="1"/>
          </p:cNvSpPr>
          <p:nvPr/>
        </p:nvSpPr>
        <p:spPr bwMode="auto">
          <a:xfrm>
            <a:off x="4092476" y="862218"/>
            <a:ext cx="816174" cy="759926"/>
          </a:xfrm>
          <a:custGeom>
            <a:avLst/>
            <a:gdLst>
              <a:gd name="T0" fmla="*/ 101 w 128"/>
              <a:gd name="T1" fmla="*/ 35 h 113"/>
              <a:gd name="T2" fmla="*/ 104 w 128"/>
              <a:gd name="T3" fmla="*/ 14 h 113"/>
              <a:gd name="T4" fmla="*/ 97 w 128"/>
              <a:gd name="T5" fmla="*/ 2 h 113"/>
              <a:gd name="T6" fmla="*/ 63 w 128"/>
              <a:gd name="T7" fmla="*/ 15 h 113"/>
              <a:gd name="T8" fmla="*/ 36 w 128"/>
              <a:gd name="T9" fmla="*/ 1 h 113"/>
              <a:gd name="T10" fmla="*/ 23 w 128"/>
              <a:gd name="T11" fmla="*/ 30 h 113"/>
              <a:gd name="T12" fmla="*/ 19 w 128"/>
              <a:gd name="T13" fmla="*/ 37 h 113"/>
              <a:gd name="T14" fmla="*/ 19 w 128"/>
              <a:gd name="T15" fmla="*/ 76 h 113"/>
              <a:gd name="T16" fmla="*/ 24 w 128"/>
              <a:gd name="T17" fmla="*/ 84 h 113"/>
              <a:gd name="T18" fmla="*/ 37 w 128"/>
              <a:gd name="T19" fmla="*/ 113 h 113"/>
              <a:gd name="T20" fmla="*/ 67 w 128"/>
              <a:gd name="T21" fmla="*/ 100 h 113"/>
              <a:gd name="T22" fmla="*/ 99 w 128"/>
              <a:gd name="T23" fmla="*/ 110 h 113"/>
              <a:gd name="T24" fmla="*/ 102 w 128"/>
              <a:gd name="T25" fmla="*/ 77 h 113"/>
              <a:gd name="T26" fmla="*/ 128 w 128"/>
              <a:gd name="T27" fmla="*/ 56 h 113"/>
              <a:gd name="T28" fmla="*/ 90 w 128"/>
              <a:gd name="T29" fmla="*/ 5 h 113"/>
              <a:gd name="T30" fmla="*/ 89 w 128"/>
              <a:gd name="T31" fmla="*/ 10 h 113"/>
              <a:gd name="T32" fmla="*/ 99 w 128"/>
              <a:gd name="T33" fmla="*/ 17 h 113"/>
              <a:gd name="T34" fmla="*/ 97 w 128"/>
              <a:gd name="T35" fmla="*/ 34 h 113"/>
              <a:gd name="T36" fmla="*/ 66 w 128"/>
              <a:gd name="T37" fmla="*/ 18 h 113"/>
              <a:gd name="T38" fmla="*/ 36 w 128"/>
              <a:gd name="T39" fmla="*/ 62 h 113"/>
              <a:gd name="T40" fmla="*/ 46 w 128"/>
              <a:gd name="T41" fmla="*/ 77 h 113"/>
              <a:gd name="T42" fmla="*/ 36 w 128"/>
              <a:gd name="T43" fmla="*/ 62 h 113"/>
              <a:gd name="T44" fmla="*/ 31 w 128"/>
              <a:gd name="T45" fmla="*/ 39 h 113"/>
              <a:gd name="T46" fmla="*/ 41 w 128"/>
              <a:gd name="T47" fmla="*/ 43 h 113"/>
              <a:gd name="T48" fmla="*/ 46 w 128"/>
              <a:gd name="T49" fmla="*/ 68 h 113"/>
              <a:gd name="T50" fmla="*/ 45 w 128"/>
              <a:gd name="T51" fmla="*/ 45 h 113"/>
              <a:gd name="T52" fmla="*/ 64 w 128"/>
              <a:gd name="T53" fmla="*/ 35 h 113"/>
              <a:gd name="T54" fmla="*/ 75 w 128"/>
              <a:gd name="T55" fmla="*/ 35 h 113"/>
              <a:gd name="T56" fmla="*/ 88 w 128"/>
              <a:gd name="T57" fmla="*/ 56 h 113"/>
              <a:gd name="T58" fmla="*/ 75 w 128"/>
              <a:gd name="T59" fmla="*/ 77 h 113"/>
              <a:gd name="T60" fmla="*/ 63 w 128"/>
              <a:gd name="T61" fmla="*/ 78 h 113"/>
              <a:gd name="T62" fmla="*/ 46 w 128"/>
              <a:gd name="T63" fmla="*/ 68 h 113"/>
              <a:gd name="T64" fmla="*/ 91 w 128"/>
              <a:gd name="T65" fmla="*/ 61 h 113"/>
              <a:gd name="T66" fmla="*/ 82 w 128"/>
              <a:gd name="T67" fmla="*/ 77 h 113"/>
              <a:gd name="T68" fmla="*/ 91 w 128"/>
              <a:gd name="T69" fmla="*/ 51 h 113"/>
              <a:gd name="T70" fmla="*/ 81 w 128"/>
              <a:gd name="T71" fmla="*/ 36 h 113"/>
              <a:gd name="T72" fmla="*/ 91 w 128"/>
              <a:gd name="T73" fmla="*/ 51 h 113"/>
              <a:gd name="T74" fmla="*/ 71 w 128"/>
              <a:gd name="T75" fmla="*/ 30 h 113"/>
              <a:gd name="T76" fmla="*/ 64 w 128"/>
              <a:gd name="T77" fmla="*/ 30 h 113"/>
              <a:gd name="T78" fmla="*/ 63 w 128"/>
              <a:gd name="T79" fmla="*/ 22 h 113"/>
              <a:gd name="T80" fmla="*/ 36 w 128"/>
              <a:gd name="T81" fmla="*/ 5 h 113"/>
              <a:gd name="T82" fmla="*/ 49 w 128"/>
              <a:gd name="T83" fmla="*/ 31 h 113"/>
              <a:gd name="T84" fmla="*/ 28 w 128"/>
              <a:gd name="T85" fmla="*/ 29 h 113"/>
              <a:gd name="T86" fmla="*/ 4 w 128"/>
              <a:gd name="T87" fmla="*/ 57 h 113"/>
              <a:gd name="T88" fmla="*/ 26 w 128"/>
              <a:gd name="T89" fmla="*/ 40 h 113"/>
              <a:gd name="T90" fmla="*/ 27 w 128"/>
              <a:gd name="T91" fmla="*/ 73 h 113"/>
              <a:gd name="T92" fmla="*/ 37 w 128"/>
              <a:gd name="T93" fmla="*/ 108 h 113"/>
              <a:gd name="T94" fmla="*/ 29 w 128"/>
              <a:gd name="T95" fmla="*/ 85 h 113"/>
              <a:gd name="T96" fmla="*/ 50 w 128"/>
              <a:gd name="T97" fmla="*/ 82 h 113"/>
              <a:gd name="T98" fmla="*/ 37 w 128"/>
              <a:gd name="T99" fmla="*/ 108 h 113"/>
              <a:gd name="T100" fmla="*/ 56 w 128"/>
              <a:gd name="T101" fmla="*/ 82 h 113"/>
              <a:gd name="T102" fmla="*/ 64 w 128"/>
              <a:gd name="T103" fmla="*/ 83 h 113"/>
              <a:gd name="T104" fmla="*/ 64 w 128"/>
              <a:gd name="T105" fmla="*/ 91 h 113"/>
              <a:gd name="T106" fmla="*/ 91 w 128"/>
              <a:gd name="T107" fmla="*/ 107 h 113"/>
              <a:gd name="T108" fmla="*/ 78 w 128"/>
              <a:gd name="T109" fmla="*/ 82 h 113"/>
              <a:gd name="T110" fmla="*/ 99 w 128"/>
              <a:gd name="T111" fmla="*/ 84 h 113"/>
              <a:gd name="T112" fmla="*/ 106 w 128"/>
              <a:gd name="T113" fmla="*/ 71 h 113"/>
              <a:gd name="T114" fmla="*/ 94 w 128"/>
              <a:gd name="T115" fmla="*/ 56 h 113"/>
              <a:gd name="T116" fmla="*/ 123 w 128"/>
              <a:gd name="T117"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13">
                <a:moveTo>
                  <a:pt x="108" y="37"/>
                </a:moveTo>
                <a:cubicBezTo>
                  <a:pt x="106" y="36"/>
                  <a:pt x="104" y="36"/>
                  <a:pt x="101" y="35"/>
                </a:cubicBezTo>
                <a:cubicBezTo>
                  <a:pt x="102" y="33"/>
                  <a:pt x="103" y="30"/>
                  <a:pt x="103" y="28"/>
                </a:cubicBezTo>
                <a:cubicBezTo>
                  <a:pt x="104" y="23"/>
                  <a:pt x="104" y="18"/>
                  <a:pt x="104" y="14"/>
                </a:cubicBezTo>
                <a:cubicBezTo>
                  <a:pt x="104" y="12"/>
                  <a:pt x="105" y="11"/>
                  <a:pt x="105" y="10"/>
                </a:cubicBezTo>
                <a:cubicBezTo>
                  <a:pt x="105" y="5"/>
                  <a:pt x="101" y="2"/>
                  <a:pt x="97" y="2"/>
                </a:cubicBezTo>
                <a:cubicBezTo>
                  <a:pt x="95" y="0"/>
                  <a:pt x="93" y="0"/>
                  <a:pt x="90" y="0"/>
                </a:cubicBezTo>
                <a:cubicBezTo>
                  <a:pt x="82" y="0"/>
                  <a:pt x="73" y="5"/>
                  <a:pt x="63" y="15"/>
                </a:cubicBezTo>
                <a:cubicBezTo>
                  <a:pt x="62" y="14"/>
                  <a:pt x="61" y="13"/>
                  <a:pt x="60" y="12"/>
                </a:cubicBezTo>
                <a:cubicBezTo>
                  <a:pt x="51" y="5"/>
                  <a:pt x="43" y="1"/>
                  <a:pt x="36" y="1"/>
                </a:cubicBezTo>
                <a:cubicBezTo>
                  <a:pt x="33" y="1"/>
                  <a:pt x="31" y="1"/>
                  <a:pt x="29" y="3"/>
                </a:cubicBezTo>
                <a:cubicBezTo>
                  <a:pt x="22" y="7"/>
                  <a:pt x="21" y="16"/>
                  <a:pt x="23" y="30"/>
                </a:cubicBezTo>
                <a:cubicBezTo>
                  <a:pt x="24" y="31"/>
                  <a:pt x="24" y="33"/>
                  <a:pt x="25" y="35"/>
                </a:cubicBezTo>
                <a:cubicBezTo>
                  <a:pt x="23" y="36"/>
                  <a:pt x="21" y="37"/>
                  <a:pt x="19" y="37"/>
                </a:cubicBezTo>
                <a:cubicBezTo>
                  <a:pt x="6" y="42"/>
                  <a:pt x="0" y="49"/>
                  <a:pt x="0" y="57"/>
                </a:cubicBezTo>
                <a:cubicBezTo>
                  <a:pt x="0" y="64"/>
                  <a:pt x="7" y="71"/>
                  <a:pt x="19" y="76"/>
                </a:cubicBezTo>
                <a:cubicBezTo>
                  <a:pt x="21" y="76"/>
                  <a:pt x="23" y="77"/>
                  <a:pt x="26" y="78"/>
                </a:cubicBezTo>
                <a:cubicBezTo>
                  <a:pt x="25" y="80"/>
                  <a:pt x="25" y="82"/>
                  <a:pt x="24" y="84"/>
                </a:cubicBezTo>
                <a:cubicBezTo>
                  <a:pt x="22" y="98"/>
                  <a:pt x="24" y="107"/>
                  <a:pt x="30" y="111"/>
                </a:cubicBezTo>
                <a:cubicBezTo>
                  <a:pt x="32" y="112"/>
                  <a:pt x="35" y="113"/>
                  <a:pt x="37" y="113"/>
                </a:cubicBezTo>
                <a:cubicBezTo>
                  <a:pt x="45" y="113"/>
                  <a:pt x="54" y="107"/>
                  <a:pt x="64" y="98"/>
                </a:cubicBezTo>
                <a:cubicBezTo>
                  <a:pt x="65" y="99"/>
                  <a:pt x="66" y="100"/>
                  <a:pt x="67" y="100"/>
                </a:cubicBezTo>
                <a:cubicBezTo>
                  <a:pt x="76" y="108"/>
                  <a:pt x="85" y="112"/>
                  <a:pt x="91" y="112"/>
                </a:cubicBezTo>
                <a:cubicBezTo>
                  <a:pt x="94" y="112"/>
                  <a:pt x="97" y="111"/>
                  <a:pt x="99" y="110"/>
                </a:cubicBezTo>
                <a:cubicBezTo>
                  <a:pt x="105" y="106"/>
                  <a:pt x="107" y="96"/>
                  <a:pt x="104" y="83"/>
                </a:cubicBezTo>
                <a:cubicBezTo>
                  <a:pt x="103" y="81"/>
                  <a:pt x="103" y="79"/>
                  <a:pt x="102" y="77"/>
                </a:cubicBezTo>
                <a:cubicBezTo>
                  <a:pt x="104" y="77"/>
                  <a:pt x="106" y="76"/>
                  <a:pt x="108" y="75"/>
                </a:cubicBezTo>
                <a:cubicBezTo>
                  <a:pt x="121" y="70"/>
                  <a:pt x="128" y="64"/>
                  <a:pt x="128" y="56"/>
                </a:cubicBezTo>
                <a:cubicBezTo>
                  <a:pt x="128" y="49"/>
                  <a:pt x="121" y="42"/>
                  <a:pt x="108" y="37"/>
                </a:cubicBezTo>
                <a:close/>
                <a:moveTo>
                  <a:pt x="90" y="5"/>
                </a:moveTo>
                <a:cubicBezTo>
                  <a:pt x="90" y="5"/>
                  <a:pt x="90" y="5"/>
                  <a:pt x="91" y="5"/>
                </a:cubicBezTo>
                <a:cubicBezTo>
                  <a:pt x="89" y="6"/>
                  <a:pt x="89" y="8"/>
                  <a:pt x="89" y="10"/>
                </a:cubicBezTo>
                <a:cubicBezTo>
                  <a:pt x="89" y="14"/>
                  <a:pt x="92" y="17"/>
                  <a:pt x="97" y="17"/>
                </a:cubicBezTo>
                <a:cubicBezTo>
                  <a:pt x="98" y="17"/>
                  <a:pt x="98" y="17"/>
                  <a:pt x="99" y="17"/>
                </a:cubicBezTo>
                <a:cubicBezTo>
                  <a:pt x="99" y="20"/>
                  <a:pt x="99" y="24"/>
                  <a:pt x="98" y="27"/>
                </a:cubicBezTo>
                <a:cubicBezTo>
                  <a:pt x="98" y="29"/>
                  <a:pt x="97" y="32"/>
                  <a:pt x="97" y="34"/>
                </a:cubicBezTo>
                <a:cubicBezTo>
                  <a:pt x="91" y="32"/>
                  <a:pt x="84" y="31"/>
                  <a:pt x="77" y="31"/>
                </a:cubicBezTo>
                <a:cubicBezTo>
                  <a:pt x="74" y="26"/>
                  <a:pt x="70" y="22"/>
                  <a:pt x="66" y="18"/>
                </a:cubicBezTo>
                <a:cubicBezTo>
                  <a:pt x="75" y="10"/>
                  <a:pt x="84" y="5"/>
                  <a:pt x="90" y="5"/>
                </a:cubicBezTo>
                <a:close/>
                <a:moveTo>
                  <a:pt x="36" y="62"/>
                </a:moveTo>
                <a:cubicBezTo>
                  <a:pt x="38" y="65"/>
                  <a:pt x="40" y="68"/>
                  <a:pt x="42" y="71"/>
                </a:cubicBezTo>
                <a:cubicBezTo>
                  <a:pt x="43" y="73"/>
                  <a:pt x="44" y="75"/>
                  <a:pt x="46" y="77"/>
                </a:cubicBezTo>
                <a:cubicBezTo>
                  <a:pt x="41" y="76"/>
                  <a:pt x="36" y="75"/>
                  <a:pt x="32" y="74"/>
                </a:cubicBezTo>
                <a:cubicBezTo>
                  <a:pt x="33" y="70"/>
                  <a:pt x="35" y="66"/>
                  <a:pt x="36" y="62"/>
                </a:cubicBezTo>
                <a:close/>
                <a:moveTo>
                  <a:pt x="36" y="51"/>
                </a:moveTo>
                <a:cubicBezTo>
                  <a:pt x="34" y="47"/>
                  <a:pt x="32" y="43"/>
                  <a:pt x="31" y="39"/>
                </a:cubicBezTo>
                <a:cubicBezTo>
                  <a:pt x="36" y="38"/>
                  <a:pt x="40" y="37"/>
                  <a:pt x="45" y="36"/>
                </a:cubicBezTo>
                <a:cubicBezTo>
                  <a:pt x="44" y="38"/>
                  <a:pt x="43" y="40"/>
                  <a:pt x="41" y="43"/>
                </a:cubicBezTo>
                <a:cubicBezTo>
                  <a:pt x="39" y="46"/>
                  <a:pt x="38" y="49"/>
                  <a:pt x="36" y="51"/>
                </a:cubicBezTo>
                <a:close/>
                <a:moveTo>
                  <a:pt x="46" y="68"/>
                </a:moveTo>
                <a:cubicBezTo>
                  <a:pt x="43" y="64"/>
                  <a:pt x="41" y="61"/>
                  <a:pt x="39" y="57"/>
                </a:cubicBezTo>
                <a:cubicBezTo>
                  <a:pt x="41" y="53"/>
                  <a:pt x="43" y="49"/>
                  <a:pt x="45" y="45"/>
                </a:cubicBezTo>
                <a:cubicBezTo>
                  <a:pt x="47" y="42"/>
                  <a:pt x="50" y="39"/>
                  <a:pt x="52" y="35"/>
                </a:cubicBezTo>
                <a:cubicBezTo>
                  <a:pt x="56" y="35"/>
                  <a:pt x="60" y="35"/>
                  <a:pt x="64" y="35"/>
                </a:cubicBezTo>
                <a:cubicBezTo>
                  <a:pt x="64" y="35"/>
                  <a:pt x="64" y="35"/>
                  <a:pt x="64" y="35"/>
                </a:cubicBezTo>
                <a:cubicBezTo>
                  <a:pt x="68" y="35"/>
                  <a:pt x="72" y="35"/>
                  <a:pt x="75" y="35"/>
                </a:cubicBezTo>
                <a:cubicBezTo>
                  <a:pt x="77" y="38"/>
                  <a:pt x="79" y="41"/>
                  <a:pt x="82" y="45"/>
                </a:cubicBezTo>
                <a:cubicBezTo>
                  <a:pt x="84" y="48"/>
                  <a:pt x="86" y="52"/>
                  <a:pt x="88" y="56"/>
                </a:cubicBezTo>
                <a:cubicBezTo>
                  <a:pt x="86" y="60"/>
                  <a:pt x="84" y="64"/>
                  <a:pt x="82" y="67"/>
                </a:cubicBezTo>
                <a:cubicBezTo>
                  <a:pt x="80" y="71"/>
                  <a:pt x="78" y="74"/>
                  <a:pt x="75" y="77"/>
                </a:cubicBezTo>
                <a:cubicBezTo>
                  <a:pt x="72" y="78"/>
                  <a:pt x="68" y="78"/>
                  <a:pt x="64" y="78"/>
                </a:cubicBezTo>
                <a:cubicBezTo>
                  <a:pt x="63" y="78"/>
                  <a:pt x="63" y="78"/>
                  <a:pt x="63" y="78"/>
                </a:cubicBezTo>
                <a:cubicBezTo>
                  <a:pt x="59" y="78"/>
                  <a:pt x="56" y="78"/>
                  <a:pt x="52" y="77"/>
                </a:cubicBezTo>
                <a:cubicBezTo>
                  <a:pt x="50" y="74"/>
                  <a:pt x="48" y="71"/>
                  <a:pt x="46" y="68"/>
                </a:cubicBezTo>
                <a:close/>
                <a:moveTo>
                  <a:pt x="86" y="70"/>
                </a:moveTo>
                <a:cubicBezTo>
                  <a:pt x="88" y="67"/>
                  <a:pt x="89" y="64"/>
                  <a:pt x="91" y="61"/>
                </a:cubicBezTo>
                <a:cubicBezTo>
                  <a:pt x="93" y="66"/>
                  <a:pt x="95" y="70"/>
                  <a:pt x="96" y="74"/>
                </a:cubicBezTo>
                <a:cubicBezTo>
                  <a:pt x="92" y="75"/>
                  <a:pt x="87" y="76"/>
                  <a:pt x="82" y="77"/>
                </a:cubicBezTo>
                <a:cubicBezTo>
                  <a:pt x="83" y="74"/>
                  <a:pt x="85" y="72"/>
                  <a:pt x="86" y="70"/>
                </a:cubicBezTo>
                <a:close/>
                <a:moveTo>
                  <a:pt x="91" y="51"/>
                </a:moveTo>
                <a:cubicBezTo>
                  <a:pt x="89" y="48"/>
                  <a:pt x="87" y="45"/>
                  <a:pt x="86" y="42"/>
                </a:cubicBezTo>
                <a:cubicBezTo>
                  <a:pt x="84" y="40"/>
                  <a:pt x="83" y="38"/>
                  <a:pt x="81" y="36"/>
                </a:cubicBezTo>
                <a:cubicBezTo>
                  <a:pt x="86" y="36"/>
                  <a:pt x="91" y="37"/>
                  <a:pt x="95" y="38"/>
                </a:cubicBezTo>
                <a:cubicBezTo>
                  <a:pt x="94" y="42"/>
                  <a:pt x="93" y="46"/>
                  <a:pt x="91" y="51"/>
                </a:cubicBezTo>
                <a:close/>
                <a:moveTo>
                  <a:pt x="63" y="22"/>
                </a:moveTo>
                <a:cubicBezTo>
                  <a:pt x="66" y="24"/>
                  <a:pt x="68" y="27"/>
                  <a:pt x="71" y="30"/>
                </a:cubicBezTo>
                <a:cubicBezTo>
                  <a:pt x="69" y="30"/>
                  <a:pt x="66" y="30"/>
                  <a:pt x="64" y="30"/>
                </a:cubicBezTo>
                <a:cubicBezTo>
                  <a:pt x="64" y="30"/>
                  <a:pt x="64" y="30"/>
                  <a:pt x="64" y="30"/>
                </a:cubicBezTo>
                <a:cubicBezTo>
                  <a:pt x="61" y="30"/>
                  <a:pt x="58" y="30"/>
                  <a:pt x="56" y="30"/>
                </a:cubicBezTo>
                <a:cubicBezTo>
                  <a:pt x="58" y="27"/>
                  <a:pt x="61" y="24"/>
                  <a:pt x="63" y="22"/>
                </a:cubicBezTo>
                <a:close/>
                <a:moveTo>
                  <a:pt x="31" y="7"/>
                </a:moveTo>
                <a:cubicBezTo>
                  <a:pt x="33" y="6"/>
                  <a:pt x="34" y="5"/>
                  <a:pt x="36" y="5"/>
                </a:cubicBezTo>
                <a:cubicBezTo>
                  <a:pt x="42" y="5"/>
                  <a:pt x="51" y="10"/>
                  <a:pt x="60" y="18"/>
                </a:cubicBezTo>
                <a:cubicBezTo>
                  <a:pt x="56" y="22"/>
                  <a:pt x="53" y="26"/>
                  <a:pt x="49" y="31"/>
                </a:cubicBezTo>
                <a:cubicBezTo>
                  <a:pt x="42" y="32"/>
                  <a:pt x="36" y="33"/>
                  <a:pt x="30" y="34"/>
                </a:cubicBezTo>
                <a:cubicBezTo>
                  <a:pt x="29" y="32"/>
                  <a:pt x="28" y="30"/>
                  <a:pt x="28" y="29"/>
                </a:cubicBezTo>
                <a:cubicBezTo>
                  <a:pt x="26" y="18"/>
                  <a:pt x="27" y="10"/>
                  <a:pt x="31" y="7"/>
                </a:cubicBezTo>
                <a:close/>
                <a:moveTo>
                  <a:pt x="4" y="57"/>
                </a:moveTo>
                <a:cubicBezTo>
                  <a:pt x="4" y="51"/>
                  <a:pt x="10" y="46"/>
                  <a:pt x="21" y="42"/>
                </a:cubicBezTo>
                <a:cubicBezTo>
                  <a:pt x="23" y="41"/>
                  <a:pt x="24" y="41"/>
                  <a:pt x="26" y="40"/>
                </a:cubicBezTo>
                <a:cubicBezTo>
                  <a:pt x="28" y="45"/>
                  <a:pt x="31" y="51"/>
                  <a:pt x="34" y="57"/>
                </a:cubicBezTo>
                <a:cubicBezTo>
                  <a:pt x="31" y="62"/>
                  <a:pt x="29" y="68"/>
                  <a:pt x="27" y="73"/>
                </a:cubicBezTo>
                <a:cubicBezTo>
                  <a:pt x="13" y="69"/>
                  <a:pt x="4" y="63"/>
                  <a:pt x="4" y="57"/>
                </a:cubicBezTo>
                <a:close/>
                <a:moveTo>
                  <a:pt x="37" y="108"/>
                </a:moveTo>
                <a:cubicBezTo>
                  <a:pt x="36" y="108"/>
                  <a:pt x="34" y="108"/>
                  <a:pt x="33" y="107"/>
                </a:cubicBezTo>
                <a:cubicBezTo>
                  <a:pt x="28" y="104"/>
                  <a:pt x="27" y="96"/>
                  <a:pt x="29" y="85"/>
                </a:cubicBezTo>
                <a:cubicBezTo>
                  <a:pt x="29" y="83"/>
                  <a:pt x="30" y="81"/>
                  <a:pt x="30" y="79"/>
                </a:cubicBezTo>
                <a:cubicBezTo>
                  <a:pt x="36" y="80"/>
                  <a:pt x="43" y="81"/>
                  <a:pt x="50" y="82"/>
                </a:cubicBezTo>
                <a:cubicBezTo>
                  <a:pt x="53" y="87"/>
                  <a:pt x="57" y="91"/>
                  <a:pt x="61" y="94"/>
                </a:cubicBezTo>
                <a:cubicBezTo>
                  <a:pt x="52" y="103"/>
                  <a:pt x="44" y="108"/>
                  <a:pt x="37" y="108"/>
                </a:cubicBezTo>
                <a:close/>
                <a:moveTo>
                  <a:pt x="64" y="91"/>
                </a:moveTo>
                <a:cubicBezTo>
                  <a:pt x="62" y="88"/>
                  <a:pt x="59" y="86"/>
                  <a:pt x="56" y="82"/>
                </a:cubicBezTo>
                <a:cubicBezTo>
                  <a:pt x="59" y="83"/>
                  <a:pt x="61" y="83"/>
                  <a:pt x="63" y="83"/>
                </a:cubicBezTo>
                <a:cubicBezTo>
                  <a:pt x="64" y="83"/>
                  <a:pt x="64" y="83"/>
                  <a:pt x="64" y="83"/>
                </a:cubicBezTo>
                <a:cubicBezTo>
                  <a:pt x="66" y="83"/>
                  <a:pt x="69" y="82"/>
                  <a:pt x="72" y="82"/>
                </a:cubicBezTo>
                <a:cubicBezTo>
                  <a:pt x="69" y="85"/>
                  <a:pt x="67" y="88"/>
                  <a:pt x="64" y="91"/>
                </a:cubicBezTo>
                <a:close/>
                <a:moveTo>
                  <a:pt x="96" y="106"/>
                </a:moveTo>
                <a:cubicBezTo>
                  <a:pt x="95" y="107"/>
                  <a:pt x="93" y="107"/>
                  <a:pt x="91" y="107"/>
                </a:cubicBezTo>
                <a:cubicBezTo>
                  <a:pt x="85" y="107"/>
                  <a:pt x="77" y="102"/>
                  <a:pt x="68" y="94"/>
                </a:cubicBezTo>
                <a:cubicBezTo>
                  <a:pt x="71" y="91"/>
                  <a:pt x="75" y="86"/>
                  <a:pt x="78" y="82"/>
                </a:cubicBezTo>
                <a:cubicBezTo>
                  <a:pt x="85" y="81"/>
                  <a:pt x="92" y="80"/>
                  <a:pt x="98" y="79"/>
                </a:cubicBezTo>
                <a:cubicBezTo>
                  <a:pt x="98" y="80"/>
                  <a:pt x="99" y="82"/>
                  <a:pt x="99" y="84"/>
                </a:cubicBezTo>
                <a:cubicBezTo>
                  <a:pt x="101" y="95"/>
                  <a:pt x="100" y="103"/>
                  <a:pt x="96" y="106"/>
                </a:cubicBezTo>
                <a:close/>
                <a:moveTo>
                  <a:pt x="106" y="71"/>
                </a:moveTo>
                <a:cubicBezTo>
                  <a:pt x="105" y="71"/>
                  <a:pt x="103" y="72"/>
                  <a:pt x="101" y="73"/>
                </a:cubicBezTo>
                <a:cubicBezTo>
                  <a:pt x="99" y="67"/>
                  <a:pt x="97" y="62"/>
                  <a:pt x="94" y="56"/>
                </a:cubicBezTo>
                <a:cubicBezTo>
                  <a:pt x="96" y="50"/>
                  <a:pt x="98" y="45"/>
                  <a:pt x="100" y="40"/>
                </a:cubicBezTo>
                <a:cubicBezTo>
                  <a:pt x="114" y="44"/>
                  <a:pt x="123" y="50"/>
                  <a:pt x="123" y="56"/>
                </a:cubicBezTo>
                <a:cubicBezTo>
                  <a:pt x="123" y="61"/>
                  <a:pt x="117" y="67"/>
                  <a:pt x="106" y="71"/>
                </a:cubicBezTo>
                <a:close/>
              </a:path>
            </a:pathLst>
          </a:custGeom>
          <a:solidFill>
            <a:srgbClr val="F8841D"/>
          </a:solidFill>
          <a:ln w="9525">
            <a:solidFill>
              <a:srgbClr val="F8841D"/>
            </a:solidFill>
            <a:round/>
          </a:ln>
        </p:spPr>
        <p:txBody>
          <a:bodyPr vert="horz" wrap="square" lIns="68580" tIns="34290" rIns="68580" bIns="34290" numCol="1" anchor="t" anchorCtr="0" compatLnSpc="1"/>
          <a:lstStyle/>
          <a:p>
            <a:pPr defTabSz="685800"/>
            <a:endParaRPr lang="zh-CN" altLang="en-US" sz="1350">
              <a:solidFill>
                <a:srgbClr val="6AE7FF"/>
              </a:solidFill>
              <a:latin typeface="等线" panose="020F0502020204030204"/>
              <a:ea typeface="等线" panose="02010600030101010101" pitchFamily="2" charset="-122"/>
            </a:endParaRPr>
          </a:p>
        </p:txBody>
      </p:sp>
      <p:sp>
        <p:nvSpPr>
          <p:cNvPr id="11" name="Rectangle 49"/>
          <p:cNvSpPr>
            <a:spLocks noChangeArrowheads="1"/>
          </p:cNvSpPr>
          <p:nvPr/>
        </p:nvSpPr>
        <p:spPr bwMode="auto">
          <a:xfrm>
            <a:off x="788535" y="3539069"/>
            <a:ext cx="7641368" cy="11039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algn="ctr"/>
            <a:r>
              <a:rPr lang="zh-CN" altLang="en-US" sz="4400" b="1" dirty="0">
                <a:solidFill>
                  <a:schemeClr val="bg1"/>
                </a:solidFill>
                <a:latin typeface="微软雅黑" panose="020B0503020204020204" charset="-122"/>
                <a:ea typeface="微软雅黑" panose="020B0503020204020204" charset="-122"/>
              </a:rPr>
              <a:t>从海量文本数据挖掘</a:t>
            </a:r>
            <a:endParaRPr lang="en-US" altLang="zh-CN" sz="4400" b="1" dirty="0">
              <a:solidFill>
                <a:schemeClr val="bg1"/>
              </a:solidFill>
              <a:latin typeface="微软雅黑" panose="020B0503020204020204" charset="-122"/>
              <a:ea typeface="微软雅黑" panose="020B0503020204020204" charset="-122"/>
            </a:endParaRPr>
          </a:p>
          <a:p>
            <a:pPr algn="ctr"/>
            <a:r>
              <a:rPr lang="zh-CN" altLang="en-US" sz="4400" b="1" dirty="0">
                <a:solidFill>
                  <a:schemeClr val="bg1"/>
                </a:solidFill>
                <a:latin typeface="微软雅黑" panose="020B0503020204020204" charset="-122"/>
                <a:ea typeface="微软雅黑" panose="020B0503020204020204" charset="-122"/>
              </a:rPr>
              <a:t>新闻情绪与股票收益的关联</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250" fill="hold"/>
                                        <p:tgtEl>
                                          <p:spTgt spid="10"/>
                                        </p:tgtEl>
                                        <p:attrNameLst>
                                          <p:attrName>ppt_w</p:attrName>
                                        </p:attrNameLst>
                                      </p:cBhvr>
                                      <p:tavLst>
                                        <p:tav tm="0">
                                          <p:val>
                                            <p:fltVal val="0"/>
                                          </p:val>
                                        </p:tav>
                                        <p:tav tm="100000">
                                          <p:val>
                                            <p:strVal val="#ppt_w"/>
                                          </p:val>
                                        </p:tav>
                                      </p:tavLst>
                                    </p:anim>
                                    <p:anim calcmode="lin" valueType="num">
                                      <p:cBhvr>
                                        <p:cTn id="11" dur="250" fill="hold"/>
                                        <p:tgtEl>
                                          <p:spTgt spid="10"/>
                                        </p:tgtEl>
                                        <p:attrNameLst>
                                          <p:attrName>ppt_h</p:attrName>
                                        </p:attrNameLst>
                                      </p:cBhvr>
                                      <p:tavLst>
                                        <p:tav tm="0">
                                          <p:val>
                                            <p:fltVal val="0"/>
                                          </p:val>
                                        </p:tav>
                                        <p:tav tm="100000">
                                          <p:val>
                                            <p:strVal val="#ppt_h"/>
                                          </p:val>
                                        </p:tav>
                                      </p:tavLst>
                                    </p:anim>
                                    <p:animEffect transition="in" filter="fade">
                                      <p:cBhvr>
                                        <p:cTn id="12" dur="250"/>
                                        <p:tgtEl>
                                          <p:spTgt spid="10"/>
                                        </p:tgtEl>
                                      </p:cBhvr>
                                    </p:animEffect>
                                  </p:childTnLst>
                                </p:cTn>
                              </p:par>
                              <p:par>
                                <p:cTn id="13" presetID="55"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p:cTn id="15" dur="250" fill="hold"/>
                                        <p:tgtEl>
                                          <p:spTgt spid="6"/>
                                        </p:tgtEl>
                                        <p:attrNameLst>
                                          <p:attrName>ppt_w</p:attrName>
                                        </p:attrNameLst>
                                      </p:cBhvr>
                                      <p:tavLst>
                                        <p:tav tm="0">
                                          <p:val>
                                            <p:strVal val="#ppt_w*0.70"/>
                                          </p:val>
                                        </p:tav>
                                        <p:tav tm="100000">
                                          <p:val>
                                            <p:strVal val="#ppt_w"/>
                                          </p:val>
                                        </p:tav>
                                      </p:tavLst>
                                    </p:anim>
                                    <p:anim calcmode="lin" valueType="num">
                                      <p:cBhvr>
                                        <p:cTn id="16" dur="250" fill="hold"/>
                                        <p:tgtEl>
                                          <p:spTgt spid="6"/>
                                        </p:tgtEl>
                                        <p:attrNameLst>
                                          <p:attrName>ppt_h</p:attrName>
                                        </p:attrNameLst>
                                      </p:cBhvr>
                                      <p:tavLst>
                                        <p:tav tm="0">
                                          <p:val>
                                            <p:strVal val="#ppt_h"/>
                                          </p:val>
                                        </p:tav>
                                        <p:tav tm="100000">
                                          <p:val>
                                            <p:strVal val="#ppt_h"/>
                                          </p:val>
                                        </p:tav>
                                      </p:tavLst>
                                    </p:anim>
                                    <p:animEffect transition="in" filter="fade">
                                      <p:cBhvr>
                                        <p:cTn id="17" dur="250"/>
                                        <p:tgtEl>
                                          <p:spTgt spid="6"/>
                                        </p:tgtEl>
                                      </p:cBhvr>
                                    </p:animEffect>
                                  </p:childTnLst>
                                </p:cTn>
                              </p:par>
                              <p:par>
                                <p:cTn id="18" presetID="55" presetClass="entr" presetSubtype="0" fill="hold" grpId="0" nodeType="withEffect">
                                  <p:stCondLst>
                                    <p:cond delay="250"/>
                                  </p:stCondLst>
                                  <p:childTnLst>
                                    <p:set>
                                      <p:cBhvr>
                                        <p:cTn id="19" dur="1" fill="hold">
                                          <p:stCondLst>
                                            <p:cond delay="0"/>
                                          </p:stCondLst>
                                        </p:cTn>
                                        <p:tgtEl>
                                          <p:spTgt spid="3"/>
                                        </p:tgtEl>
                                        <p:attrNameLst>
                                          <p:attrName>style.visibility</p:attrName>
                                        </p:attrNameLst>
                                      </p:cBhvr>
                                      <p:to>
                                        <p:strVal val="visible"/>
                                      </p:to>
                                    </p:set>
                                    <p:anim calcmode="lin" valueType="num">
                                      <p:cBhvr>
                                        <p:cTn id="20" dur="250" fill="hold"/>
                                        <p:tgtEl>
                                          <p:spTgt spid="3"/>
                                        </p:tgtEl>
                                        <p:attrNameLst>
                                          <p:attrName>ppt_w</p:attrName>
                                        </p:attrNameLst>
                                      </p:cBhvr>
                                      <p:tavLst>
                                        <p:tav tm="0">
                                          <p:val>
                                            <p:strVal val="#ppt_w*0.70"/>
                                          </p:val>
                                        </p:tav>
                                        <p:tav tm="100000">
                                          <p:val>
                                            <p:strVal val="#ppt_w"/>
                                          </p:val>
                                        </p:tav>
                                      </p:tavLst>
                                    </p:anim>
                                    <p:anim calcmode="lin" valueType="num">
                                      <p:cBhvr>
                                        <p:cTn id="21" dur="250" fill="hold"/>
                                        <p:tgtEl>
                                          <p:spTgt spid="3"/>
                                        </p:tgtEl>
                                        <p:attrNameLst>
                                          <p:attrName>ppt_h</p:attrName>
                                        </p:attrNameLst>
                                      </p:cBhvr>
                                      <p:tavLst>
                                        <p:tav tm="0">
                                          <p:val>
                                            <p:strVal val="#ppt_h"/>
                                          </p:val>
                                        </p:tav>
                                        <p:tav tm="100000">
                                          <p:val>
                                            <p:strVal val="#ppt_h"/>
                                          </p:val>
                                        </p:tav>
                                      </p:tavLst>
                                    </p:anim>
                                    <p:animEffect transition="in" filter="fade">
                                      <p:cBhvr>
                                        <p:cTn id="22" dur="250"/>
                                        <p:tgtEl>
                                          <p:spTgt spid="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83912" y="943703"/>
            <a:ext cx="1976176" cy="923330"/>
          </a:xfrm>
          <a:prstGeom prst="rect">
            <a:avLst/>
          </a:prstGeom>
          <a:noFill/>
        </p:spPr>
        <p:txBody>
          <a:bodyPr wrap="square" rtlCol="0">
            <a:spAutoFit/>
          </a:bodyPr>
          <a:lstStyle/>
          <a:p>
            <a:pPr algn="ctr"/>
            <a:r>
              <a:rPr lang="zh-CN" altLang="en-US" sz="5400" b="1" dirty="0">
                <a:ln>
                  <a:solidFill>
                    <a:srgbClr val="F8841D"/>
                  </a:solidFill>
                </a:ln>
                <a:solidFill>
                  <a:srgbClr val="F8841D"/>
                </a:solidFill>
                <a:latin typeface="+mn-ea"/>
              </a:rPr>
              <a:t>目录</a:t>
            </a:r>
            <a:endParaRPr lang="en-US" altLang="zh-CN" sz="5400" b="1" dirty="0">
              <a:ln>
                <a:solidFill>
                  <a:srgbClr val="F8841D"/>
                </a:solidFill>
              </a:ln>
              <a:solidFill>
                <a:srgbClr val="F8841D"/>
              </a:solidFill>
              <a:latin typeface="+mn-ea"/>
            </a:endParaRPr>
          </a:p>
        </p:txBody>
      </p:sp>
      <p:grpSp>
        <p:nvGrpSpPr>
          <p:cNvPr id="49" name="组合 48"/>
          <p:cNvGrpSpPr/>
          <p:nvPr/>
        </p:nvGrpSpPr>
        <p:grpSpPr>
          <a:xfrm>
            <a:off x="2066676" y="2093524"/>
            <a:ext cx="5010648" cy="769442"/>
            <a:chOff x="3783694" y="1131990"/>
            <a:chExt cx="5010648" cy="769442"/>
          </a:xfrm>
        </p:grpSpPr>
        <p:sp>
          <p:nvSpPr>
            <p:cNvPr id="7" name="矩形 6"/>
            <p:cNvSpPr/>
            <p:nvPr/>
          </p:nvSpPr>
          <p:spPr>
            <a:xfrm>
              <a:off x="4474342" y="1131990"/>
              <a:ext cx="4320000" cy="706755"/>
            </a:xfrm>
            <a:prstGeom prst="rect">
              <a:avLst/>
            </a:prstGeom>
          </p:spPr>
          <p:txBody>
            <a:bodyPr wrap="square">
              <a:spAutoFit/>
            </a:bodyPr>
            <a:lstStyle/>
            <a:p>
              <a:pPr algn="l">
                <a:spcBef>
                  <a:spcPts val="600"/>
                </a:spcBef>
              </a:pPr>
              <a:r>
                <a:rPr lang="zh-CN" altLang="en-US" sz="40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教学背景</a:t>
              </a:r>
              <a:endParaRPr lang="zh-CN" altLang="en-US" sz="40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1" name="组合 30"/>
            <p:cNvGrpSpPr/>
            <p:nvPr/>
          </p:nvGrpSpPr>
          <p:grpSpPr>
            <a:xfrm>
              <a:off x="3783694" y="1131991"/>
              <a:ext cx="885964" cy="769441"/>
              <a:chOff x="3508483" y="1141315"/>
              <a:chExt cx="1063517" cy="836347"/>
            </a:xfrm>
          </p:grpSpPr>
          <p:sp>
            <p:nvSpPr>
              <p:cNvPr id="8" name="文本框 7"/>
              <p:cNvSpPr txBox="1"/>
              <p:nvPr/>
            </p:nvSpPr>
            <p:spPr>
              <a:xfrm>
                <a:off x="3508483" y="1141315"/>
                <a:ext cx="1063517" cy="836347"/>
              </a:xfrm>
              <a:prstGeom prst="rect">
                <a:avLst/>
              </a:prstGeom>
              <a:noFill/>
            </p:spPr>
            <p:txBody>
              <a:bodyPr wrap="square" rtlCol="0">
                <a:spAutoFit/>
              </a:bodyPr>
              <a:lstStyle/>
              <a:p>
                <a:pPr algn="ctr"/>
                <a:r>
                  <a:rPr lang="en-US" altLang="zh-CN" sz="44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1</a:t>
                </a:r>
                <a:endParaRPr lang="en-US" altLang="zh-CN" sz="44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0" name="矩形: 圆角 29"/>
              <p:cNvSpPr/>
              <p:nvPr/>
            </p:nvSpPr>
            <p:spPr>
              <a:xfrm>
                <a:off x="3720645" y="1172092"/>
                <a:ext cx="639192" cy="707886"/>
              </a:xfrm>
              <a:prstGeom prst="roundRect">
                <a:avLst/>
              </a:prstGeom>
              <a:noFill/>
              <a:ln w="19050">
                <a:solidFill>
                  <a:srgbClr val="F26D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0">
                    <a:solidFill>
                      <a:schemeClr val="bg1">
                        <a:lumMod val="95000"/>
                      </a:schemeClr>
                    </a:solidFill>
                  </a:ln>
                  <a:solidFill>
                    <a:schemeClr val="bg1"/>
                  </a:solidFill>
                  <a:effectLst>
                    <a:outerShdw blurRad="38100" dist="38100" dir="2700000" algn="tl">
                      <a:srgbClr val="000000">
                        <a:alpha val="43137"/>
                      </a:srgbClr>
                    </a:outerShdw>
                  </a:effectLst>
                </a:endParaRPr>
              </a:p>
            </p:txBody>
          </p:sp>
        </p:grpSp>
      </p:grpSp>
      <p:grpSp>
        <p:nvGrpSpPr>
          <p:cNvPr id="48" name="组合 47"/>
          <p:cNvGrpSpPr/>
          <p:nvPr/>
        </p:nvGrpSpPr>
        <p:grpSpPr>
          <a:xfrm>
            <a:off x="2066676" y="2877011"/>
            <a:ext cx="5010648" cy="769441"/>
            <a:chOff x="3783694" y="1915477"/>
            <a:chExt cx="5010648" cy="769441"/>
          </a:xfrm>
        </p:grpSpPr>
        <p:sp>
          <p:nvSpPr>
            <p:cNvPr id="18" name="矩形 17"/>
            <p:cNvSpPr/>
            <p:nvPr/>
          </p:nvSpPr>
          <p:spPr>
            <a:xfrm>
              <a:off x="4474342" y="1946254"/>
              <a:ext cx="4320000" cy="706755"/>
            </a:xfrm>
            <a:prstGeom prst="rect">
              <a:avLst/>
            </a:prstGeom>
          </p:spPr>
          <p:txBody>
            <a:bodyPr wrap="square">
              <a:spAutoFit/>
            </a:bodyPr>
            <a:lstStyle/>
            <a:p>
              <a:pPr algn="l">
                <a:spcBef>
                  <a:spcPts val="600"/>
                </a:spcBef>
              </a:pPr>
              <a:r>
                <a:rPr lang="zh-CN" altLang="en-US" sz="40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实验环境</a:t>
              </a:r>
              <a:endParaRPr lang="zh-CN" altLang="en-US" sz="40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2" name="组合 31"/>
            <p:cNvGrpSpPr/>
            <p:nvPr/>
          </p:nvGrpSpPr>
          <p:grpSpPr>
            <a:xfrm>
              <a:off x="3783694" y="1915477"/>
              <a:ext cx="885964" cy="769441"/>
              <a:chOff x="3508483" y="1141315"/>
              <a:chExt cx="1063517" cy="836347"/>
            </a:xfrm>
          </p:grpSpPr>
          <p:sp>
            <p:nvSpPr>
              <p:cNvPr id="33" name="文本框 32"/>
              <p:cNvSpPr txBox="1"/>
              <p:nvPr/>
            </p:nvSpPr>
            <p:spPr>
              <a:xfrm>
                <a:off x="3508483" y="1141315"/>
                <a:ext cx="1063517" cy="836347"/>
              </a:xfrm>
              <a:prstGeom prst="rect">
                <a:avLst/>
              </a:prstGeom>
              <a:noFill/>
            </p:spPr>
            <p:txBody>
              <a:bodyPr wrap="square" rtlCol="0">
                <a:spAutoFit/>
              </a:bodyPr>
              <a:lstStyle/>
              <a:p>
                <a:pPr algn="ctr"/>
                <a:r>
                  <a:rPr lang="en-US" altLang="zh-CN" sz="44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2</a:t>
                </a:r>
                <a:endParaRPr lang="en-US" altLang="zh-CN" sz="44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4" name="矩形: 圆角 33"/>
              <p:cNvSpPr/>
              <p:nvPr/>
            </p:nvSpPr>
            <p:spPr>
              <a:xfrm>
                <a:off x="3720645" y="1172092"/>
                <a:ext cx="639192" cy="707886"/>
              </a:xfrm>
              <a:prstGeom prst="roundRect">
                <a:avLst/>
              </a:prstGeom>
              <a:noFill/>
              <a:ln w="19050">
                <a:solidFill>
                  <a:srgbClr val="F884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0">
                    <a:solidFill>
                      <a:schemeClr val="bg1">
                        <a:lumMod val="95000"/>
                      </a:schemeClr>
                    </a:solidFill>
                  </a:ln>
                  <a:solidFill>
                    <a:schemeClr val="bg1"/>
                  </a:solidFill>
                  <a:effectLst>
                    <a:outerShdw blurRad="38100" dist="38100" dir="2700000" algn="tl">
                      <a:srgbClr val="000000">
                        <a:alpha val="43137"/>
                      </a:srgbClr>
                    </a:outerShdw>
                  </a:effectLst>
                </a:endParaRPr>
              </a:p>
            </p:txBody>
          </p:sp>
        </p:grpSp>
      </p:grpSp>
      <p:grpSp>
        <p:nvGrpSpPr>
          <p:cNvPr id="47" name="组合 46"/>
          <p:cNvGrpSpPr/>
          <p:nvPr/>
        </p:nvGrpSpPr>
        <p:grpSpPr>
          <a:xfrm>
            <a:off x="2066676" y="3738288"/>
            <a:ext cx="5010648" cy="769441"/>
            <a:chOff x="3783694" y="2776754"/>
            <a:chExt cx="5010648" cy="769441"/>
          </a:xfrm>
        </p:grpSpPr>
        <p:sp>
          <p:nvSpPr>
            <p:cNvPr id="11" name="矩形 10"/>
            <p:cNvSpPr/>
            <p:nvPr/>
          </p:nvSpPr>
          <p:spPr>
            <a:xfrm>
              <a:off x="4474342" y="2807531"/>
              <a:ext cx="4320000" cy="706755"/>
            </a:xfrm>
            <a:prstGeom prst="rect">
              <a:avLst/>
            </a:prstGeom>
          </p:spPr>
          <p:txBody>
            <a:bodyPr wrap="square">
              <a:spAutoFit/>
            </a:bodyPr>
            <a:lstStyle/>
            <a:p>
              <a:pPr algn="l">
                <a:spcBef>
                  <a:spcPts val="600"/>
                </a:spcBef>
              </a:pPr>
              <a:r>
                <a:rPr lang="zh-CN" altLang="en-US" sz="40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案例教学</a:t>
              </a:r>
              <a:endParaRPr lang="zh-CN" altLang="en-US" sz="40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5" name="组合 34"/>
            <p:cNvGrpSpPr/>
            <p:nvPr/>
          </p:nvGrpSpPr>
          <p:grpSpPr>
            <a:xfrm>
              <a:off x="3783694" y="2776754"/>
              <a:ext cx="885964" cy="769441"/>
              <a:chOff x="3508483" y="1141315"/>
              <a:chExt cx="1063517" cy="836347"/>
            </a:xfrm>
          </p:grpSpPr>
          <p:sp>
            <p:nvSpPr>
              <p:cNvPr id="36" name="文本框 35"/>
              <p:cNvSpPr txBox="1"/>
              <p:nvPr/>
            </p:nvSpPr>
            <p:spPr>
              <a:xfrm>
                <a:off x="3508483" y="1141315"/>
                <a:ext cx="1063517" cy="836347"/>
              </a:xfrm>
              <a:prstGeom prst="rect">
                <a:avLst/>
              </a:prstGeom>
              <a:noFill/>
            </p:spPr>
            <p:txBody>
              <a:bodyPr wrap="square" rtlCol="0">
                <a:spAutoFit/>
              </a:bodyPr>
              <a:lstStyle/>
              <a:p>
                <a:pPr algn="ctr"/>
                <a:r>
                  <a:rPr lang="en-US" altLang="zh-CN" sz="44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3</a:t>
                </a:r>
                <a:endParaRPr lang="en-US" altLang="zh-CN" sz="4400" b="1" dirty="0">
                  <a:ln w="0">
                    <a:solidFill>
                      <a:srgbClr val="85F6FF"/>
                    </a:solidFill>
                  </a:ln>
                  <a:solidFill>
                    <a:srgbClr val="85F6FF"/>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37" name="矩形: 圆角 36"/>
              <p:cNvSpPr/>
              <p:nvPr/>
            </p:nvSpPr>
            <p:spPr>
              <a:xfrm>
                <a:off x="3720645" y="1172092"/>
                <a:ext cx="639192" cy="707886"/>
              </a:xfrm>
              <a:prstGeom prst="roundRect">
                <a:avLst/>
              </a:prstGeom>
              <a:noFill/>
              <a:ln w="19050">
                <a:solidFill>
                  <a:srgbClr val="9BBB4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0">
                    <a:solidFill>
                      <a:schemeClr val="bg1">
                        <a:lumMod val="95000"/>
                      </a:schemeClr>
                    </a:solidFill>
                  </a:ln>
                  <a:solidFill>
                    <a:schemeClr val="bg1"/>
                  </a:solidFill>
                  <a:effectLst>
                    <a:outerShdw blurRad="38100" dist="38100" dir="2700000" algn="tl">
                      <a:srgbClr val="000000">
                        <a:alpha val="43137"/>
                      </a:srgbClr>
                    </a:outerShdw>
                  </a:effectLst>
                </a:endParaRPr>
              </a:p>
            </p:txBody>
          </p:sp>
        </p:grpSp>
      </p:grpSp>
      <p:grpSp>
        <p:nvGrpSpPr>
          <p:cNvPr id="46" name="组合 45"/>
          <p:cNvGrpSpPr/>
          <p:nvPr/>
        </p:nvGrpSpPr>
        <p:grpSpPr>
          <a:xfrm>
            <a:off x="2066676" y="4580054"/>
            <a:ext cx="5010648" cy="769441"/>
            <a:chOff x="3783694" y="3618520"/>
            <a:chExt cx="5010648" cy="769441"/>
          </a:xfrm>
        </p:grpSpPr>
        <p:sp>
          <p:nvSpPr>
            <p:cNvPr id="15" name="矩形 14"/>
            <p:cNvSpPr/>
            <p:nvPr/>
          </p:nvSpPr>
          <p:spPr>
            <a:xfrm>
              <a:off x="4474342" y="3649297"/>
              <a:ext cx="4320000" cy="706755"/>
            </a:xfrm>
            <a:prstGeom prst="rect">
              <a:avLst/>
            </a:prstGeom>
          </p:spPr>
          <p:txBody>
            <a:bodyPr wrap="square">
              <a:spAutoFit/>
            </a:bodyPr>
            <a:lstStyle/>
            <a:p>
              <a:pPr algn="l">
                <a:spcBef>
                  <a:spcPts val="600"/>
                </a:spcBef>
              </a:pPr>
              <a:r>
                <a:rPr lang="zh-CN" altLang="en-US" sz="40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教学效果</a:t>
              </a:r>
              <a:endParaRPr lang="zh-CN" altLang="en-US" sz="40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grpSp>
          <p:nvGrpSpPr>
            <p:cNvPr id="38" name="组合 37"/>
            <p:cNvGrpSpPr/>
            <p:nvPr/>
          </p:nvGrpSpPr>
          <p:grpSpPr>
            <a:xfrm>
              <a:off x="3783694" y="3618520"/>
              <a:ext cx="885964" cy="769441"/>
              <a:chOff x="3508483" y="1141315"/>
              <a:chExt cx="1063517" cy="836347"/>
            </a:xfrm>
          </p:grpSpPr>
          <p:sp>
            <p:nvSpPr>
              <p:cNvPr id="39" name="文本框 38"/>
              <p:cNvSpPr txBox="1"/>
              <p:nvPr/>
            </p:nvSpPr>
            <p:spPr>
              <a:xfrm>
                <a:off x="3508483" y="1141315"/>
                <a:ext cx="1063517" cy="836347"/>
              </a:xfrm>
              <a:prstGeom prst="rect">
                <a:avLst/>
              </a:prstGeom>
              <a:noFill/>
            </p:spPr>
            <p:txBody>
              <a:bodyPr wrap="square" rtlCol="0">
                <a:spAutoFit/>
              </a:bodyPr>
              <a:lstStyle/>
              <a:p>
                <a:pPr algn="ctr"/>
                <a:r>
                  <a:rPr lang="en-US" altLang="zh-CN" sz="44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4</a:t>
                </a:r>
                <a:endParaRPr lang="en-US" altLang="zh-CN" sz="4400" b="1" dirty="0">
                  <a:ln w="0">
                    <a:solidFill>
                      <a:schemeClr val="bg1">
                        <a:lumMod val="95000"/>
                      </a:schemeClr>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0" name="矩形: 圆角 39"/>
              <p:cNvSpPr/>
              <p:nvPr/>
            </p:nvSpPr>
            <p:spPr>
              <a:xfrm>
                <a:off x="3720645" y="1172092"/>
                <a:ext cx="639192" cy="707886"/>
              </a:xfrm>
              <a:prstGeom prst="roundRect">
                <a:avLst/>
              </a:prstGeom>
              <a:noFill/>
              <a:ln w="19050">
                <a:solidFill>
                  <a:srgbClr val="936CA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0">
                    <a:solidFill>
                      <a:schemeClr val="bg1">
                        <a:lumMod val="95000"/>
                      </a:schemeClr>
                    </a:solidFill>
                  </a:ln>
                  <a:solidFill>
                    <a:schemeClr val="bg1"/>
                  </a:solidFill>
                  <a:effectLst>
                    <a:outerShdw blurRad="38100" dist="38100" dir="2700000" algn="tl">
                      <a:srgbClr val="000000">
                        <a:alpha val="43137"/>
                      </a:srgbClr>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up)">
                                      <p:cBhvr>
                                        <p:cTn id="10" dur="250"/>
                                        <p:tgtEl>
                                          <p:spTgt spid="49"/>
                                        </p:tgtEl>
                                      </p:cBhvr>
                                    </p:animEffect>
                                  </p:childTnLst>
                                </p:cTn>
                              </p:par>
                              <p:par>
                                <p:cTn id="11" presetID="22" presetClass="entr" presetSubtype="1"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25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250"/>
                                        <p:tgtEl>
                                          <p:spTgt spid="47"/>
                                        </p:tgtEl>
                                      </p:cBhvr>
                                    </p:animEffect>
                                  </p:childTnLst>
                                </p:cTn>
                              </p:par>
                              <p:par>
                                <p:cTn id="17" presetID="22" presetClass="entr" presetSubtype="1"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noEditPoints="1"/>
          </p:cNvSpPr>
          <p:nvPr/>
        </p:nvSpPr>
        <p:spPr bwMode="auto">
          <a:xfrm>
            <a:off x="606607" y="295945"/>
            <a:ext cx="432000" cy="432000"/>
          </a:xfrm>
          <a:custGeom>
            <a:avLst/>
            <a:gdLst>
              <a:gd name="T0" fmla="*/ 101 w 128"/>
              <a:gd name="T1" fmla="*/ 35 h 113"/>
              <a:gd name="T2" fmla="*/ 104 w 128"/>
              <a:gd name="T3" fmla="*/ 14 h 113"/>
              <a:gd name="T4" fmla="*/ 97 w 128"/>
              <a:gd name="T5" fmla="*/ 2 h 113"/>
              <a:gd name="T6" fmla="*/ 63 w 128"/>
              <a:gd name="T7" fmla="*/ 15 h 113"/>
              <a:gd name="T8" fmla="*/ 36 w 128"/>
              <a:gd name="T9" fmla="*/ 1 h 113"/>
              <a:gd name="T10" fmla="*/ 23 w 128"/>
              <a:gd name="T11" fmla="*/ 30 h 113"/>
              <a:gd name="T12" fmla="*/ 19 w 128"/>
              <a:gd name="T13" fmla="*/ 37 h 113"/>
              <a:gd name="T14" fmla="*/ 19 w 128"/>
              <a:gd name="T15" fmla="*/ 76 h 113"/>
              <a:gd name="T16" fmla="*/ 24 w 128"/>
              <a:gd name="T17" fmla="*/ 84 h 113"/>
              <a:gd name="T18" fmla="*/ 37 w 128"/>
              <a:gd name="T19" fmla="*/ 113 h 113"/>
              <a:gd name="T20" fmla="*/ 67 w 128"/>
              <a:gd name="T21" fmla="*/ 100 h 113"/>
              <a:gd name="T22" fmla="*/ 99 w 128"/>
              <a:gd name="T23" fmla="*/ 110 h 113"/>
              <a:gd name="T24" fmla="*/ 102 w 128"/>
              <a:gd name="T25" fmla="*/ 77 h 113"/>
              <a:gd name="T26" fmla="*/ 128 w 128"/>
              <a:gd name="T27" fmla="*/ 56 h 113"/>
              <a:gd name="T28" fmla="*/ 90 w 128"/>
              <a:gd name="T29" fmla="*/ 5 h 113"/>
              <a:gd name="T30" fmla="*/ 89 w 128"/>
              <a:gd name="T31" fmla="*/ 10 h 113"/>
              <a:gd name="T32" fmla="*/ 99 w 128"/>
              <a:gd name="T33" fmla="*/ 17 h 113"/>
              <a:gd name="T34" fmla="*/ 97 w 128"/>
              <a:gd name="T35" fmla="*/ 34 h 113"/>
              <a:gd name="T36" fmla="*/ 66 w 128"/>
              <a:gd name="T37" fmla="*/ 18 h 113"/>
              <a:gd name="T38" fmla="*/ 36 w 128"/>
              <a:gd name="T39" fmla="*/ 62 h 113"/>
              <a:gd name="T40" fmla="*/ 46 w 128"/>
              <a:gd name="T41" fmla="*/ 77 h 113"/>
              <a:gd name="T42" fmla="*/ 36 w 128"/>
              <a:gd name="T43" fmla="*/ 62 h 113"/>
              <a:gd name="T44" fmla="*/ 31 w 128"/>
              <a:gd name="T45" fmla="*/ 39 h 113"/>
              <a:gd name="T46" fmla="*/ 41 w 128"/>
              <a:gd name="T47" fmla="*/ 43 h 113"/>
              <a:gd name="T48" fmla="*/ 46 w 128"/>
              <a:gd name="T49" fmla="*/ 68 h 113"/>
              <a:gd name="T50" fmla="*/ 45 w 128"/>
              <a:gd name="T51" fmla="*/ 45 h 113"/>
              <a:gd name="T52" fmla="*/ 64 w 128"/>
              <a:gd name="T53" fmla="*/ 35 h 113"/>
              <a:gd name="T54" fmla="*/ 75 w 128"/>
              <a:gd name="T55" fmla="*/ 35 h 113"/>
              <a:gd name="T56" fmla="*/ 88 w 128"/>
              <a:gd name="T57" fmla="*/ 56 h 113"/>
              <a:gd name="T58" fmla="*/ 75 w 128"/>
              <a:gd name="T59" fmla="*/ 77 h 113"/>
              <a:gd name="T60" fmla="*/ 63 w 128"/>
              <a:gd name="T61" fmla="*/ 78 h 113"/>
              <a:gd name="T62" fmla="*/ 46 w 128"/>
              <a:gd name="T63" fmla="*/ 68 h 113"/>
              <a:gd name="T64" fmla="*/ 91 w 128"/>
              <a:gd name="T65" fmla="*/ 61 h 113"/>
              <a:gd name="T66" fmla="*/ 82 w 128"/>
              <a:gd name="T67" fmla="*/ 77 h 113"/>
              <a:gd name="T68" fmla="*/ 91 w 128"/>
              <a:gd name="T69" fmla="*/ 51 h 113"/>
              <a:gd name="T70" fmla="*/ 81 w 128"/>
              <a:gd name="T71" fmla="*/ 36 h 113"/>
              <a:gd name="T72" fmla="*/ 91 w 128"/>
              <a:gd name="T73" fmla="*/ 51 h 113"/>
              <a:gd name="T74" fmla="*/ 71 w 128"/>
              <a:gd name="T75" fmla="*/ 30 h 113"/>
              <a:gd name="T76" fmla="*/ 64 w 128"/>
              <a:gd name="T77" fmla="*/ 30 h 113"/>
              <a:gd name="T78" fmla="*/ 63 w 128"/>
              <a:gd name="T79" fmla="*/ 22 h 113"/>
              <a:gd name="T80" fmla="*/ 36 w 128"/>
              <a:gd name="T81" fmla="*/ 5 h 113"/>
              <a:gd name="T82" fmla="*/ 49 w 128"/>
              <a:gd name="T83" fmla="*/ 31 h 113"/>
              <a:gd name="T84" fmla="*/ 28 w 128"/>
              <a:gd name="T85" fmla="*/ 29 h 113"/>
              <a:gd name="T86" fmla="*/ 4 w 128"/>
              <a:gd name="T87" fmla="*/ 57 h 113"/>
              <a:gd name="T88" fmla="*/ 26 w 128"/>
              <a:gd name="T89" fmla="*/ 40 h 113"/>
              <a:gd name="T90" fmla="*/ 27 w 128"/>
              <a:gd name="T91" fmla="*/ 73 h 113"/>
              <a:gd name="T92" fmla="*/ 37 w 128"/>
              <a:gd name="T93" fmla="*/ 108 h 113"/>
              <a:gd name="T94" fmla="*/ 29 w 128"/>
              <a:gd name="T95" fmla="*/ 85 h 113"/>
              <a:gd name="T96" fmla="*/ 50 w 128"/>
              <a:gd name="T97" fmla="*/ 82 h 113"/>
              <a:gd name="T98" fmla="*/ 37 w 128"/>
              <a:gd name="T99" fmla="*/ 108 h 113"/>
              <a:gd name="T100" fmla="*/ 56 w 128"/>
              <a:gd name="T101" fmla="*/ 82 h 113"/>
              <a:gd name="T102" fmla="*/ 64 w 128"/>
              <a:gd name="T103" fmla="*/ 83 h 113"/>
              <a:gd name="T104" fmla="*/ 64 w 128"/>
              <a:gd name="T105" fmla="*/ 91 h 113"/>
              <a:gd name="T106" fmla="*/ 91 w 128"/>
              <a:gd name="T107" fmla="*/ 107 h 113"/>
              <a:gd name="T108" fmla="*/ 78 w 128"/>
              <a:gd name="T109" fmla="*/ 82 h 113"/>
              <a:gd name="T110" fmla="*/ 99 w 128"/>
              <a:gd name="T111" fmla="*/ 84 h 113"/>
              <a:gd name="T112" fmla="*/ 106 w 128"/>
              <a:gd name="T113" fmla="*/ 71 h 113"/>
              <a:gd name="T114" fmla="*/ 94 w 128"/>
              <a:gd name="T115" fmla="*/ 56 h 113"/>
              <a:gd name="T116" fmla="*/ 123 w 128"/>
              <a:gd name="T117"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13">
                <a:moveTo>
                  <a:pt x="108" y="37"/>
                </a:moveTo>
                <a:cubicBezTo>
                  <a:pt x="106" y="36"/>
                  <a:pt x="104" y="36"/>
                  <a:pt x="101" y="35"/>
                </a:cubicBezTo>
                <a:cubicBezTo>
                  <a:pt x="102" y="33"/>
                  <a:pt x="103" y="30"/>
                  <a:pt x="103" y="28"/>
                </a:cubicBezTo>
                <a:cubicBezTo>
                  <a:pt x="104" y="23"/>
                  <a:pt x="104" y="18"/>
                  <a:pt x="104" y="14"/>
                </a:cubicBezTo>
                <a:cubicBezTo>
                  <a:pt x="104" y="12"/>
                  <a:pt x="105" y="11"/>
                  <a:pt x="105" y="10"/>
                </a:cubicBezTo>
                <a:cubicBezTo>
                  <a:pt x="105" y="5"/>
                  <a:pt x="101" y="2"/>
                  <a:pt x="97" y="2"/>
                </a:cubicBezTo>
                <a:cubicBezTo>
                  <a:pt x="95" y="0"/>
                  <a:pt x="93" y="0"/>
                  <a:pt x="90" y="0"/>
                </a:cubicBezTo>
                <a:cubicBezTo>
                  <a:pt x="82" y="0"/>
                  <a:pt x="73" y="5"/>
                  <a:pt x="63" y="15"/>
                </a:cubicBezTo>
                <a:cubicBezTo>
                  <a:pt x="62" y="14"/>
                  <a:pt x="61" y="13"/>
                  <a:pt x="60" y="12"/>
                </a:cubicBezTo>
                <a:cubicBezTo>
                  <a:pt x="51" y="5"/>
                  <a:pt x="43" y="1"/>
                  <a:pt x="36" y="1"/>
                </a:cubicBezTo>
                <a:cubicBezTo>
                  <a:pt x="33" y="1"/>
                  <a:pt x="31" y="1"/>
                  <a:pt x="29" y="3"/>
                </a:cubicBezTo>
                <a:cubicBezTo>
                  <a:pt x="22" y="7"/>
                  <a:pt x="21" y="16"/>
                  <a:pt x="23" y="30"/>
                </a:cubicBezTo>
                <a:cubicBezTo>
                  <a:pt x="24" y="31"/>
                  <a:pt x="24" y="33"/>
                  <a:pt x="25" y="35"/>
                </a:cubicBezTo>
                <a:cubicBezTo>
                  <a:pt x="23" y="36"/>
                  <a:pt x="21" y="37"/>
                  <a:pt x="19" y="37"/>
                </a:cubicBezTo>
                <a:cubicBezTo>
                  <a:pt x="6" y="42"/>
                  <a:pt x="0" y="49"/>
                  <a:pt x="0" y="57"/>
                </a:cubicBezTo>
                <a:cubicBezTo>
                  <a:pt x="0" y="64"/>
                  <a:pt x="7" y="71"/>
                  <a:pt x="19" y="76"/>
                </a:cubicBezTo>
                <a:cubicBezTo>
                  <a:pt x="21" y="76"/>
                  <a:pt x="23" y="77"/>
                  <a:pt x="26" y="78"/>
                </a:cubicBezTo>
                <a:cubicBezTo>
                  <a:pt x="25" y="80"/>
                  <a:pt x="25" y="82"/>
                  <a:pt x="24" y="84"/>
                </a:cubicBezTo>
                <a:cubicBezTo>
                  <a:pt x="22" y="98"/>
                  <a:pt x="24" y="107"/>
                  <a:pt x="30" y="111"/>
                </a:cubicBezTo>
                <a:cubicBezTo>
                  <a:pt x="32" y="112"/>
                  <a:pt x="35" y="113"/>
                  <a:pt x="37" y="113"/>
                </a:cubicBezTo>
                <a:cubicBezTo>
                  <a:pt x="45" y="113"/>
                  <a:pt x="54" y="107"/>
                  <a:pt x="64" y="98"/>
                </a:cubicBezTo>
                <a:cubicBezTo>
                  <a:pt x="65" y="99"/>
                  <a:pt x="66" y="100"/>
                  <a:pt x="67" y="100"/>
                </a:cubicBezTo>
                <a:cubicBezTo>
                  <a:pt x="76" y="108"/>
                  <a:pt x="85" y="112"/>
                  <a:pt x="91" y="112"/>
                </a:cubicBezTo>
                <a:cubicBezTo>
                  <a:pt x="94" y="112"/>
                  <a:pt x="97" y="111"/>
                  <a:pt x="99" y="110"/>
                </a:cubicBezTo>
                <a:cubicBezTo>
                  <a:pt x="105" y="106"/>
                  <a:pt x="107" y="96"/>
                  <a:pt x="104" y="83"/>
                </a:cubicBezTo>
                <a:cubicBezTo>
                  <a:pt x="103" y="81"/>
                  <a:pt x="103" y="79"/>
                  <a:pt x="102" y="77"/>
                </a:cubicBezTo>
                <a:cubicBezTo>
                  <a:pt x="104" y="77"/>
                  <a:pt x="106" y="76"/>
                  <a:pt x="108" y="75"/>
                </a:cubicBezTo>
                <a:cubicBezTo>
                  <a:pt x="121" y="70"/>
                  <a:pt x="128" y="64"/>
                  <a:pt x="128" y="56"/>
                </a:cubicBezTo>
                <a:cubicBezTo>
                  <a:pt x="128" y="49"/>
                  <a:pt x="121" y="42"/>
                  <a:pt x="108" y="37"/>
                </a:cubicBezTo>
                <a:close/>
                <a:moveTo>
                  <a:pt x="90" y="5"/>
                </a:moveTo>
                <a:cubicBezTo>
                  <a:pt x="90" y="5"/>
                  <a:pt x="90" y="5"/>
                  <a:pt x="91" y="5"/>
                </a:cubicBezTo>
                <a:cubicBezTo>
                  <a:pt x="89" y="6"/>
                  <a:pt x="89" y="8"/>
                  <a:pt x="89" y="10"/>
                </a:cubicBezTo>
                <a:cubicBezTo>
                  <a:pt x="89" y="14"/>
                  <a:pt x="92" y="17"/>
                  <a:pt x="97" y="17"/>
                </a:cubicBezTo>
                <a:cubicBezTo>
                  <a:pt x="98" y="17"/>
                  <a:pt x="98" y="17"/>
                  <a:pt x="99" y="17"/>
                </a:cubicBezTo>
                <a:cubicBezTo>
                  <a:pt x="99" y="20"/>
                  <a:pt x="99" y="24"/>
                  <a:pt x="98" y="27"/>
                </a:cubicBezTo>
                <a:cubicBezTo>
                  <a:pt x="98" y="29"/>
                  <a:pt x="97" y="32"/>
                  <a:pt x="97" y="34"/>
                </a:cubicBezTo>
                <a:cubicBezTo>
                  <a:pt x="91" y="32"/>
                  <a:pt x="84" y="31"/>
                  <a:pt x="77" y="31"/>
                </a:cubicBezTo>
                <a:cubicBezTo>
                  <a:pt x="74" y="26"/>
                  <a:pt x="70" y="22"/>
                  <a:pt x="66" y="18"/>
                </a:cubicBezTo>
                <a:cubicBezTo>
                  <a:pt x="75" y="10"/>
                  <a:pt x="84" y="5"/>
                  <a:pt x="90" y="5"/>
                </a:cubicBezTo>
                <a:close/>
                <a:moveTo>
                  <a:pt x="36" y="62"/>
                </a:moveTo>
                <a:cubicBezTo>
                  <a:pt x="38" y="65"/>
                  <a:pt x="40" y="68"/>
                  <a:pt x="42" y="71"/>
                </a:cubicBezTo>
                <a:cubicBezTo>
                  <a:pt x="43" y="73"/>
                  <a:pt x="44" y="75"/>
                  <a:pt x="46" y="77"/>
                </a:cubicBezTo>
                <a:cubicBezTo>
                  <a:pt x="41" y="76"/>
                  <a:pt x="36" y="75"/>
                  <a:pt x="32" y="74"/>
                </a:cubicBezTo>
                <a:cubicBezTo>
                  <a:pt x="33" y="70"/>
                  <a:pt x="35" y="66"/>
                  <a:pt x="36" y="62"/>
                </a:cubicBezTo>
                <a:close/>
                <a:moveTo>
                  <a:pt x="36" y="51"/>
                </a:moveTo>
                <a:cubicBezTo>
                  <a:pt x="34" y="47"/>
                  <a:pt x="32" y="43"/>
                  <a:pt x="31" y="39"/>
                </a:cubicBezTo>
                <a:cubicBezTo>
                  <a:pt x="36" y="38"/>
                  <a:pt x="40" y="37"/>
                  <a:pt x="45" y="36"/>
                </a:cubicBezTo>
                <a:cubicBezTo>
                  <a:pt x="44" y="38"/>
                  <a:pt x="43" y="40"/>
                  <a:pt x="41" y="43"/>
                </a:cubicBezTo>
                <a:cubicBezTo>
                  <a:pt x="39" y="46"/>
                  <a:pt x="38" y="49"/>
                  <a:pt x="36" y="51"/>
                </a:cubicBezTo>
                <a:close/>
                <a:moveTo>
                  <a:pt x="46" y="68"/>
                </a:moveTo>
                <a:cubicBezTo>
                  <a:pt x="43" y="64"/>
                  <a:pt x="41" y="61"/>
                  <a:pt x="39" y="57"/>
                </a:cubicBezTo>
                <a:cubicBezTo>
                  <a:pt x="41" y="53"/>
                  <a:pt x="43" y="49"/>
                  <a:pt x="45" y="45"/>
                </a:cubicBezTo>
                <a:cubicBezTo>
                  <a:pt x="47" y="42"/>
                  <a:pt x="50" y="39"/>
                  <a:pt x="52" y="35"/>
                </a:cubicBezTo>
                <a:cubicBezTo>
                  <a:pt x="56" y="35"/>
                  <a:pt x="60" y="35"/>
                  <a:pt x="64" y="35"/>
                </a:cubicBezTo>
                <a:cubicBezTo>
                  <a:pt x="64" y="35"/>
                  <a:pt x="64" y="35"/>
                  <a:pt x="64" y="35"/>
                </a:cubicBezTo>
                <a:cubicBezTo>
                  <a:pt x="68" y="35"/>
                  <a:pt x="72" y="35"/>
                  <a:pt x="75" y="35"/>
                </a:cubicBezTo>
                <a:cubicBezTo>
                  <a:pt x="77" y="38"/>
                  <a:pt x="79" y="41"/>
                  <a:pt x="82" y="45"/>
                </a:cubicBezTo>
                <a:cubicBezTo>
                  <a:pt x="84" y="48"/>
                  <a:pt x="86" y="52"/>
                  <a:pt x="88" y="56"/>
                </a:cubicBezTo>
                <a:cubicBezTo>
                  <a:pt x="86" y="60"/>
                  <a:pt x="84" y="64"/>
                  <a:pt x="82" y="67"/>
                </a:cubicBezTo>
                <a:cubicBezTo>
                  <a:pt x="80" y="71"/>
                  <a:pt x="78" y="74"/>
                  <a:pt x="75" y="77"/>
                </a:cubicBezTo>
                <a:cubicBezTo>
                  <a:pt x="72" y="78"/>
                  <a:pt x="68" y="78"/>
                  <a:pt x="64" y="78"/>
                </a:cubicBezTo>
                <a:cubicBezTo>
                  <a:pt x="63" y="78"/>
                  <a:pt x="63" y="78"/>
                  <a:pt x="63" y="78"/>
                </a:cubicBezTo>
                <a:cubicBezTo>
                  <a:pt x="59" y="78"/>
                  <a:pt x="56" y="78"/>
                  <a:pt x="52" y="77"/>
                </a:cubicBezTo>
                <a:cubicBezTo>
                  <a:pt x="50" y="74"/>
                  <a:pt x="48" y="71"/>
                  <a:pt x="46" y="68"/>
                </a:cubicBezTo>
                <a:close/>
                <a:moveTo>
                  <a:pt x="86" y="70"/>
                </a:moveTo>
                <a:cubicBezTo>
                  <a:pt x="88" y="67"/>
                  <a:pt x="89" y="64"/>
                  <a:pt x="91" y="61"/>
                </a:cubicBezTo>
                <a:cubicBezTo>
                  <a:pt x="93" y="66"/>
                  <a:pt x="95" y="70"/>
                  <a:pt x="96" y="74"/>
                </a:cubicBezTo>
                <a:cubicBezTo>
                  <a:pt x="92" y="75"/>
                  <a:pt x="87" y="76"/>
                  <a:pt x="82" y="77"/>
                </a:cubicBezTo>
                <a:cubicBezTo>
                  <a:pt x="83" y="74"/>
                  <a:pt x="85" y="72"/>
                  <a:pt x="86" y="70"/>
                </a:cubicBezTo>
                <a:close/>
                <a:moveTo>
                  <a:pt x="91" y="51"/>
                </a:moveTo>
                <a:cubicBezTo>
                  <a:pt x="89" y="48"/>
                  <a:pt x="87" y="45"/>
                  <a:pt x="86" y="42"/>
                </a:cubicBezTo>
                <a:cubicBezTo>
                  <a:pt x="84" y="40"/>
                  <a:pt x="83" y="38"/>
                  <a:pt x="81" y="36"/>
                </a:cubicBezTo>
                <a:cubicBezTo>
                  <a:pt x="86" y="36"/>
                  <a:pt x="91" y="37"/>
                  <a:pt x="95" y="38"/>
                </a:cubicBezTo>
                <a:cubicBezTo>
                  <a:pt x="94" y="42"/>
                  <a:pt x="93" y="46"/>
                  <a:pt x="91" y="51"/>
                </a:cubicBezTo>
                <a:close/>
                <a:moveTo>
                  <a:pt x="63" y="22"/>
                </a:moveTo>
                <a:cubicBezTo>
                  <a:pt x="66" y="24"/>
                  <a:pt x="68" y="27"/>
                  <a:pt x="71" y="30"/>
                </a:cubicBezTo>
                <a:cubicBezTo>
                  <a:pt x="69" y="30"/>
                  <a:pt x="66" y="30"/>
                  <a:pt x="64" y="30"/>
                </a:cubicBezTo>
                <a:cubicBezTo>
                  <a:pt x="64" y="30"/>
                  <a:pt x="64" y="30"/>
                  <a:pt x="64" y="30"/>
                </a:cubicBezTo>
                <a:cubicBezTo>
                  <a:pt x="61" y="30"/>
                  <a:pt x="58" y="30"/>
                  <a:pt x="56" y="30"/>
                </a:cubicBezTo>
                <a:cubicBezTo>
                  <a:pt x="58" y="27"/>
                  <a:pt x="61" y="24"/>
                  <a:pt x="63" y="22"/>
                </a:cubicBezTo>
                <a:close/>
                <a:moveTo>
                  <a:pt x="31" y="7"/>
                </a:moveTo>
                <a:cubicBezTo>
                  <a:pt x="33" y="6"/>
                  <a:pt x="34" y="5"/>
                  <a:pt x="36" y="5"/>
                </a:cubicBezTo>
                <a:cubicBezTo>
                  <a:pt x="42" y="5"/>
                  <a:pt x="51" y="10"/>
                  <a:pt x="60" y="18"/>
                </a:cubicBezTo>
                <a:cubicBezTo>
                  <a:pt x="56" y="22"/>
                  <a:pt x="53" y="26"/>
                  <a:pt x="49" y="31"/>
                </a:cubicBezTo>
                <a:cubicBezTo>
                  <a:pt x="42" y="32"/>
                  <a:pt x="36" y="33"/>
                  <a:pt x="30" y="34"/>
                </a:cubicBezTo>
                <a:cubicBezTo>
                  <a:pt x="29" y="32"/>
                  <a:pt x="28" y="30"/>
                  <a:pt x="28" y="29"/>
                </a:cubicBezTo>
                <a:cubicBezTo>
                  <a:pt x="26" y="18"/>
                  <a:pt x="27" y="10"/>
                  <a:pt x="31" y="7"/>
                </a:cubicBezTo>
                <a:close/>
                <a:moveTo>
                  <a:pt x="4" y="57"/>
                </a:moveTo>
                <a:cubicBezTo>
                  <a:pt x="4" y="51"/>
                  <a:pt x="10" y="46"/>
                  <a:pt x="21" y="42"/>
                </a:cubicBezTo>
                <a:cubicBezTo>
                  <a:pt x="23" y="41"/>
                  <a:pt x="24" y="41"/>
                  <a:pt x="26" y="40"/>
                </a:cubicBezTo>
                <a:cubicBezTo>
                  <a:pt x="28" y="45"/>
                  <a:pt x="31" y="51"/>
                  <a:pt x="34" y="57"/>
                </a:cubicBezTo>
                <a:cubicBezTo>
                  <a:pt x="31" y="62"/>
                  <a:pt x="29" y="68"/>
                  <a:pt x="27" y="73"/>
                </a:cubicBezTo>
                <a:cubicBezTo>
                  <a:pt x="13" y="69"/>
                  <a:pt x="4" y="63"/>
                  <a:pt x="4" y="57"/>
                </a:cubicBezTo>
                <a:close/>
                <a:moveTo>
                  <a:pt x="37" y="108"/>
                </a:moveTo>
                <a:cubicBezTo>
                  <a:pt x="36" y="108"/>
                  <a:pt x="34" y="108"/>
                  <a:pt x="33" y="107"/>
                </a:cubicBezTo>
                <a:cubicBezTo>
                  <a:pt x="28" y="104"/>
                  <a:pt x="27" y="96"/>
                  <a:pt x="29" y="85"/>
                </a:cubicBezTo>
                <a:cubicBezTo>
                  <a:pt x="29" y="83"/>
                  <a:pt x="30" y="81"/>
                  <a:pt x="30" y="79"/>
                </a:cubicBezTo>
                <a:cubicBezTo>
                  <a:pt x="36" y="80"/>
                  <a:pt x="43" y="81"/>
                  <a:pt x="50" y="82"/>
                </a:cubicBezTo>
                <a:cubicBezTo>
                  <a:pt x="53" y="87"/>
                  <a:pt x="57" y="91"/>
                  <a:pt x="61" y="94"/>
                </a:cubicBezTo>
                <a:cubicBezTo>
                  <a:pt x="52" y="103"/>
                  <a:pt x="44" y="108"/>
                  <a:pt x="37" y="108"/>
                </a:cubicBezTo>
                <a:close/>
                <a:moveTo>
                  <a:pt x="64" y="91"/>
                </a:moveTo>
                <a:cubicBezTo>
                  <a:pt x="62" y="88"/>
                  <a:pt x="59" y="86"/>
                  <a:pt x="56" y="82"/>
                </a:cubicBezTo>
                <a:cubicBezTo>
                  <a:pt x="59" y="83"/>
                  <a:pt x="61" y="83"/>
                  <a:pt x="63" y="83"/>
                </a:cubicBezTo>
                <a:cubicBezTo>
                  <a:pt x="64" y="83"/>
                  <a:pt x="64" y="83"/>
                  <a:pt x="64" y="83"/>
                </a:cubicBezTo>
                <a:cubicBezTo>
                  <a:pt x="66" y="83"/>
                  <a:pt x="69" y="82"/>
                  <a:pt x="72" y="82"/>
                </a:cubicBezTo>
                <a:cubicBezTo>
                  <a:pt x="69" y="85"/>
                  <a:pt x="67" y="88"/>
                  <a:pt x="64" y="91"/>
                </a:cubicBezTo>
                <a:close/>
                <a:moveTo>
                  <a:pt x="96" y="106"/>
                </a:moveTo>
                <a:cubicBezTo>
                  <a:pt x="95" y="107"/>
                  <a:pt x="93" y="107"/>
                  <a:pt x="91" y="107"/>
                </a:cubicBezTo>
                <a:cubicBezTo>
                  <a:pt x="85" y="107"/>
                  <a:pt x="77" y="102"/>
                  <a:pt x="68" y="94"/>
                </a:cubicBezTo>
                <a:cubicBezTo>
                  <a:pt x="71" y="91"/>
                  <a:pt x="75" y="86"/>
                  <a:pt x="78" y="82"/>
                </a:cubicBezTo>
                <a:cubicBezTo>
                  <a:pt x="85" y="81"/>
                  <a:pt x="92" y="80"/>
                  <a:pt x="98" y="79"/>
                </a:cubicBezTo>
                <a:cubicBezTo>
                  <a:pt x="98" y="80"/>
                  <a:pt x="99" y="82"/>
                  <a:pt x="99" y="84"/>
                </a:cubicBezTo>
                <a:cubicBezTo>
                  <a:pt x="101" y="95"/>
                  <a:pt x="100" y="103"/>
                  <a:pt x="96" y="106"/>
                </a:cubicBezTo>
                <a:close/>
                <a:moveTo>
                  <a:pt x="106" y="71"/>
                </a:moveTo>
                <a:cubicBezTo>
                  <a:pt x="105" y="71"/>
                  <a:pt x="103" y="72"/>
                  <a:pt x="101" y="73"/>
                </a:cubicBezTo>
                <a:cubicBezTo>
                  <a:pt x="99" y="67"/>
                  <a:pt x="97" y="62"/>
                  <a:pt x="94" y="56"/>
                </a:cubicBezTo>
                <a:cubicBezTo>
                  <a:pt x="96" y="50"/>
                  <a:pt x="98" y="45"/>
                  <a:pt x="100" y="40"/>
                </a:cubicBezTo>
                <a:cubicBezTo>
                  <a:pt x="114" y="44"/>
                  <a:pt x="123" y="50"/>
                  <a:pt x="123" y="56"/>
                </a:cubicBezTo>
                <a:cubicBezTo>
                  <a:pt x="123" y="61"/>
                  <a:pt x="117" y="67"/>
                  <a:pt x="106" y="71"/>
                </a:cubicBezTo>
                <a:close/>
              </a:path>
            </a:pathLst>
          </a:custGeom>
          <a:solidFill>
            <a:srgbClr val="FFC000"/>
          </a:solidFill>
          <a:ln w="9525">
            <a:solidFill>
              <a:srgbClr val="F8841D"/>
            </a:solidFill>
            <a:round/>
          </a:ln>
        </p:spPr>
        <p:txBody>
          <a:bodyPr vert="horz" wrap="square" lIns="68580" tIns="34290" rIns="68580" bIns="34290" numCol="1" anchor="t" anchorCtr="0" compatLnSpc="1"/>
          <a:lstStyle/>
          <a:p>
            <a:pPr defTabSz="685800"/>
            <a:endParaRPr lang="zh-CN" altLang="en-US" sz="1350">
              <a:ln>
                <a:solidFill>
                  <a:schemeClr val="bg1">
                    <a:lumMod val="95000"/>
                  </a:schemeClr>
                </a:solidFill>
              </a:ln>
              <a:solidFill>
                <a:schemeClr val="bg1"/>
              </a:solidFill>
              <a:latin typeface="等线" panose="020F0502020204030204"/>
              <a:ea typeface="等线" panose="02010600030101010101" pitchFamily="2" charset="-122"/>
            </a:endParaRPr>
          </a:p>
        </p:txBody>
      </p:sp>
      <p:sp>
        <p:nvSpPr>
          <p:cNvPr id="3" name="矩形 2"/>
          <p:cNvSpPr/>
          <p:nvPr/>
        </p:nvSpPr>
        <p:spPr>
          <a:xfrm>
            <a:off x="1036735" y="86708"/>
            <a:ext cx="4901865" cy="769441"/>
          </a:xfrm>
          <a:prstGeom prst="rect">
            <a:avLst/>
          </a:prstGeom>
        </p:spPr>
        <p:txBody>
          <a:bodyPr wrap="square">
            <a:spAutoFit/>
          </a:bodyPr>
          <a:lstStyle/>
          <a:p>
            <a:pPr>
              <a:spcBef>
                <a:spcPts val="600"/>
              </a:spcBef>
            </a:pPr>
            <a:r>
              <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rPr>
              <a:t>案例背景</a:t>
            </a:r>
            <a:endPar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endParaRPr>
          </a:p>
        </p:txBody>
      </p:sp>
      <p:grpSp>
        <p:nvGrpSpPr>
          <p:cNvPr id="13" name="组合 12"/>
          <p:cNvGrpSpPr/>
          <p:nvPr/>
        </p:nvGrpSpPr>
        <p:grpSpPr>
          <a:xfrm>
            <a:off x="1393088" y="1282007"/>
            <a:ext cx="6291683" cy="648000"/>
            <a:chOff x="1393088" y="1282007"/>
            <a:chExt cx="6291683" cy="648000"/>
          </a:xfrm>
        </p:grpSpPr>
        <p:grpSp>
          <p:nvGrpSpPr>
            <p:cNvPr id="4" name="组合 3"/>
            <p:cNvGrpSpPr/>
            <p:nvPr/>
          </p:nvGrpSpPr>
          <p:grpSpPr>
            <a:xfrm>
              <a:off x="1393088" y="1282007"/>
              <a:ext cx="648000" cy="648000"/>
              <a:chOff x="5222866" y="1187901"/>
              <a:chExt cx="566738" cy="471488"/>
            </a:xfrm>
          </p:grpSpPr>
          <p:sp>
            <p:nvSpPr>
              <p:cNvPr id="127" name="Freeform 148"/>
              <p:cNvSpPr/>
              <p:nvPr/>
            </p:nvSpPr>
            <p:spPr bwMode="auto">
              <a:xfrm>
                <a:off x="5291129" y="1272039"/>
                <a:ext cx="423863" cy="196850"/>
              </a:xfrm>
              <a:custGeom>
                <a:avLst/>
                <a:gdLst>
                  <a:gd name="T0" fmla="*/ 8 w 242"/>
                  <a:gd name="T1" fmla="*/ 112 h 112"/>
                  <a:gd name="T2" fmla="*/ 2 w 242"/>
                  <a:gd name="T3" fmla="*/ 108 h 112"/>
                  <a:gd name="T4" fmla="*/ 4 w 242"/>
                  <a:gd name="T5" fmla="*/ 99 h 112"/>
                  <a:gd name="T6" fmla="*/ 54 w 242"/>
                  <a:gd name="T7" fmla="*/ 66 h 112"/>
                  <a:gd name="T8" fmla="*/ 107 w 242"/>
                  <a:gd name="T9" fmla="*/ 81 h 112"/>
                  <a:gd name="T10" fmla="*/ 150 w 242"/>
                  <a:gd name="T11" fmla="*/ 30 h 112"/>
                  <a:gd name="T12" fmla="*/ 190 w 242"/>
                  <a:gd name="T13" fmla="*/ 60 h 112"/>
                  <a:gd name="T14" fmla="*/ 229 w 242"/>
                  <a:gd name="T15" fmla="*/ 4 h 112"/>
                  <a:gd name="T16" fmla="*/ 238 w 242"/>
                  <a:gd name="T17" fmla="*/ 3 h 112"/>
                  <a:gd name="T18" fmla="*/ 240 w 242"/>
                  <a:gd name="T19" fmla="*/ 12 h 112"/>
                  <a:gd name="T20" fmla="*/ 193 w 242"/>
                  <a:gd name="T21" fmla="*/ 80 h 112"/>
                  <a:gd name="T22" fmla="*/ 152 w 242"/>
                  <a:gd name="T23" fmla="*/ 49 h 112"/>
                  <a:gd name="T24" fmla="*/ 111 w 242"/>
                  <a:gd name="T25" fmla="*/ 96 h 112"/>
                  <a:gd name="T26" fmla="*/ 57 w 242"/>
                  <a:gd name="T27" fmla="*/ 81 h 112"/>
                  <a:gd name="T28" fmla="*/ 12 w 242"/>
                  <a:gd name="T29" fmla="*/ 110 h 112"/>
                  <a:gd name="T30" fmla="*/ 8 w 242"/>
                  <a:gd name="T3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12">
                    <a:moveTo>
                      <a:pt x="8" y="112"/>
                    </a:moveTo>
                    <a:cubicBezTo>
                      <a:pt x="6" y="112"/>
                      <a:pt x="4" y="110"/>
                      <a:pt x="2" y="108"/>
                    </a:cubicBezTo>
                    <a:cubicBezTo>
                      <a:pt x="0" y="105"/>
                      <a:pt x="1" y="101"/>
                      <a:pt x="4" y="99"/>
                    </a:cubicBezTo>
                    <a:cubicBezTo>
                      <a:pt x="54" y="66"/>
                      <a:pt x="54" y="66"/>
                      <a:pt x="54" y="66"/>
                    </a:cubicBezTo>
                    <a:cubicBezTo>
                      <a:pt x="107" y="81"/>
                      <a:pt x="107" y="81"/>
                      <a:pt x="107" y="81"/>
                    </a:cubicBezTo>
                    <a:cubicBezTo>
                      <a:pt x="150" y="30"/>
                      <a:pt x="150" y="30"/>
                      <a:pt x="150" y="30"/>
                    </a:cubicBezTo>
                    <a:cubicBezTo>
                      <a:pt x="190" y="60"/>
                      <a:pt x="190" y="60"/>
                      <a:pt x="190" y="60"/>
                    </a:cubicBezTo>
                    <a:cubicBezTo>
                      <a:pt x="229" y="4"/>
                      <a:pt x="229" y="4"/>
                      <a:pt x="229" y="4"/>
                    </a:cubicBezTo>
                    <a:cubicBezTo>
                      <a:pt x="231" y="1"/>
                      <a:pt x="235" y="0"/>
                      <a:pt x="238" y="3"/>
                    </a:cubicBezTo>
                    <a:cubicBezTo>
                      <a:pt x="241" y="5"/>
                      <a:pt x="242" y="9"/>
                      <a:pt x="240" y="12"/>
                    </a:cubicBezTo>
                    <a:cubicBezTo>
                      <a:pt x="193" y="80"/>
                      <a:pt x="193" y="80"/>
                      <a:pt x="193" y="80"/>
                    </a:cubicBezTo>
                    <a:cubicBezTo>
                      <a:pt x="152" y="49"/>
                      <a:pt x="152" y="49"/>
                      <a:pt x="152" y="49"/>
                    </a:cubicBezTo>
                    <a:cubicBezTo>
                      <a:pt x="111" y="96"/>
                      <a:pt x="111" y="96"/>
                      <a:pt x="111" y="96"/>
                    </a:cubicBezTo>
                    <a:cubicBezTo>
                      <a:pt x="57" y="81"/>
                      <a:pt x="57" y="81"/>
                      <a:pt x="57" y="81"/>
                    </a:cubicBezTo>
                    <a:cubicBezTo>
                      <a:pt x="12" y="110"/>
                      <a:pt x="12" y="110"/>
                      <a:pt x="12" y="110"/>
                    </a:cubicBezTo>
                    <a:cubicBezTo>
                      <a:pt x="11" y="111"/>
                      <a:pt x="9" y="112"/>
                      <a:pt x="8" y="112"/>
                    </a:cubicBezTo>
                    <a:close/>
                  </a:path>
                </a:pathLst>
              </a:custGeom>
              <a:solidFill>
                <a:srgbClr val="DA4B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Rectangle 149"/>
              <p:cNvSpPr>
                <a:spLocks noChangeArrowheads="1"/>
              </p:cNvSpPr>
              <p:nvPr/>
            </p:nvSpPr>
            <p:spPr bwMode="auto">
              <a:xfrm>
                <a:off x="5432416" y="1608589"/>
                <a:ext cx="147638" cy="30163"/>
              </a:xfrm>
              <a:prstGeom prst="rect">
                <a:avLst/>
              </a:prstGeom>
              <a:solidFill>
                <a:schemeClr val="bg1">
                  <a:lumMod val="95000"/>
                </a:schemeClr>
              </a:solidFill>
              <a:ln w="9525">
                <a:solidFill>
                  <a:schemeClr val="bg1">
                    <a:lumMod val="85000"/>
                  </a:schemeClr>
                </a:solidFill>
                <a:miter lim="800000"/>
              </a:ln>
            </p:spPr>
            <p:txBody>
              <a:bodyPr vert="horz" wrap="square" lIns="91440" tIns="45720" rIns="91440" bIns="45720" numCol="1" anchor="t" anchorCtr="0" compatLnSpc="1"/>
              <a:lstStyle/>
              <a:p>
                <a:endParaRPr lang="en-US"/>
              </a:p>
            </p:txBody>
          </p:sp>
          <p:sp>
            <p:nvSpPr>
              <p:cNvPr id="129" name="Freeform 150"/>
              <p:cNvSpPr>
                <a:spLocks noEditPoints="1"/>
              </p:cNvSpPr>
              <p:nvPr/>
            </p:nvSpPr>
            <p:spPr bwMode="auto">
              <a:xfrm>
                <a:off x="5222866" y="1187901"/>
                <a:ext cx="566738" cy="411163"/>
              </a:xfrm>
              <a:custGeom>
                <a:avLst/>
                <a:gdLst>
                  <a:gd name="T0" fmla="*/ 315 w 324"/>
                  <a:gd name="T1" fmla="*/ 0 h 235"/>
                  <a:gd name="T2" fmla="*/ 8 w 324"/>
                  <a:gd name="T3" fmla="*/ 0 h 235"/>
                  <a:gd name="T4" fmla="*/ 0 w 324"/>
                  <a:gd name="T5" fmla="*/ 8 h 235"/>
                  <a:gd name="T6" fmla="*/ 0 w 324"/>
                  <a:gd name="T7" fmla="*/ 227 h 235"/>
                  <a:gd name="T8" fmla="*/ 8 w 324"/>
                  <a:gd name="T9" fmla="*/ 235 h 235"/>
                  <a:gd name="T10" fmla="*/ 315 w 324"/>
                  <a:gd name="T11" fmla="*/ 235 h 235"/>
                  <a:gd name="T12" fmla="*/ 324 w 324"/>
                  <a:gd name="T13" fmla="*/ 227 h 235"/>
                  <a:gd name="T14" fmla="*/ 324 w 324"/>
                  <a:gd name="T15" fmla="*/ 8 h 235"/>
                  <a:gd name="T16" fmla="*/ 315 w 324"/>
                  <a:gd name="T17" fmla="*/ 0 h 235"/>
                  <a:gd name="T18" fmla="*/ 303 w 324"/>
                  <a:gd name="T19" fmla="*/ 184 h 235"/>
                  <a:gd name="T20" fmla="*/ 20 w 324"/>
                  <a:gd name="T21" fmla="*/ 184 h 235"/>
                  <a:gd name="T22" fmla="*/ 20 w 324"/>
                  <a:gd name="T23" fmla="*/ 19 h 235"/>
                  <a:gd name="T24" fmla="*/ 303 w 324"/>
                  <a:gd name="T25" fmla="*/ 19 h 235"/>
                  <a:gd name="T26" fmla="*/ 303 w 324"/>
                  <a:gd name="T27" fmla="*/ 18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235">
                    <a:moveTo>
                      <a:pt x="315" y="0"/>
                    </a:moveTo>
                    <a:cubicBezTo>
                      <a:pt x="8" y="0"/>
                      <a:pt x="8" y="0"/>
                      <a:pt x="8" y="0"/>
                    </a:cubicBezTo>
                    <a:cubicBezTo>
                      <a:pt x="3" y="0"/>
                      <a:pt x="0" y="3"/>
                      <a:pt x="0" y="8"/>
                    </a:cubicBezTo>
                    <a:cubicBezTo>
                      <a:pt x="0" y="227"/>
                      <a:pt x="0" y="227"/>
                      <a:pt x="0" y="227"/>
                    </a:cubicBezTo>
                    <a:cubicBezTo>
                      <a:pt x="0" y="231"/>
                      <a:pt x="3" y="235"/>
                      <a:pt x="8" y="235"/>
                    </a:cubicBezTo>
                    <a:cubicBezTo>
                      <a:pt x="315" y="235"/>
                      <a:pt x="315" y="235"/>
                      <a:pt x="315" y="235"/>
                    </a:cubicBezTo>
                    <a:cubicBezTo>
                      <a:pt x="320" y="235"/>
                      <a:pt x="324" y="231"/>
                      <a:pt x="324" y="227"/>
                    </a:cubicBezTo>
                    <a:cubicBezTo>
                      <a:pt x="324" y="8"/>
                      <a:pt x="324" y="8"/>
                      <a:pt x="324" y="8"/>
                    </a:cubicBezTo>
                    <a:cubicBezTo>
                      <a:pt x="324" y="3"/>
                      <a:pt x="320" y="0"/>
                      <a:pt x="315" y="0"/>
                    </a:cubicBezTo>
                    <a:close/>
                    <a:moveTo>
                      <a:pt x="303" y="184"/>
                    </a:moveTo>
                    <a:cubicBezTo>
                      <a:pt x="20" y="184"/>
                      <a:pt x="20" y="184"/>
                      <a:pt x="20" y="184"/>
                    </a:cubicBezTo>
                    <a:cubicBezTo>
                      <a:pt x="20" y="19"/>
                      <a:pt x="20" y="19"/>
                      <a:pt x="20" y="19"/>
                    </a:cubicBezTo>
                    <a:cubicBezTo>
                      <a:pt x="303" y="19"/>
                      <a:pt x="303" y="19"/>
                      <a:pt x="303" y="19"/>
                    </a:cubicBezTo>
                    <a:lnTo>
                      <a:pt x="303" y="184"/>
                    </a:lnTo>
                    <a:close/>
                  </a:path>
                </a:pathLst>
              </a:custGeom>
              <a:solidFill>
                <a:schemeClr val="bg1">
                  <a:lumMod val="95000"/>
                </a:schemeClr>
              </a:solidFill>
              <a:ln w="9525">
                <a:solidFill>
                  <a:schemeClr val="bg1">
                    <a:lumMod val="95000"/>
                  </a:schemeClr>
                </a:solidFill>
                <a:round/>
              </a:ln>
            </p:spPr>
            <p:txBody>
              <a:bodyPr vert="horz" wrap="square" lIns="91440" tIns="45720" rIns="91440" bIns="45720" numCol="1" anchor="t" anchorCtr="0" compatLnSpc="1"/>
              <a:lstStyle/>
              <a:p>
                <a:endParaRPr lang="en-US"/>
              </a:p>
            </p:txBody>
          </p:sp>
          <p:sp>
            <p:nvSpPr>
              <p:cNvPr id="130" name="Freeform 151"/>
              <p:cNvSpPr/>
              <p:nvPr/>
            </p:nvSpPr>
            <p:spPr bwMode="auto">
              <a:xfrm>
                <a:off x="5384791" y="1645101"/>
                <a:ext cx="242888" cy="14288"/>
              </a:xfrm>
              <a:custGeom>
                <a:avLst/>
                <a:gdLst>
                  <a:gd name="T0" fmla="*/ 133 w 139"/>
                  <a:gd name="T1" fmla="*/ 0 h 8"/>
                  <a:gd name="T2" fmla="*/ 6 w 139"/>
                  <a:gd name="T3" fmla="*/ 0 h 8"/>
                  <a:gd name="T4" fmla="*/ 0 w 139"/>
                  <a:gd name="T5" fmla="*/ 6 h 8"/>
                  <a:gd name="T6" fmla="*/ 0 w 139"/>
                  <a:gd name="T7" fmla="*/ 8 h 8"/>
                  <a:gd name="T8" fmla="*/ 139 w 139"/>
                  <a:gd name="T9" fmla="*/ 8 h 8"/>
                  <a:gd name="T10" fmla="*/ 139 w 139"/>
                  <a:gd name="T11" fmla="*/ 6 h 8"/>
                  <a:gd name="T12" fmla="*/ 133 w 13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9" h="8">
                    <a:moveTo>
                      <a:pt x="133" y="0"/>
                    </a:moveTo>
                    <a:cubicBezTo>
                      <a:pt x="6" y="0"/>
                      <a:pt x="6" y="0"/>
                      <a:pt x="6" y="0"/>
                    </a:cubicBezTo>
                    <a:cubicBezTo>
                      <a:pt x="3" y="0"/>
                      <a:pt x="0" y="3"/>
                      <a:pt x="0" y="6"/>
                    </a:cubicBezTo>
                    <a:cubicBezTo>
                      <a:pt x="0" y="8"/>
                      <a:pt x="0" y="8"/>
                      <a:pt x="0" y="8"/>
                    </a:cubicBezTo>
                    <a:cubicBezTo>
                      <a:pt x="139" y="8"/>
                      <a:pt x="139" y="8"/>
                      <a:pt x="139" y="8"/>
                    </a:cubicBezTo>
                    <a:cubicBezTo>
                      <a:pt x="139" y="6"/>
                      <a:pt x="139" y="6"/>
                      <a:pt x="139" y="6"/>
                    </a:cubicBezTo>
                    <a:cubicBezTo>
                      <a:pt x="139" y="3"/>
                      <a:pt x="136" y="0"/>
                      <a:pt x="133" y="0"/>
                    </a:cubicBezTo>
                    <a:close/>
                  </a:path>
                </a:pathLst>
              </a:custGeom>
              <a:solidFill>
                <a:schemeClr val="bg1">
                  <a:lumMod val="95000"/>
                </a:schemeClr>
              </a:solidFill>
              <a:ln w="9525">
                <a:solidFill>
                  <a:schemeClr val="bg1"/>
                </a:solidFill>
                <a:round/>
              </a:ln>
            </p:spPr>
            <p:txBody>
              <a:bodyPr vert="horz" wrap="square" lIns="91440" tIns="45720" rIns="91440" bIns="45720" numCol="1" anchor="t" anchorCtr="0" compatLnSpc="1"/>
              <a:lstStyle/>
              <a:p>
                <a:endParaRPr lang="en-US"/>
              </a:p>
            </p:txBody>
          </p:sp>
          <p:sp>
            <p:nvSpPr>
              <p:cNvPr id="131" name="Oval 152"/>
              <p:cNvSpPr>
                <a:spLocks noChangeArrowheads="1"/>
              </p:cNvSpPr>
              <p:nvPr/>
            </p:nvSpPr>
            <p:spPr bwMode="auto">
              <a:xfrm>
                <a:off x="5273666" y="1422851"/>
                <a:ext cx="65088" cy="65088"/>
              </a:xfrm>
              <a:prstGeom prst="ellipse">
                <a:avLst/>
              </a:prstGeom>
              <a:solidFill>
                <a:srgbClr val="6AE7FF"/>
              </a:solidFill>
              <a:ln>
                <a:noFill/>
              </a:ln>
            </p:spPr>
            <p:txBody>
              <a:bodyPr vert="horz" wrap="square" lIns="91440" tIns="45720" rIns="91440" bIns="45720" numCol="1" anchor="t" anchorCtr="0" compatLnSpc="1"/>
              <a:lstStyle/>
              <a:p>
                <a:endParaRPr lang="en-US"/>
              </a:p>
            </p:txBody>
          </p:sp>
          <p:sp>
            <p:nvSpPr>
              <p:cNvPr id="132" name="Oval 153"/>
              <p:cNvSpPr>
                <a:spLocks noChangeArrowheads="1"/>
              </p:cNvSpPr>
              <p:nvPr/>
            </p:nvSpPr>
            <p:spPr bwMode="auto">
              <a:xfrm>
                <a:off x="5356216" y="1368876"/>
                <a:ext cx="65088" cy="65088"/>
              </a:xfrm>
              <a:prstGeom prst="ellipse">
                <a:avLst/>
              </a:prstGeom>
              <a:solidFill>
                <a:srgbClr val="6AE7FF"/>
              </a:solidFill>
              <a:ln>
                <a:noFill/>
              </a:ln>
            </p:spPr>
            <p:txBody>
              <a:bodyPr vert="horz" wrap="square" lIns="91440" tIns="45720" rIns="91440" bIns="45720" numCol="1" anchor="t" anchorCtr="0" compatLnSpc="1"/>
              <a:lstStyle/>
              <a:p>
                <a:endParaRPr lang="en-US"/>
              </a:p>
            </p:txBody>
          </p:sp>
          <p:sp>
            <p:nvSpPr>
              <p:cNvPr id="133" name="Oval 154"/>
              <p:cNvSpPr>
                <a:spLocks noChangeArrowheads="1"/>
              </p:cNvSpPr>
              <p:nvPr/>
            </p:nvSpPr>
            <p:spPr bwMode="auto">
              <a:xfrm>
                <a:off x="5449879" y="1394276"/>
                <a:ext cx="65088" cy="65088"/>
              </a:xfrm>
              <a:prstGeom prst="ellipse">
                <a:avLst/>
              </a:prstGeom>
              <a:solidFill>
                <a:srgbClr val="6AE7FF"/>
              </a:solidFill>
              <a:ln>
                <a:noFill/>
              </a:ln>
            </p:spPr>
            <p:txBody>
              <a:bodyPr vert="horz" wrap="square" lIns="91440" tIns="45720" rIns="91440" bIns="45720" numCol="1" anchor="t" anchorCtr="0" compatLnSpc="1"/>
              <a:lstStyle/>
              <a:p>
                <a:endParaRPr lang="en-US"/>
              </a:p>
            </p:txBody>
          </p:sp>
          <p:sp>
            <p:nvSpPr>
              <p:cNvPr id="134" name="Oval 155"/>
              <p:cNvSpPr>
                <a:spLocks noChangeArrowheads="1"/>
              </p:cNvSpPr>
              <p:nvPr/>
            </p:nvSpPr>
            <p:spPr bwMode="auto">
              <a:xfrm>
                <a:off x="5522904" y="1308551"/>
                <a:ext cx="65088" cy="65088"/>
              </a:xfrm>
              <a:prstGeom prst="ellipse">
                <a:avLst/>
              </a:prstGeom>
              <a:solidFill>
                <a:srgbClr val="6AE7FF"/>
              </a:solidFill>
              <a:ln>
                <a:noFill/>
              </a:ln>
            </p:spPr>
            <p:txBody>
              <a:bodyPr vert="horz" wrap="square" lIns="91440" tIns="45720" rIns="91440" bIns="45720" numCol="1" anchor="t" anchorCtr="0" compatLnSpc="1"/>
              <a:lstStyle/>
              <a:p>
                <a:endParaRPr lang="en-US"/>
              </a:p>
            </p:txBody>
          </p:sp>
          <p:sp>
            <p:nvSpPr>
              <p:cNvPr id="135" name="Oval 156"/>
              <p:cNvSpPr>
                <a:spLocks noChangeArrowheads="1"/>
              </p:cNvSpPr>
              <p:nvPr/>
            </p:nvSpPr>
            <p:spPr bwMode="auto">
              <a:xfrm>
                <a:off x="5594341" y="1360939"/>
                <a:ext cx="65088" cy="65088"/>
              </a:xfrm>
              <a:prstGeom prst="ellipse">
                <a:avLst/>
              </a:prstGeom>
              <a:solidFill>
                <a:srgbClr val="6AE7FF"/>
              </a:solidFill>
              <a:ln>
                <a:noFill/>
              </a:ln>
            </p:spPr>
            <p:txBody>
              <a:bodyPr vert="horz" wrap="square" lIns="91440" tIns="45720" rIns="91440" bIns="45720" numCol="1" anchor="t" anchorCtr="0" compatLnSpc="1"/>
              <a:lstStyle/>
              <a:p>
                <a:endParaRPr lang="en-US" dirty="0"/>
              </a:p>
            </p:txBody>
          </p:sp>
          <p:sp>
            <p:nvSpPr>
              <p:cNvPr id="136" name="Oval 157"/>
              <p:cNvSpPr>
                <a:spLocks noChangeArrowheads="1"/>
              </p:cNvSpPr>
              <p:nvPr/>
            </p:nvSpPr>
            <p:spPr bwMode="auto">
              <a:xfrm>
                <a:off x="5668954" y="1254576"/>
                <a:ext cx="65088" cy="65088"/>
              </a:xfrm>
              <a:prstGeom prst="ellipse">
                <a:avLst/>
              </a:prstGeom>
              <a:solidFill>
                <a:srgbClr val="6AE7FF"/>
              </a:solidFill>
              <a:ln>
                <a:noFill/>
              </a:ln>
            </p:spPr>
            <p:txBody>
              <a:bodyPr vert="horz" wrap="square" lIns="91440" tIns="45720" rIns="91440" bIns="45720" numCol="1" anchor="t" anchorCtr="0" compatLnSpc="1"/>
              <a:lstStyle/>
              <a:p>
                <a:endParaRPr lang="en-US"/>
              </a:p>
            </p:txBody>
          </p:sp>
        </p:grpSp>
        <p:sp>
          <p:nvSpPr>
            <p:cNvPr id="6" name="矩形 5"/>
            <p:cNvSpPr/>
            <p:nvPr/>
          </p:nvSpPr>
          <p:spPr>
            <a:xfrm>
              <a:off x="2473088" y="1344397"/>
              <a:ext cx="5211683" cy="523220"/>
            </a:xfrm>
            <a:prstGeom prst="rect">
              <a:avLst/>
            </a:prstGeom>
          </p:spPr>
          <p:txBody>
            <a:bodyPr wrap="none">
              <a:spAutoFit/>
            </a:bodyPr>
            <a:lstStyle/>
            <a:p>
              <a:r>
                <a:rPr lang="zh-CN" altLang="zh-CN" sz="2800" dirty="0">
                  <a:ln w="0">
                    <a:solidFill>
                      <a:schemeClr val="bg1">
                        <a:lumMod val="95000"/>
                      </a:schemeClr>
                    </a:solidFill>
                  </a:ln>
                  <a:solidFill>
                    <a:schemeClr val="bg1"/>
                  </a:solidFill>
                  <a:latin typeface="微软雅黑" panose="020B0503020204020204" charset="-122"/>
                  <a:ea typeface="微软雅黑" panose="020B0503020204020204" charset="-122"/>
                  <a:cs typeface="Cambria" panose="02040503050406030204" pitchFamily="18" charset="0"/>
                </a:rPr>
                <a:t>新闻信息与股票波动有很强关系</a:t>
              </a:r>
              <a:endParaRPr lang="zh-CN" altLang="en-US" sz="2800" dirty="0">
                <a:ln w="0">
                  <a:solidFill>
                    <a:schemeClr val="bg1">
                      <a:lumMod val="95000"/>
                    </a:schemeClr>
                  </a:solidFill>
                </a:ln>
                <a:solidFill>
                  <a:schemeClr val="bg1"/>
                </a:solidFill>
              </a:endParaRPr>
            </a:p>
          </p:txBody>
        </p:sp>
      </p:grpSp>
      <p:grpSp>
        <p:nvGrpSpPr>
          <p:cNvPr id="16" name="组合 15"/>
          <p:cNvGrpSpPr/>
          <p:nvPr/>
        </p:nvGrpSpPr>
        <p:grpSpPr>
          <a:xfrm>
            <a:off x="1409912" y="3764388"/>
            <a:ext cx="7352077" cy="648000"/>
            <a:chOff x="1409912" y="3764388"/>
            <a:chExt cx="7352077" cy="648000"/>
          </a:xfrm>
        </p:grpSpPr>
        <p:grpSp>
          <p:nvGrpSpPr>
            <p:cNvPr id="117" name="Group 18"/>
            <p:cNvGrpSpPr>
              <a:grpSpLocks noChangeAspect="1"/>
            </p:cNvGrpSpPr>
            <p:nvPr/>
          </p:nvGrpSpPr>
          <p:grpSpPr>
            <a:xfrm>
              <a:off x="1409912" y="3764388"/>
              <a:ext cx="652469" cy="648000"/>
              <a:chOff x="1979613" y="3067051"/>
              <a:chExt cx="231775" cy="230188"/>
            </a:xfrm>
            <a:solidFill>
              <a:schemeClr val="bg1">
                <a:lumMod val="95000"/>
              </a:schemeClr>
            </a:solidFill>
          </p:grpSpPr>
          <p:sp>
            <p:nvSpPr>
              <p:cNvPr id="118"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w="9525">
                <a:solidFill>
                  <a:schemeClr val="bg1">
                    <a:lumMod val="95000"/>
                  </a:schemeClr>
                </a:solidFill>
                <a:round/>
              </a:ln>
            </p:spPr>
            <p:txBody>
              <a:bodyPr vert="horz" wrap="square" lIns="121920" tIns="60960" rIns="121920" bIns="60960" numCol="1" anchor="t" anchorCtr="0" compatLnSpc="1"/>
              <a:lstStyle/>
              <a:p>
                <a:endParaRPr lang="en-US" sz="3200"/>
              </a:p>
            </p:txBody>
          </p:sp>
          <p:sp>
            <p:nvSpPr>
              <p:cNvPr id="119"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solidFill>
                <a:srgbClr val="FF0000"/>
              </a:solidFill>
              <a:ln w="9525">
                <a:solidFill>
                  <a:schemeClr val="bg1">
                    <a:lumMod val="95000"/>
                  </a:schemeClr>
                </a:solidFill>
                <a:round/>
              </a:ln>
            </p:spPr>
            <p:txBody>
              <a:bodyPr vert="horz" wrap="square" lIns="121920" tIns="60960" rIns="121920" bIns="60960" numCol="1" anchor="t" anchorCtr="0" compatLnSpc="1"/>
              <a:lstStyle/>
              <a:p>
                <a:endParaRPr lang="en-US" sz="3200"/>
              </a:p>
            </p:txBody>
          </p:sp>
          <p:sp>
            <p:nvSpPr>
              <p:cNvPr id="120" name="Oval 40"/>
              <p:cNvSpPr>
                <a:spLocks noChangeArrowheads="1"/>
              </p:cNvSpPr>
              <p:nvPr/>
            </p:nvSpPr>
            <p:spPr bwMode="auto">
              <a:xfrm>
                <a:off x="2090738" y="3179763"/>
                <a:ext cx="6350" cy="6350"/>
              </a:xfrm>
              <a:prstGeom prst="ellipse">
                <a:avLst/>
              </a:prstGeom>
              <a:grpFill/>
              <a:ln w="9525">
                <a:solidFill>
                  <a:schemeClr val="bg1">
                    <a:lumMod val="95000"/>
                  </a:schemeClr>
                </a:solidFill>
                <a:round/>
              </a:ln>
            </p:spPr>
            <p:txBody>
              <a:bodyPr vert="horz" wrap="square" lIns="121920" tIns="60960" rIns="121920" bIns="60960" numCol="1" anchor="t" anchorCtr="0" compatLnSpc="1"/>
              <a:lstStyle/>
              <a:p>
                <a:endParaRPr lang="en-US" sz="3200"/>
              </a:p>
            </p:txBody>
          </p:sp>
        </p:grpSp>
        <p:sp>
          <p:nvSpPr>
            <p:cNvPr id="11" name="矩形 10"/>
            <p:cNvSpPr/>
            <p:nvPr/>
          </p:nvSpPr>
          <p:spPr>
            <a:xfrm>
              <a:off x="2473088" y="3826778"/>
              <a:ext cx="6288901" cy="523220"/>
            </a:xfrm>
            <a:prstGeom prst="rect">
              <a:avLst/>
            </a:prstGeom>
          </p:spPr>
          <p:txBody>
            <a:bodyPr wrap="none">
              <a:spAutoFit/>
            </a:bodyPr>
            <a:lstStyle/>
            <a:p>
              <a:r>
                <a:rPr lang="zh-CN" altLang="en-US" sz="2800" dirty="0">
                  <a:ln w="0">
                    <a:solidFill>
                      <a:schemeClr val="bg1">
                        <a:lumMod val="95000"/>
                      </a:schemeClr>
                    </a:solidFill>
                  </a:ln>
                  <a:solidFill>
                    <a:schemeClr val="bg1"/>
                  </a:solidFill>
                  <a:latin typeface="微软雅黑" panose="020B0503020204020204" charset="-122"/>
                  <a:ea typeface="微软雅黑" panose="020B0503020204020204" charset="-122"/>
                </a:rPr>
                <a:t>两地时差带来利用新闻预测股价的机会</a:t>
              </a:r>
              <a:endParaRPr lang="zh-CN" altLang="en-US" sz="2800" dirty="0">
                <a:ln w="0">
                  <a:solidFill>
                    <a:schemeClr val="bg1">
                      <a:lumMod val="95000"/>
                    </a:schemeClr>
                  </a:solidFill>
                </a:ln>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a:off x="1393088" y="2358035"/>
            <a:ext cx="5485373" cy="954107"/>
            <a:chOff x="1393088" y="2358035"/>
            <a:chExt cx="5485373" cy="954107"/>
          </a:xfrm>
        </p:grpSpPr>
        <p:grpSp>
          <p:nvGrpSpPr>
            <p:cNvPr id="5" name="组合 4"/>
            <p:cNvGrpSpPr/>
            <p:nvPr/>
          </p:nvGrpSpPr>
          <p:grpSpPr>
            <a:xfrm>
              <a:off x="1393088" y="2457088"/>
              <a:ext cx="648000" cy="756000"/>
              <a:chOff x="4235441" y="1719714"/>
              <a:chExt cx="492125" cy="669926"/>
            </a:xfrm>
          </p:grpSpPr>
          <p:sp>
            <p:nvSpPr>
              <p:cNvPr id="123" name="Freeform 339"/>
              <p:cNvSpPr>
                <a:spLocks noEditPoints="1"/>
              </p:cNvSpPr>
              <p:nvPr/>
            </p:nvSpPr>
            <p:spPr bwMode="auto">
              <a:xfrm>
                <a:off x="4235441" y="1902277"/>
                <a:ext cx="481013" cy="487363"/>
              </a:xfrm>
              <a:custGeom>
                <a:avLst/>
                <a:gdLst>
                  <a:gd name="T0" fmla="*/ 192 w 275"/>
                  <a:gd name="T1" fmla="*/ 31 h 278"/>
                  <a:gd name="T2" fmla="*/ 230 w 275"/>
                  <a:gd name="T3" fmla="*/ 63 h 278"/>
                  <a:gd name="T4" fmla="*/ 175 w 275"/>
                  <a:gd name="T5" fmla="*/ 28 h 278"/>
                  <a:gd name="T6" fmla="*/ 138 w 275"/>
                  <a:gd name="T7" fmla="*/ 0 h 278"/>
                  <a:gd name="T8" fmla="*/ 138 w 275"/>
                  <a:gd name="T9" fmla="*/ 278 h 278"/>
                  <a:gd name="T10" fmla="*/ 216 w 275"/>
                  <a:gd name="T11" fmla="*/ 25 h 278"/>
                  <a:gd name="T12" fmla="*/ 174 w 275"/>
                  <a:gd name="T13" fmla="*/ 72 h 278"/>
                  <a:gd name="T14" fmla="*/ 138 w 275"/>
                  <a:gd name="T15" fmla="*/ 22 h 278"/>
                  <a:gd name="T16" fmla="*/ 83 w 275"/>
                  <a:gd name="T17" fmla="*/ 70 h 278"/>
                  <a:gd name="T18" fmla="*/ 104 w 275"/>
                  <a:gd name="T19" fmla="*/ 23 h 278"/>
                  <a:gd name="T20" fmla="*/ 79 w 275"/>
                  <a:gd name="T21" fmla="*/ 88 h 278"/>
                  <a:gd name="T22" fmla="*/ 19 w 275"/>
                  <a:gd name="T23" fmla="*/ 130 h 278"/>
                  <a:gd name="T24" fmla="*/ 35 w 275"/>
                  <a:gd name="T25" fmla="*/ 199 h 278"/>
                  <a:gd name="T26" fmla="*/ 75 w 275"/>
                  <a:gd name="T27" fmla="*/ 148 h 278"/>
                  <a:gd name="T28" fmla="*/ 35 w 275"/>
                  <a:gd name="T29" fmla="*/ 199 h 278"/>
                  <a:gd name="T30" fmla="*/ 83 w 275"/>
                  <a:gd name="T31" fmla="*/ 208 h 278"/>
                  <a:gd name="T32" fmla="*/ 46 w 275"/>
                  <a:gd name="T33" fmla="*/ 215 h 278"/>
                  <a:gd name="T34" fmla="*/ 102 w 275"/>
                  <a:gd name="T35" fmla="*/ 206 h 278"/>
                  <a:gd name="T36" fmla="*/ 138 w 275"/>
                  <a:gd name="T37" fmla="*/ 256 h 278"/>
                  <a:gd name="T38" fmla="*/ 192 w 275"/>
                  <a:gd name="T39" fmla="*/ 208 h 278"/>
                  <a:gd name="T40" fmla="*/ 171 w 275"/>
                  <a:gd name="T41" fmla="*/ 255 h 278"/>
                  <a:gd name="T42" fmla="*/ 196 w 275"/>
                  <a:gd name="T43" fmla="*/ 190 h 278"/>
                  <a:gd name="T44" fmla="*/ 191 w 275"/>
                  <a:gd name="T45" fmla="*/ 158 h 278"/>
                  <a:gd name="T46" fmla="*/ 178 w 275"/>
                  <a:gd name="T47" fmla="*/ 188 h 278"/>
                  <a:gd name="T48" fmla="*/ 94 w 275"/>
                  <a:gd name="T49" fmla="*/ 148 h 278"/>
                  <a:gd name="T50" fmla="*/ 170 w 275"/>
                  <a:gd name="T51" fmla="*/ 137 h 278"/>
                  <a:gd name="T52" fmla="*/ 94 w 275"/>
                  <a:gd name="T53" fmla="*/ 130 h 278"/>
                  <a:gd name="T54" fmla="*/ 138 w 275"/>
                  <a:gd name="T55" fmla="*/ 92 h 278"/>
                  <a:gd name="T56" fmla="*/ 181 w 275"/>
                  <a:gd name="T57" fmla="*/ 118 h 278"/>
                  <a:gd name="T58" fmla="*/ 200 w 275"/>
                  <a:gd name="T59" fmla="*/ 118 h 278"/>
                  <a:gd name="T60" fmla="*/ 241 w 275"/>
                  <a:gd name="T61" fmla="*/ 79 h 278"/>
                  <a:gd name="T62" fmla="*/ 211 w 275"/>
                  <a:gd name="T63" fmla="*/ 130 h 278"/>
                  <a:gd name="T64" fmla="*/ 209 w 275"/>
                  <a:gd name="T65" fmla="*/ 148 h 278"/>
                  <a:gd name="T66" fmla="*/ 241 w 275"/>
                  <a:gd name="T67" fmla="*/ 19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5" h="278">
                    <a:moveTo>
                      <a:pt x="216" y="25"/>
                    </a:moveTo>
                    <a:cubicBezTo>
                      <a:pt x="209" y="29"/>
                      <a:pt x="201" y="31"/>
                      <a:pt x="192" y="31"/>
                    </a:cubicBezTo>
                    <a:cubicBezTo>
                      <a:pt x="192" y="31"/>
                      <a:pt x="191" y="31"/>
                      <a:pt x="191" y="31"/>
                    </a:cubicBezTo>
                    <a:cubicBezTo>
                      <a:pt x="206" y="39"/>
                      <a:pt x="219" y="50"/>
                      <a:pt x="230" y="63"/>
                    </a:cubicBezTo>
                    <a:cubicBezTo>
                      <a:pt x="217" y="66"/>
                      <a:pt x="205" y="68"/>
                      <a:pt x="192" y="70"/>
                    </a:cubicBezTo>
                    <a:cubicBezTo>
                      <a:pt x="188" y="53"/>
                      <a:pt x="182" y="39"/>
                      <a:pt x="175" y="28"/>
                    </a:cubicBezTo>
                    <a:cubicBezTo>
                      <a:pt x="162" y="23"/>
                      <a:pt x="152" y="13"/>
                      <a:pt x="148" y="0"/>
                    </a:cubicBezTo>
                    <a:cubicBezTo>
                      <a:pt x="144" y="0"/>
                      <a:pt x="141" y="0"/>
                      <a:pt x="138" y="0"/>
                    </a:cubicBezTo>
                    <a:cubicBezTo>
                      <a:pt x="62" y="0"/>
                      <a:pt x="0" y="62"/>
                      <a:pt x="0" y="139"/>
                    </a:cubicBezTo>
                    <a:cubicBezTo>
                      <a:pt x="0" y="216"/>
                      <a:pt x="62" y="278"/>
                      <a:pt x="138" y="278"/>
                    </a:cubicBezTo>
                    <a:cubicBezTo>
                      <a:pt x="214" y="278"/>
                      <a:pt x="275" y="216"/>
                      <a:pt x="275" y="139"/>
                    </a:cubicBezTo>
                    <a:cubicBezTo>
                      <a:pt x="275" y="92"/>
                      <a:pt x="252" y="50"/>
                      <a:pt x="216" y="25"/>
                    </a:cubicBezTo>
                    <a:close/>
                    <a:moveTo>
                      <a:pt x="138" y="22"/>
                    </a:moveTo>
                    <a:cubicBezTo>
                      <a:pt x="151" y="22"/>
                      <a:pt x="165" y="41"/>
                      <a:pt x="174" y="72"/>
                    </a:cubicBezTo>
                    <a:cubicBezTo>
                      <a:pt x="150" y="74"/>
                      <a:pt x="126" y="74"/>
                      <a:pt x="102" y="72"/>
                    </a:cubicBezTo>
                    <a:cubicBezTo>
                      <a:pt x="111" y="41"/>
                      <a:pt x="125" y="22"/>
                      <a:pt x="138" y="22"/>
                    </a:cubicBezTo>
                    <a:close/>
                    <a:moveTo>
                      <a:pt x="104" y="23"/>
                    </a:moveTo>
                    <a:cubicBezTo>
                      <a:pt x="96" y="35"/>
                      <a:pt x="89" y="51"/>
                      <a:pt x="83" y="70"/>
                    </a:cubicBezTo>
                    <a:cubicBezTo>
                      <a:pt x="71" y="68"/>
                      <a:pt x="58" y="66"/>
                      <a:pt x="46" y="63"/>
                    </a:cubicBezTo>
                    <a:cubicBezTo>
                      <a:pt x="61" y="44"/>
                      <a:pt x="81" y="30"/>
                      <a:pt x="104" y="23"/>
                    </a:cubicBezTo>
                    <a:close/>
                    <a:moveTo>
                      <a:pt x="35" y="79"/>
                    </a:moveTo>
                    <a:cubicBezTo>
                      <a:pt x="50" y="83"/>
                      <a:pt x="64" y="86"/>
                      <a:pt x="79" y="88"/>
                    </a:cubicBezTo>
                    <a:cubicBezTo>
                      <a:pt x="77" y="101"/>
                      <a:pt x="76" y="115"/>
                      <a:pt x="75" y="130"/>
                    </a:cubicBezTo>
                    <a:cubicBezTo>
                      <a:pt x="19" y="130"/>
                      <a:pt x="19" y="130"/>
                      <a:pt x="19" y="130"/>
                    </a:cubicBezTo>
                    <a:cubicBezTo>
                      <a:pt x="21" y="111"/>
                      <a:pt x="26" y="94"/>
                      <a:pt x="35" y="79"/>
                    </a:cubicBezTo>
                    <a:close/>
                    <a:moveTo>
                      <a:pt x="35" y="199"/>
                    </a:moveTo>
                    <a:cubicBezTo>
                      <a:pt x="26" y="184"/>
                      <a:pt x="21" y="167"/>
                      <a:pt x="19" y="148"/>
                    </a:cubicBezTo>
                    <a:cubicBezTo>
                      <a:pt x="75" y="148"/>
                      <a:pt x="75" y="148"/>
                      <a:pt x="75" y="148"/>
                    </a:cubicBezTo>
                    <a:cubicBezTo>
                      <a:pt x="76" y="163"/>
                      <a:pt x="77" y="177"/>
                      <a:pt x="79" y="190"/>
                    </a:cubicBezTo>
                    <a:cubicBezTo>
                      <a:pt x="64" y="192"/>
                      <a:pt x="50" y="195"/>
                      <a:pt x="35" y="199"/>
                    </a:cubicBezTo>
                    <a:close/>
                    <a:moveTo>
                      <a:pt x="46" y="215"/>
                    </a:moveTo>
                    <a:cubicBezTo>
                      <a:pt x="58" y="213"/>
                      <a:pt x="71" y="210"/>
                      <a:pt x="83" y="208"/>
                    </a:cubicBezTo>
                    <a:cubicBezTo>
                      <a:pt x="89" y="227"/>
                      <a:pt x="96" y="243"/>
                      <a:pt x="104" y="255"/>
                    </a:cubicBezTo>
                    <a:cubicBezTo>
                      <a:pt x="81" y="248"/>
                      <a:pt x="61" y="234"/>
                      <a:pt x="46" y="215"/>
                    </a:cubicBezTo>
                    <a:close/>
                    <a:moveTo>
                      <a:pt x="138" y="256"/>
                    </a:moveTo>
                    <a:cubicBezTo>
                      <a:pt x="125" y="256"/>
                      <a:pt x="111" y="237"/>
                      <a:pt x="102" y="206"/>
                    </a:cubicBezTo>
                    <a:cubicBezTo>
                      <a:pt x="126" y="204"/>
                      <a:pt x="150" y="204"/>
                      <a:pt x="174" y="206"/>
                    </a:cubicBezTo>
                    <a:cubicBezTo>
                      <a:pt x="165" y="237"/>
                      <a:pt x="151" y="256"/>
                      <a:pt x="138" y="256"/>
                    </a:cubicBezTo>
                    <a:close/>
                    <a:moveTo>
                      <a:pt x="171" y="255"/>
                    </a:moveTo>
                    <a:cubicBezTo>
                      <a:pt x="180" y="243"/>
                      <a:pt x="187" y="227"/>
                      <a:pt x="192" y="208"/>
                    </a:cubicBezTo>
                    <a:cubicBezTo>
                      <a:pt x="205" y="210"/>
                      <a:pt x="217" y="213"/>
                      <a:pt x="230" y="215"/>
                    </a:cubicBezTo>
                    <a:cubicBezTo>
                      <a:pt x="215" y="234"/>
                      <a:pt x="195" y="248"/>
                      <a:pt x="171" y="255"/>
                    </a:cubicBezTo>
                    <a:close/>
                    <a:moveTo>
                      <a:pt x="241" y="199"/>
                    </a:moveTo>
                    <a:cubicBezTo>
                      <a:pt x="226" y="195"/>
                      <a:pt x="211" y="192"/>
                      <a:pt x="196" y="190"/>
                    </a:cubicBezTo>
                    <a:cubicBezTo>
                      <a:pt x="198" y="179"/>
                      <a:pt x="199" y="168"/>
                      <a:pt x="200" y="156"/>
                    </a:cubicBezTo>
                    <a:cubicBezTo>
                      <a:pt x="197" y="157"/>
                      <a:pt x="194" y="158"/>
                      <a:pt x="191" y="158"/>
                    </a:cubicBezTo>
                    <a:cubicBezTo>
                      <a:pt x="188" y="158"/>
                      <a:pt x="184" y="157"/>
                      <a:pt x="181" y="155"/>
                    </a:cubicBezTo>
                    <a:cubicBezTo>
                      <a:pt x="181" y="167"/>
                      <a:pt x="180" y="178"/>
                      <a:pt x="178" y="188"/>
                    </a:cubicBezTo>
                    <a:cubicBezTo>
                      <a:pt x="151" y="185"/>
                      <a:pt x="125" y="185"/>
                      <a:pt x="98" y="188"/>
                    </a:cubicBezTo>
                    <a:cubicBezTo>
                      <a:pt x="96" y="176"/>
                      <a:pt x="94" y="163"/>
                      <a:pt x="94" y="148"/>
                    </a:cubicBezTo>
                    <a:cubicBezTo>
                      <a:pt x="174" y="148"/>
                      <a:pt x="174" y="148"/>
                      <a:pt x="174" y="148"/>
                    </a:cubicBezTo>
                    <a:cubicBezTo>
                      <a:pt x="172" y="145"/>
                      <a:pt x="170" y="141"/>
                      <a:pt x="170" y="137"/>
                    </a:cubicBezTo>
                    <a:cubicBezTo>
                      <a:pt x="170" y="134"/>
                      <a:pt x="171" y="132"/>
                      <a:pt x="172" y="130"/>
                    </a:cubicBezTo>
                    <a:cubicBezTo>
                      <a:pt x="94" y="130"/>
                      <a:pt x="94" y="130"/>
                      <a:pt x="94" y="130"/>
                    </a:cubicBezTo>
                    <a:cubicBezTo>
                      <a:pt x="94" y="115"/>
                      <a:pt x="96" y="102"/>
                      <a:pt x="98" y="90"/>
                    </a:cubicBezTo>
                    <a:cubicBezTo>
                      <a:pt x="111" y="91"/>
                      <a:pt x="125" y="92"/>
                      <a:pt x="138" y="92"/>
                    </a:cubicBezTo>
                    <a:cubicBezTo>
                      <a:pt x="151" y="92"/>
                      <a:pt x="164" y="91"/>
                      <a:pt x="178" y="90"/>
                    </a:cubicBezTo>
                    <a:cubicBezTo>
                      <a:pt x="179" y="99"/>
                      <a:pt x="181" y="108"/>
                      <a:pt x="181" y="118"/>
                    </a:cubicBezTo>
                    <a:cubicBezTo>
                      <a:pt x="184" y="117"/>
                      <a:pt x="188" y="116"/>
                      <a:pt x="191" y="116"/>
                    </a:cubicBezTo>
                    <a:cubicBezTo>
                      <a:pt x="194" y="116"/>
                      <a:pt x="197" y="117"/>
                      <a:pt x="200" y="118"/>
                    </a:cubicBezTo>
                    <a:cubicBezTo>
                      <a:pt x="199" y="107"/>
                      <a:pt x="198" y="97"/>
                      <a:pt x="196" y="88"/>
                    </a:cubicBezTo>
                    <a:cubicBezTo>
                      <a:pt x="211" y="86"/>
                      <a:pt x="226" y="83"/>
                      <a:pt x="241" y="79"/>
                    </a:cubicBezTo>
                    <a:cubicBezTo>
                      <a:pt x="250" y="94"/>
                      <a:pt x="255" y="111"/>
                      <a:pt x="256" y="130"/>
                    </a:cubicBezTo>
                    <a:cubicBezTo>
                      <a:pt x="211" y="130"/>
                      <a:pt x="211" y="130"/>
                      <a:pt x="211" y="130"/>
                    </a:cubicBezTo>
                    <a:cubicBezTo>
                      <a:pt x="212" y="132"/>
                      <a:pt x="212" y="134"/>
                      <a:pt x="212" y="137"/>
                    </a:cubicBezTo>
                    <a:cubicBezTo>
                      <a:pt x="212" y="141"/>
                      <a:pt x="211" y="145"/>
                      <a:pt x="209" y="148"/>
                    </a:cubicBezTo>
                    <a:cubicBezTo>
                      <a:pt x="256" y="148"/>
                      <a:pt x="256" y="148"/>
                      <a:pt x="256" y="148"/>
                    </a:cubicBezTo>
                    <a:cubicBezTo>
                      <a:pt x="255" y="167"/>
                      <a:pt x="250" y="184"/>
                      <a:pt x="241" y="199"/>
                    </a:cubicBezTo>
                    <a:close/>
                  </a:path>
                </a:pathLst>
              </a:custGeom>
              <a:solidFill>
                <a:schemeClr val="bg1">
                  <a:lumMod val="95000"/>
                </a:schemeClr>
              </a:solidFill>
              <a:ln w="9525">
                <a:solidFill>
                  <a:schemeClr val="bg1">
                    <a:lumMod val="95000"/>
                  </a:schemeClr>
                </a:solidFill>
                <a:round/>
              </a:ln>
            </p:spPr>
            <p:txBody>
              <a:bodyPr vert="horz" wrap="square" lIns="91440" tIns="45720" rIns="91440" bIns="45720" numCol="1" anchor="t" anchorCtr="0" compatLnSpc="1"/>
              <a:lstStyle/>
              <a:p>
                <a:endParaRPr lang="en-US"/>
              </a:p>
            </p:txBody>
          </p:sp>
          <p:sp>
            <p:nvSpPr>
              <p:cNvPr id="124" name="Freeform 340"/>
              <p:cNvSpPr>
                <a:spLocks noEditPoints="1"/>
              </p:cNvSpPr>
              <p:nvPr/>
            </p:nvSpPr>
            <p:spPr bwMode="auto">
              <a:xfrm>
                <a:off x="4413241" y="1719714"/>
                <a:ext cx="314325" cy="395288"/>
              </a:xfrm>
              <a:custGeom>
                <a:avLst/>
                <a:gdLst>
                  <a:gd name="T0" fmla="*/ 90 w 180"/>
                  <a:gd name="T1" fmla="*/ 0 h 226"/>
                  <a:gd name="T2" fmla="*/ 0 w 180"/>
                  <a:gd name="T3" fmla="*/ 89 h 226"/>
                  <a:gd name="T4" fmla="*/ 90 w 180"/>
                  <a:gd name="T5" fmla="*/ 226 h 226"/>
                  <a:gd name="T6" fmla="*/ 180 w 180"/>
                  <a:gd name="T7" fmla="*/ 89 h 226"/>
                  <a:gd name="T8" fmla="*/ 90 w 180"/>
                  <a:gd name="T9" fmla="*/ 0 h 226"/>
                  <a:gd name="T10" fmla="*/ 90 w 180"/>
                  <a:gd name="T11" fmla="*/ 136 h 226"/>
                  <a:gd name="T12" fmla="*/ 43 w 180"/>
                  <a:gd name="T13" fmla="*/ 89 h 226"/>
                  <a:gd name="T14" fmla="*/ 90 w 180"/>
                  <a:gd name="T15" fmla="*/ 42 h 226"/>
                  <a:gd name="T16" fmla="*/ 137 w 180"/>
                  <a:gd name="T17" fmla="*/ 89 h 226"/>
                  <a:gd name="T18" fmla="*/ 90 w 180"/>
                  <a:gd name="T19" fmla="*/ 13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26">
                    <a:moveTo>
                      <a:pt x="90" y="0"/>
                    </a:moveTo>
                    <a:cubicBezTo>
                      <a:pt x="40" y="0"/>
                      <a:pt x="0" y="40"/>
                      <a:pt x="0" y="89"/>
                    </a:cubicBezTo>
                    <a:cubicBezTo>
                      <a:pt x="0" y="139"/>
                      <a:pt x="90" y="226"/>
                      <a:pt x="90" y="226"/>
                    </a:cubicBezTo>
                    <a:cubicBezTo>
                      <a:pt x="90" y="226"/>
                      <a:pt x="180" y="139"/>
                      <a:pt x="180" y="89"/>
                    </a:cubicBezTo>
                    <a:cubicBezTo>
                      <a:pt x="180" y="40"/>
                      <a:pt x="139" y="0"/>
                      <a:pt x="90" y="0"/>
                    </a:cubicBezTo>
                    <a:close/>
                    <a:moveTo>
                      <a:pt x="90" y="136"/>
                    </a:moveTo>
                    <a:cubicBezTo>
                      <a:pt x="64" y="136"/>
                      <a:pt x="43" y="115"/>
                      <a:pt x="43" y="89"/>
                    </a:cubicBezTo>
                    <a:cubicBezTo>
                      <a:pt x="43" y="63"/>
                      <a:pt x="64" y="42"/>
                      <a:pt x="90" y="42"/>
                    </a:cubicBezTo>
                    <a:cubicBezTo>
                      <a:pt x="116" y="42"/>
                      <a:pt x="137" y="63"/>
                      <a:pt x="137" y="89"/>
                    </a:cubicBezTo>
                    <a:cubicBezTo>
                      <a:pt x="137" y="115"/>
                      <a:pt x="116" y="136"/>
                      <a:pt x="90" y="136"/>
                    </a:cubicBezTo>
                    <a:close/>
                  </a:path>
                </a:pathLst>
              </a:custGeom>
              <a:solidFill>
                <a:srgbClr val="6AE7FF"/>
              </a:solidFill>
              <a:ln>
                <a:noFill/>
              </a:ln>
            </p:spPr>
            <p:txBody>
              <a:bodyPr vert="horz" wrap="square" lIns="91440" tIns="45720" rIns="91440" bIns="45720" numCol="1" anchor="t" anchorCtr="0" compatLnSpc="1"/>
              <a:lstStyle/>
              <a:p>
                <a:endParaRPr lang="en-US"/>
              </a:p>
            </p:txBody>
          </p:sp>
          <p:sp>
            <p:nvSpPr>
              <p:cNvPr id="122" name="Freeform 338"/>
              <p:cNvSpPr>
                <a:spLocks noEditPoints="1"/>
              </p:cNvSpPr>
              <p:nvPr/>
            </p:nvSpPr>
            <p:spPr bwMode="auto">
              <a:xfrm>
                <a:off x="4518016" y="2089602"/>
                <a:ext cx="101600" cy="103188"/>
              </a:xfrm>
              <a:custGeom>
                <a:avLst/>
                <a:gdLst>
                  <a:gd name="T0" fmla="*/ 29 w 58"/>
                  <a:gd name="T1" fmla="*/ 59 h 59"/>
                  <a:gd name="T2" fmla="*/ 0 w 58"/>
                  <a:gd name="T3" fmla="*/ 30 h 59"/>
                  <a:gd name="T4" fmla="*/ 29 w 58"/>
                  <a:gd name="T5" fmla="*/ 0 h 59"/>
                  <a:gd name="T6" fmla="*/ 58 w 58"/>
                  <a:gd name="T7" fmla="*/ 30 h 59"/>
                  <a:gd name="T8" fmla="*/ 29 w 58"/>
                  <a:gd name="T9" fmla="*/ 59 h 59"/>
                  <a:gd name="T10" fmla="*/ 29 w 58"/>
                  <a:gd name="T11" fmla="*/ 17 h 59"/>
                  <a:gd name="T12" fmla="*/ 17 w 58"/>
                  <a:gd name="T13" fmla="*/ 30 h 59"/>
                  <a:gd name="T14" fmla="*/ 29 w 58"/>
                  <a:gd name="T15" fmla="*/ 42 h 59"/>
                  <a:gd name="T16" fmla="*/ 42 w 58"/>
                  <a:gd name="T17" fmla="*/ 30 h 59"/>
                  <a:gd name="T18" fmla="*/ 29 w 58"/>
                  <a:gd name="T19"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9">
                    <a:moveTo>
                      <a:pt x="29" y="59"/>
                    </a:moveTo>
                    <a:cubicBezTo>
                      <a:pt x="13" y="59"/>
                      <a:pt x="0" y="46"/>
                      <a:pt x="0" y="30"/>
                    </a:cubicBezTo>
                    <a:cubicBezTo>
                      <a:pt x="0" y="14"/>
                      <a:pt x="13" y="0"/>
                      <a:pt x="29" y="0"/>
                    </a:cubicBezTo>
                    <a:cubicBezTo>
                      <a:pt x="45" y="0"/>
                      <a:pt x="58" y="14"/>
                      <a:pt x="58" y="30"/>
                    </a:cubicBezTo>
                    <a:cubicBezTo>
                      <a:pt x="58" y="46"/>
                      <a:pt x="45" y="59"/>
                      <a:pt x="29" y="59"/>
                    </a:cubicBezTo>
                    <a:close/>
                    <a:moveTo>
                      <a:pt x="29" y="17"/>
                    </a:moveTo>
                    <a:cubicBezTo>
                      <a:pt x="22" y="17"/>
                      <a:pt x="17" y="23"/>
                      <a:pt x="17" y="30"/>
                    </a:cubicBezTo>
                    <a:cubicBezTo>
                      <a:pt x="17" y="37"/>
                      <a:pt x="22" y="42"/>
                      <a:pt x="29" y="42"/>
                    </a:cubicBezTo>
                    <a:cubicBezTo>
                      <a:pt x="36" y="42"/>
                      <a:pt x="42" y="37"/>
                      <a:pt x="42" y="30"/>
                    </a:cubicBezTo>
                    <a:cubicBezTo>
                      <a:pt x="42" y="23"/>
                      <a:pt x="36" y="17"/>
                      <a:pt x="29" y="17"/>
                    </a:cubicBezTo>
                    <a:close/>
                  </a:path>
                </a:pathLst>
              </a:custGeom>
              <a:solidFill>
                <a:srgbClr val="FF0000"/>
              </a:solidFill>
              <a:ln>
                <a:noFill/>
              </a:ln>
            </p:spPr>
            <p:txBody>
              <a:bodyPr vert="horz" wrap="square" lIns="91440" tIns="45720" rIns="91440" bIns="45720" numCol="1" anchor="t" anchorCtr="0" compatLnSpc="1"/>
              <a:lstStyle/>
              <a:p>
                <a:endParaRPr lang="en-US"/>
              </a:p>
            </p:txBody>
          </p:sp>
        </p:grpSp>
        <p:sp>
          <p:nvSpPr>
            <p:cNvPr id="12" name="矩形 11"/>
            <p:cNvSpPr/>
            <p:nvPr/>
          </p:nvSpPr>
          <p:spPr>
            <a:xfrm>
              <a:off x="2473088" y="2358035"/>
              <a:ext cx="4405373" cy="954107"/>
            </a:xfrm>
            <a:prstGeom prst="rect">
              <a:avLst/>
            </a:prstGeom>
          </p:spPr>
          <p:txBody>
            <a:bodyPr wrap="none">
              <a:spAutoFit/>
            </a:bodyPr>
            <a:lstStyle/>
            <a:p>
              <a:r>
                <a:rPr lang="en-US" altLang="zh-CN" sz="2800" dirty="0">
                  <a:ln w="0">
                    <a:solidFill>
                      <a:schemeClr val="bg1">
                        <a:lumMod val="95000"/>
                      </a:schemeClr>
                    </a:solidFill>
                  </a:ln>
                  <a:solidFill>
                    <a:schemeClr val="bg1"/>
                  </a:solidFill>
                  <a:latin typeface="微软雅黑" panose="020B0503020204020204" charset="-122"/>
                  <a:ea typeface="微软雅黑" panose="020B0503020204020204" charset="-122"/>
                </a:rPr>
                <a:t>487</a:t>
              </a:r>
              <a:r>
                <a:rPr lang="zh-CN" altLang="zh-CN" sz="2800" dirty="0">
                  <a:ln w="0">
                    <a:solidFill>
                      <a:schemeClr val="bg1">
                        <a:lumMod val="95000"/>
                      </a:schemeClr>
                    </a:solidFill>
                  </a:ln>
                  <a:solidFill>
                    <a:schemeClr val="bg1"/>
                  </a:solidFill>
                  <a:latin typeface="微软雅黑" panose="020B0503020204020204" charset="-122"/>
                  <a:ea typeface="微软雅黑" panose="020B0503020204020204" charset="-122"/>
                </a:rPr>
                <a:t>家中国公司在美国上市</a:t>
              </a:r>
              <a:endParaRPr lang="en-US" altLang="zh-CN" sz="2800" dirty="0">
                <a:ln w="0">
                  <a:solidFill>
                    <a:schemeClr val="bg1">
                      <a:lumMod val="95000"/>
                    </a:schemeClr>
                  </a:solidFill>
                </a:ln>
                <a:solidFill>
                  <a:schemeClr val="bg1"/>
                </a:solidFill>
                <a:latin typeface="微软雅黑" panose="020B0503020204020204" charset="-122"/>
                <a:ea typeface="微软雅黑" panose="020B0503020204020204" charset="-122"/>
              </a:endParaRPr>
            </a:p>
            <a:p>
              <a:r>
                <a:rPr lang="zh-CN" altLang="en-US" sz="2800" dirty="0">
                  <a:ln w="0">
                    <a:solidFill>
                      <a:schemeClr val="bg1">
                        <a:lumMod val="95000"/>
                      </a:schemeClr>
                    </a:solidFill>
                  </a:ln>
                  <a:solidFill>
                    <a:schemeClr val="bg1"/>
                  </a:solidFill>
                  <a:latin typeface="微软雅黑" panose="020B0503020204020204" charset="-122"/>
                  <a:ea typeface="微软雅黑" panose="020B0503020204020204" charset="-122"/>
                </a:rPr>
                <a:t>主营业务在中国</a:t>
              </a:r>
              <a:endParaRPr lang="zh-CN" altLang="en-US" sz="2800" dirty="0">
                <a:ln w="0">
                  <a:solidFill>
                    <a:schemeClr val="bg1">
                      <a:lumMod val="95000"/>
                    </a:schemeClr>
                  </a:solidFill>
                </a:ln>
                <a:solidFill>
                  <a:schemeClr val="bg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250"/>
                                        <p:tgtEl>
                                          <p:spTgt spid="14"/>
                                        </p:tgtEl>
                                      </p:cBhvr>
                                    </p:animEffect>
                                  </p:childTnLst>
                                </p:cTn>
                              </p:par>
                              <p:par>
                                <p:cTn id="19" presetID="22" presetClass="entr" presetSubtype="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3910" y="1299221"/>
            <a:ext cx="7323172" cy="3970318"/>
          </a:xfrm>
          <a:prstGeom prst="rect">
            <a:avLst/>
          </a:prstGeom>
        </p:spPr>
        <p:txBody>
          <a:bodyPr wrap="square">
            <a:spAutoFit/>
          </a:bodyPr>
          <a:lstStyle/>
          <a:p>
            <a:pPr marL="457200" indent="-457200" algn="just">
              <a:lnSpc>
                <a:spcPct val="150000"/>
              </a:lnSpc>
              <a:spcAft>
                <a:spcPts val="0"/>
              </a:spcAft>
              <a:buFont typeface="Arial" panose="02080604020202020204" pitchFamily="34" charset="0"/>
              <a:buChar char="•"/>
            </a:pPr>
            <a:r>
              <a:rPr lang="zh-CN" altLang="zh-CN" sz="2800" kern="100" dirty="0">
                <a:solidFill>
                  <a:schemeClr val="bg1"/>
                </a:solidFill>
                <a:latin typeface="微软雅黑" panose="020B0503020204020204" charset="-122"/>
                <a:ea typeface="微软雅黑" panose="020B0503020204020204" charset="-122"/>
                <a:cs typeface="Cambria" panose="02040503050406030204" pitchFamily="18" charset="0"/>
              </a:rPr>
              <a:t>掌握传统回归方法在大数据和</a:t>
            </a:r>
            <a:r>
              <a:rPr lang="en-US" altLang="zh-CN" sz="2800" kern="100" dirty="0">
                <a:solidFill>
                  <a:schemeClr val="bg1"/>
                </a:solidFill>
                <a:latin typeface="微软雅黑" panose="020B0503020204020204" charset="-122"/>
                <a:ea typeface="微软雅黑" panose="020B0503020204020204" charset="-122"/>
                <a:cs typeface="Cambria" panose="02040503050406030204" pitchFamily="18" charset="0"/>
              </a:rPr>
              <a:t>Hadoop</a:t>
            </a:r>
            <a:r>
              <a:rPr lang="zh-CN" altLang="zh-CN" sz="2800" kern="100" dirty="0">
                <a:solidFill>
                  <a:schemeClr val="bg1"/>
                </a:solidFill>
                <a:latin typeface="微软雅黑" panose="020B0503020204020204" charset="-122"/>
                <a:ea typeface="微软雅黑" panose="020B0503020204020204" charset="-122"/>
                <a:cs typeface="Cambria" panose="02040503050406030204" pitchFamily="18" charset="0"/>
              </a:rPr>
              <a:t>分布式计算架构下的分布式计算方法</a:t>
            </a:r>
            <a:r>
              <a:rPr lang="zh-CN" altLang="en-US" sz="2800" kern="100" dirty="0">
                <a:solidFill>
                  <a:schemeClr val="bg1"/>
                </a:solidFill>
                <a:latin typeface="微软雅黑" panose="020B0503020204020204" charset="-122"/>
                <a:ea typeface="微软雅黑" panose="020B0503020204020204" charset="-122"/>
                <a:cs typeface="Cambria" panose="02040503050406030204" pitchFamily="18" charset="0"/>
              </a:rPr>
              <a:t>。</a:t>
            </a:r>
            <a:endParaRPr lang="en-US" altLang="zh-CN" sz="2800" kern="100" dirty="0">
              <a:solidFill>
                <a:schemeClr val="bg1"/>
              </a:solidFill>
              <a:latin typeface="微软雅黑" panose="020B0503020204020204" charset="-122"/>
              <a:ea typeface="微软雅黑" panose="020B0503020204020204" charset="-122"/>
              <a:cs typeface="Cambria" panose="02040503050406030204" pitchFamily="18" charset="0"/>
            </a:endParaRPr>
          </a:p>
          <a:p>
            <a:pPr marL="457200" indent="-457200" algn="just">
              <a:lnSpc>
                <a:spcPct val="150000"/>
              </a:lnSpc>
              <a:spcAft>
                <a:spcPts val="0"/>
              </a:spcAft>
              <a:buFont typeface="Arial" panose="02080604020202020204" pitchFamily="34" charset="0"/>
              <a:buChar char="•"/>
            </a:pPr>
            <a:r>
              <a:rPr lang="zh-CN" altLang="zh-CN" sz="2800" kern="100" dirty="0">
                <a:solidFill>
                  <a:schemeClr val="bg1"/>
                </a:solidFill>
                <a:latin typeface="微软雅黑" panose="020B0503020204020204" charset="-122"/>
                <a:ea typeface="微软雅黑" panose="020B0503020204020204" charset="-122"/>
                <a:cs typeface="Cambria" panose="02040503050406030204" pitchFamily="18" charset="0"/>
              </a:rPr>
              <a:t>根据所学大数据分布式计算知识以及大数据分布式平台</a:t>
            </a:r>
            <a:r>
              <a:rPr lang="zh-CN" altLang="en-US" sz="2800" kern="100" dirty="0">
                <a:solidFill>
                  <a:schemeClr val="bg1"/>
                </a:solidFill>
                <a:latin typeface="微软雅黑" panose="020B0503020204020204" charset="-122"/>
                <a:ea typeface="微软雅黑" panose="020B0503020204020204" charset="-122"/>
                <a:cs typeface="Cambria" panose="02040503050406030204" pitchFamily="18" charset="0"/>
              </a:rPr>
              <a:t>，</a:t>
            </a:r>
            <a:r>
              <a:rPr lang="zh-CN" altLang="zh-CN" sz="2800" kern="100" dirty="0">
                <a:solidFill>
                  <a:schemeClr val="bg1"/>
                </a:solidFill>
                <a:latin typeface="微软雅黑" panose="020B0503020204020204" charset="-122"/>
                <a:ea typeface="微软雅黑" panose="020B0503020204020204" charset="-122"/>
                <a:cs typeface="Cambria" panose="02040503050406030204" pitchFamily="18" charset="0"/>
              </a:rPr>
              <a:t>对数据的抓取和处理分析互联网新闻数据、并从中探寻新闻文本和股票收益的动态变化。</a:t>
            </a:r>
            <a:endParaRPr lang="zh-CN" altLang="zh-CN" sz="2800" kern="100" dirty="0">
              <a:solidFill>
                <a:schemeClr val="bg1"/>
              </a:solidFill>
              <a:latin typeface="微软雅黑" panose="020B0503020204020204" charset="-122"/>
              <a:ea typeface="微软雅黑" panose="020B0503020204020204" charset="-122"/>
              <a:cs typeface="Cambria" panose="02040503050406030204" pitchFamily="18" charset="0"/>
            </a:endParaRPr>
          </a:p>
        </p:txBody>
      </p:sp>
      <p:sp>
        <p:nvSpPr>
          <p:cNvPr id="3" name="矩形 2"/>
          <p:cNvSpPr/>
          <p:nvPr/>
        </p:nvSpPr>
        <p:spPr>
          <a:xfrm>
            <a:off x="901825" y="86709"/>
            <a:ext cx="4901865" cy="769441"/>
          </a:xfrm>
          <a:prstGeom prst="rect">
            <a:avLst/>
          </a:prstGeom>
        </p:spPr>
        <p:txBody>
          <a:bodyPr wrap="square">
            <a:spAutoFit/>
          </a:bodyPr>
          <a:lstStyle/>
          <a:p>
            <a:pPr>
              <a:spcBef>
                <a:spcPts val="600"/>
              </a:spcBef>
            </a:pPr>
            <a:r>
              <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rPr>
              <a:t>案例目的</a:t>
            </a:r>
            <a:endPar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endParaRPr>
          </a:p>
        </p:txBody>
      </p:sp>
      <p:sp>
        <p:nvSpPr>
          <p:cNvPr id="4" name="statistics-on-laptop_82095"/>
          <p:cNvSpPr>
            <a:spLocks noChangeAspect="1"/>
          </p:cNvSpPr>
          <p:nvPr/>
        </p:nvSpPr>
        <p:spPr bwMode="auto">
          <a:xfrm>
            <a:off x="521740" y="311015"/>
            <a:ext cx="432110" cy="43211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rgbClr val="FFC000"/>
          </a:solidFill>
          <a:ln>
            <a:solidFill>
              <a:srgbClr val="F8841D"/>
            </a:solidFill>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6775" y="86705"/>
            <a:ext cx="4901865" cy="769441"/>
          </a:xfrm>
          <a:prstGeom prst="rect">
            <a:avLst/>
          </a:prstGeom>
        </p:spPr>
        <p:txBody>
          <a:bodyPr wrap="square">
            <a:spAutoFit/>
          </a:bodyPr>
          <a:lstStyle/>
          <a:p>
            <a:pPr>
              <a:spcBef>
                <a:spcPts val="600"/>
              </a:spcBef>
            </a:pPr>
            <a:r>
              <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rPr>
              <a:t>案例数据</a:t>
            </a:r>
            <a:endPar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endParaRPr>
          </a:p>
        </p:txBody>
      </p:sp>
      <p:grpSp>
        <p:nvGrpSpPr>
          <p:cNvPr id="4" name="Group 4"/>
          <p:cNvGrpSpPr>
            <a:grpSpLocks noChangeAspect="1"/>
          </p:cNvGrpSpPr>
          <p:nvPr/>
        </p:nvGrpSpPr>
        <p:grpSpPr bwMode="auto">
          <a:xfrm>
            <a:off x="553564" y="302695"/>
            <a:ext cx="456249" cy="396000"/>
            <a:chOff x="850" y="-460"/>
            <a:chExt cx="6134" cy="5324"/>
          </a:xfrm>
          <a:solidFill>
            <a:srgbClr val="FFC000"/>
          </a:solidFill>
        </p:grpSpPr>
        <p:sp>
          <p:nvSpPr>
            <p:cNvPr id="5" name="Freeform 5"/>
            <p:cNvSpPr/>
            <p:nvPr/>
          </p:nvSpPr>
          <p:spPr bwMode="auto">
            <a:xfrm>
              <a:off x="5355" y="2075"/>
              <a:ext cx="168" cy="71"/>
            </a:xfrm>
            <a:custGeom>
              <a:avLst/>
              <a:gdLst>
                <a:gd name="T0" fmla="*/ 0 w 168"/>
                <a:gd name="T1" fmla="*/ 0 h 71"/>
                <a:gd name="T2" fmla="*/ 168 w 168"/>
                <a:gd name="T3" fmla="*/ 0 h 71"/>
                <a:gd name="T4" fmla="*/ 168 w 168"/>
                <a:gd name="T5" fmla="*/ 71 h 71"/>
                <a:gd name="T6" fmla="*/ 0 w 168"/>
                <a:gd name="T7" fmla="*/ 71 h 71"/>
                <a:gd name="T8" fmla="*/ 0 w 168"/>
                <a:gd name="T9" fmla="*/ 0 h 71"/>
                <a:gd name="T10" fmla="*/ 0 w 168"/>
                <a:gd name="T11" fmla="*/ 0 h 71"/>
              </a:gdLst>
              <a:ahLst/>
              <a:cxnLst>
                <a:cxn ang="0">
                  <a:pos x="T0" y="T1"/>
                </a:cxn>
                <a:cxn ang="0">
                  <a:pos x="T2" y="T3"/>
                </a:cxn>
                <a:cxn ang="0">
                  <a:pos x="T4" y="T5"/>
                </a:cxn>
                <a:cxn ang="0">
                  <a:pos x="T6" y="T7"/>
                </a:cxn>
                <a:cxn ang="0">
                  <a:pos x="T8" y="T9"/>
                </a:cxn>
                <a:cxn ang="0">
                  <a:pos x="T10" y="T11"/>
                </a:cxn>
              </a:cxnLst>
              <a:rect l="0" t="0" r="r" b="b"/>
              <a:pathLst>
                <a:path w="168" h="71">
                  <a:moveTo>
                    <a:pt x="0" y="0"/>
                  </a:moveTo>
                  <a:lnTo>
                    <a:pt x="168" y="0"/>
                  </a:lnTo>
                  <a:lnTo>
                    <a:pt x="168"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 name="Freeform 6"/>
            <p:cNvSpPr/>
            <p:nvPr/>
          </p:nvSpPr>
          <p:spPr bwMode="auto">
            <a:xfrm>
              <a:off x="5691" y="2075"/>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Lst>
              <a:ahLst/>
              <a:cxnLst>
                <a:cxn ang="0">
                  <a:pos x="T0" y="T1"/>
                </a:cxn>
                <a:cxn ang="0">
                  <a:pos x="T2" y="T3"/>
                </a:cxn>
                <a:cxn ang="0">
                  <a:pos x="T4" y="T5"/>
                </a:cxn>
                <a:cxn ang="0">
                  <a:pos x="T6" y="T7"/>
                </a:cxn>
                <a:cxn ang="0">
                  <a:pos x="T8" y="T9"/>
                </a:cxn>
                <a:cxn ang="0">
                  <a:pos x="T10" y="T11"/>
                </a:cxn>
              </a:cxnLst>
              <a:rect l="0" t="0" r="r" b="b"/>
              <a:pathLst>
                <a:path w="163" h="71">
                  <a:moveTo>
                    <a:pt x="0" y="0"/>
                  </a:moveTo>
                  <a:lnTo>
                    <a:pt x="163" y="0"/>
                  </a:lnTo>
                  <a:lnTo>
                    <a:pt x="163"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7" name="Freeform 7"/>
            <p:cNvSpPr/>
            <p:nvPr/>
          </p:nvSpPr>
          <p:spPr bwMode="auto">
            <a:xfrm>
              <a:off x="1765" y="2075"/>
              <a:ext cx="168" cy="71"/>
            </a:xfrm>
            <a:custGeom>
              <a:avLst/>
              <a:gdLst>
                <a:gd name="T0" fmla="*/ 0 w 168"/>
                <a:gd name="T1" fmla="*/ 0 h 71"/>
                <a:gd name="T2" fmla="*/ 168 w 168"/>
                <a:gd name="T3" fmla="*/ 0 h 71"/>
                <a:gd name="T4" fmla="*/ 168 w 168"/>
                <a:gd name="T5" fmla="*/ 71 h 71"/>
                <a:gd name="T6" fmla="*/ 0 w 168"/>
                <a:gd name="T7" fmla="*/ 71 h 71"/>
                <a:gd name="T8" fmla="*/ 0 w 168"/>
                <a:gd name="T9" fmla="*/ 0 h 71"/>
                <a:gd name="T10" fmla="*/ 0 w 168"/>
                <a:gd name="T11" fmla="*/ 0 h 71"/>
              </a:gdLst>
              <a:ahLst/>
              <a:cxnLst>
                <a:cxn ang="0">
                  <a:pos x="T0" y="T1"/>
                </a:cxn>
                <a:cxn ang="0">
                  <a:pos x="T2" y="T3"/>
                </a:cxn>
                <a:cxn ang="0">
                  <a:pos x="T4" y="T5"/>
                </a:cxn>
                <a:cxn ang="0">
                  <a:pos x="T6" y="T7"/>
                </a:cxn>
                <a:cxn ang="0">
                  <a:pos x="T8" y="T9"/>
                </a:cxn>
                <a:cxn ang="0">
                  <a:pos x="T10" y="T11"/>
                </a:cxn>
              </a:cxnLst>
              <a:rect l="0" t="0" r="r" b="b"/>
              <a:pathLst>
                <a:path w="168" h="71">
                  <a:moveTo>
                    <a:pt x="0" y="0"/>
                  </a:moveTo>
                  <a:lnTo>
                    <a:pt x="168" y="0"/>
                  </a:lnTo>
                  <a:lnTo>
                    <a:pt x="168"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8" name="Freeform 8"/>
            <p:cNvSpPr/>
            <p:nvPr/>
          </p:nvSpPr>
          <p:spPr bwMode="auto">
            <a:xfrm>
              <a:off x="2105" y="2075"/>
              <a:ext cx="166" cy="71"/>
            </a:xfrm>
            <a:custGeom>
              <a:avLst/>
              <a:gdLst>
                <a:gd name="T0" fmla="*/ 0 w 166"/>
                <a:gd name="T1" fmla="*/ 0 h 71"/>
                <a:gd name="T2" fmla="*/ 166 w 166"/>
                <a:gd name="T3" fmla="*/ 0 h 71"/>
                <a:gd name="T4" fmla="*/ 166 w 166"/>
                <a:gd name="T5" fmla="*/ 71 h 71"/>
                <a:gd name="T6" fmla="*/ 0 w 166"/>
                <a:gd name="T7" fmla="*/ 71 h 71"/>
                <a:gd name="T8" fmla="*/ 0 w 166"/>
                <a:gd name="T9" fmla="*/ 0 h 71"/>
                <a:gd name="T10" fmla="*/ 0 w 166"/>
                <a:gd name="T11" fmla="*/ 0 h 71"/>
              </a:gdLst>
              <a:ahLst/>
              <a:cxnLst>
                <a:cxn ang="0">
                  <a:pos x="T0" y="T1"/>
                </a:cxn>
                <a:cxn ang="0">
                  <a:pos x="T2" y="T3"/>
                </a:cxn>
                <a:cxn ang="0">
                  <a:pos x="T4" y="T5"/>
                </a:cxn>
                <a:cxn ang="0">
                  <a:pos x="T6" y="T7"/>
                </a:cxn>
                <a:cxn ang="0">
                  <a:pos x="T8" y="T9"/>
                </a:cxn>
                <a:cxn ang="0">
                  <a:pos x="T10" y="T11"/>
                </a:cxn>
              </a:cxnLst>
              <a:rect l="0" t="0" r="r" b="b"/>
              <a:pathLst>
                <a:path w="166" h="71">
                  <a:moveTo>
                    <a:pt x="0" y="0"/>
                  </a:moveTo>
                  <a:lnTo>
                    <a:pt x="166" y="0"/>
                  </a:lnTo>
                  <a:lnTo>
                    <a:pt x="166"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9" name="Freeform 9"/>
            <p:cNvSpPr/>
            <p:nvPr/>
          </p:nvSpPr>
          <p:spPr bwMode="auto">
            <a:xfrm>
              <a:off x="2943" y="857"/>
              <a:ext cx="149" cy="180"/>
            </a:xfrm>
            <a:custGeom>
              <a:avLst/>
              <a:gdLst>
                <a:gd name="T0" fmla="*/ 82 w 149"/>
                <a:gd name="T1" fmla="*/ 180 h 180"/>
                <a:gd name="T2" fmla="*/ 149 w 149"/>
                <a:gd name="T3" fmla="*/ 147 h 180"/>
                <a:gd name="T4" fmla="*/ 61 w 149"/>
                <a:gd name="T5" fmla="*/ 0 h 180"/>
                <a:gd name="T6" fmla="*/ 0 w 149"/>
                <a:gd name="T7" fmla="*/ 40 h 180"/>
                <a:gd name="T8" fmla="*/ 82 w 149"/>
                <a:gd name="T9" fmla="*/ 180 h 180"/>
                <a:gd name="T10" fmla="*/ 82 w 149"/>
                <a:gd name="T11" fmla="*/ 180 h 180"/>
                <a:gd name="T12" fmla="*/ 82 w 149"/>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9" h="180">
                  <a:moveTo>
                    <a:pt x="82" y="180"/>
                  </a:moveTo>
                  <a:lnTo>
                    <a:pt x="149" y="147"/>
                  </a:lnTo>
                  <a:lnTo>
                    <a:pt x="61" y="0"/>
                  </a:lnTo>
                  <a:lnTo>
                    <a:pt x="0" y="40"/>
                  </a:lnTo>
                  <a:lnTo>
                    <a:pt x="82" y="180"/>
                  </a:lnTo>
                  <a:lnTo>
                    <a:pt x="82" y="180"/>
                  </a:lnTo>
                  <a:lnTo>
                    <a:pt x="8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 name="Freeform 10"/>
            <p:cNvSpPr/>
            <p:nvPr/>
          </p:nvSpPr>
          <p:spPr bwMode="auto">
            <a:xfrm>
              <a:off x="3111" y="1153"/>
              <a:ext cx="144" cy="180"/>
            </a:xfrm>
            <a:custGeom>
              <a:avLst/>
              <a:gdLst>
                <a:gd name="T0" fmla="*/ 82 w 144"/>
                <a:gd name="T1" fmla="*/ 180 h 180"/>
                <a:gd name="T2" fmla="*/ 144 w 144"/>
                <a:gd name="T3" fmla="*/ 139 h 180"/>
                <a:gd name="T4" fmla="*/ 61 w 144"/>
                <a:gd name="T5" fmla="*/ 0 h 180"/>
                <a:gd name="T6" fmla="*/ 0 w 144"/>
                <a:gd name="T7" fmla="*/ 33 h 180"/>
                <a:gd name="T8" fmla="*/ 82 w 144"/>
                <a:gd name="T9" fmla="*/ 180 h 180"/>
                <a:gd name="T10" fmla="*/ 82 w 144"/>
                <a:gd name="T11" fmla="*/ 180 h 180"/>
                <a:gd name="T12" fmla="*/ 8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82" y="180"/>
                  </a:moveTo>
                  <a:lnTo>
                    <a:pt x="144" y="139"/>
                  </a:lnTo>
                  <a:lnTo>
                    <a:pt x="61" y="0"/>
                  </a:lnTo>
                  <a:lnTo>
                    <a:pt x="0" y="33"/>
                  </a:lnTo>
                  <a:lnTo>
                    <a:pt x="82" y="180"/>
                  </a:lnTo>
                  <a:lnTo>
                    <a:pt x="82" y="180"/>
                  </a:lnTo>
                  <a:lnTo>
                    <a:pt x="8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1" name="Freeform 11"/>
            <p:cNvSpPr/>
            <p:nvPr/>
          </p:nvSpPr>
          <p:spPr bwMode="auto">
            <a:xfrm>
              <a:off x="4352" y="1153"/>
              <a:ext cx="144" cy="180"/>
            </a:xfrm>
            <a:custGeom>
              <a:avLst/>
              <a:gdLst>
                <a:gd name="T0" fmla="*/ 62 w 144"/>
                <a:gd name="T1" fmla="*/ 180 h 180"/>
                <a:gd name="T2" fmla="*/ 144 w 144"/>
                <a:gd name="T3" fmla="*/ 33 h 180"/>
                <a:gd name="T4" fmla="*/ 85 w 144"/>
                <a:gd name="T5" fmla="*/ 0 h 180"/>
                <a:gd name="T6" fmla="*/ 0 w 144"/>
                <a:gd name="T7" fmla="*/ 139 h 180"/>
                <a:gd name="T8" fmla="*/ 62 w 144"/>
                <a:gd name="T9" fmla="*/ 180 h 180"/>
                <a:gd name="T10" fmla="*/ 62 w 144"/>
                <a:gd name="T11" fmla="*/ 180 h 180"/>
                <a:gd name="T12" fmla="*/ 6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62" y="180"/>
                  </a:moveTo>
                  <a:lnTo>
                    <a:pt x="144" y="33"/>
                  </a:lnTo>
                  <a:lnTo>
                    <a:pt x="85" y="0"/>
                  </a:lnTo>
                  <a:lnTo>
                    <a:pt x="0" y="139"/>
                  </a:lnTo>
                  <a:lnTo>
                    <a:pt x="62" y="180"/>
                  </a:lnTo>
                  <a:lnTo>
                    <a:pt x="62" y="180"/>
                  </a:lnTo>
                  <a:lnTo>
                    <a:pt x="6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2" name="Freeform 12"/>
            <p:cNvSpPr/>
            <p:nvPr/>
          </p:nvSpPr>
          <p:spPr bwMode="auto">
            <a:xfrm>
              <a:off x="4520" y="857"/>
              <a:ext cx="144" cy="180"/>
            </a:xfrm>
            <a:custGeom>
              <a:avLst/>
              <a:gdLst>
                <a:gd name="T0" fmla="*/ 62 w 144"/>
                <a:gd name="T1" fmla="*/ 180 h 180"/>
                <a:gd name="T2" fmla="*/ 144 w 144"/>
                <a:gd name="T3" fmla="*/ 40 h 180"/>
                <a:gd name="T4" fmla="*/ 85 w 144"/>
                <a:gd name="T5" fmla="*/ 0 h 180"/>
                <a:gd name="T6" fmla="*/ 0 w 144"/>
                <a:gd name="T7" fmla="*/ 147 h 180"/>
                <a:gd name="T8" fmla="*/ 62 w 144"/>
                <a:gd name="T9" fmla="*/ 180 h 180"/>
                <a:gd name="T10" fmla="*/ 62 w 144"/>
                <a:gd name="T11" fmla="*/ 180 h 180"/>
                <a:gd name="T12" fmla="*/ 6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62" y="180"/>
                  </a:moveTo>
                  <a:lnTo>
                    <a:pt x="144" y="40"/>
                  </a:lnTo>
                  <a:lnTo>
                    <a:pt x="85" y="0"/>
                  </a:lnTo>
                  <a:lnTo>
                    <a:pt x="0" y="147"/>
                  </a:lnTo>
                  <a:lnTo>
                    <a:pt x="62" y="180"/>
                  </a:lnTo>
                  <a:lnTo>
                    <a:pt x="62" y="180"/>
                  </a:lnTo>
                  <a:lnTo>
                    <a:pt x="6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3" name="Freeform 13"/>
            <p:cNvSpPr/>
            <p:nvPr/>
          </p:nvSpPr>
          <p:spPr bwMode="auto">
            <a:xfrm>
              <a:off x="3111" y="3010"/>
              <a:ext cx="144" cy="184"/>
            </a:xfrm>
            <a:custGeom>
              <a:avLst/>
              <a:gdLst>
                <a:gd name="T0" fmla="*/ 0 w 144"/>
                <a:gd name="T1" fmla="*/ 151 h 184"/>
                <a:gd name="T2" fmla="*/ 61 w 144"/>
                <a:gd name="T3" fmla="*/ 184 h 184"/>
                <a:gd name="T4" fmla="*/ 144 w 144"/>
                <a:gd name="T5" fmla="*/ 33 h 184"/>
                <a:gd name="T6" fmla="*/ 82 w 144"/>
                <a:gd name="T7" fmla="*/ 0 h 184"/>
                <a:gd name="T8" fmla="*/ 0 w 144"/>
                <a:gd name="T9" fmla="*/ 151 h 184"/>
                <a:gd name="T10" fmla="*/ 0 w 144"/>
                <a:gd name="T11" fmla="*/ 151 h 184"/>
                <a:gd name="T12" fmla="*/ 0 w 144"/>
                <a:gd name="T13" fmla="*/ 151 h 184"/>
              </a:gdLst>
              <a:ahLst/>
              <a:cxnLst>
                <a:cxn ang="0">
                  <a:pos x="T0" y="T1"/>
                </a:cxn>
                <a:cxn ang="0">
                  <a:pos x="T2" y="T3"/>
                </a:cxn>
                <a:cxn ang="0">
                  <a:pos x="T4" y="T5"/>
                </a:cxn>
                <a:cxn ang="0">
                  <a:pos x="T6" y="T7"/>
                </a:cxn>
                <a:cxn ang="0">
                  <a:pos x="T8" y="T9"/>
                </a:cxn>
                <a:cxn ang="0">
                  <a:pos x="T10" y="T11"/>
                </a:cxn>
                <a:cxn ang="0">
                  <a:pos x="T12" y="T13"/>
                </a:cxn>
              </a:cxnLst>
              <a:rect l="0" t="0" r="r" b="b"/>
              <a:pathLst>
                <a:path w="144" h="184">
                  <a:moveTo>
                    <a:pt x="0" y="151"/>
                  </a:moveTo>
                  <a:lnTo>
                    <a:pt x="61" y="184"/>
                  </a:lnTo>
                  <a:lnTo>
                    <a:pt x="144" y="33"/>
                  </a:lnTo>
                  <a:lnTo>
                    <a:pt x="82" y="0"/>
                  </a:lnTo>
                  <a:lnTo>
                    <a:pt x="0" y="151"/>
                  </a:lnTo>
                  <a:lnTo>
                    <a:pt x="0" y="151"/>
                  </a:lnTo>
                  <a:lnTo>
                    <a:pt x="0" y="151"/>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4" name="Freeform 14"/>
            <p:cNvSpPr/>
            <p:nvPr/>
          </p:nvSpPr>
          <p:spPr bwMode="auto">
            <a:xfrm>
              <a:off x="2943" y="3300"/>
              <a:ext cx="149" cy="185"/>
            </a:xfrm>
            <a:custGeom>
              <a:avLst/>
              <a:gdLst>
                <a:gd name="T0" fmla="*/ 0 w 149"/>
                <a:gd name="T1" fmla="*/ 147 h 185"/>
                <a:gd name="T2" fmla="*/ 61 w 149"/>
                <a:gd name="T3" fmla="*/ 185 h 185"/>
                <a:gd name="T4" fmla="*/ 149 w 149"/>
                <a:gd name="T5" fmla="*/ 41 h 185"/>
                <a:gd name="T6" fmla="*/ 82 w 149"/>
                <a:gd name="T7" fmla="*/ 0 h 185"/>
                <a:gd name="T8" fmla="*/ 0 w 149"/>
                <a:gd name="T9" fmla="*/ 147 h 185"/>
                <a:gd name="T10" fmla="*/ 0 w 149"/>
                <a:gd name="T11" fmla="*/ 147 h 185"/>
                <a:gd name="T12" fmla="*/ 0 w 149"/>
                <a:gd name="T13" fmla="*/ 147 h 185"/>
              </a:gdLst>
              <a:ahLst/>
              <a:cxnLst>
                <a:cxn ang="0">
                  <a:pos x="T0" y="T1"/>
                </a:cxn>
                <a:cxn ang="0">
                  <a:pos x="T2" y="T3"/>
                </a:cxn>
                <a:cxn ang="0">
                  <a:pos x="T4" y="T5"/>
                </a:cxn>
                <a:cxn ang="0">
                  <a:pos x="T6" y="T7"/>
                </a:cxn>
                <a:cxn ang="0">
                  <a:pos x="T8" y="T9"/>
                </a:cxn>
                <a:cxn ang="0">
                  <a:pos x="T10" y="T11"/>
                </a:cxn>
                <a:cxn ang="0">
                  <a:pos x="T12" y="T13"/>
                </a:cxn>
              </a:cxnLst>
              <a:rect l="0" t="0" r="r" b="b"/>
              <a:pathLst>
                <a:path w="149" h="185">
                  <a:moveTo>
                    <a:pt x="0" y="147"/>
                  </a:moveTo>
                  <a:lnTo>
                    <a:pt x="61" y="185"/>
                  </a:lnTo>
                  <a:lnTo>
                    <a:pt x="149" y="41"/>
                  </a:lnTo>
                  <a:lnTo>
                    <a:pt x="82" y="0"/>
                  </a:lnTo>
                  <a:lnTo>
                    <a:pt x="0" y="147"/>
                  </a:lnTo>
                  <a:lnTo>
                    <a:pt x="0" y="147"/>
                  </a:lnTo>
                  <a:lnTo>
                    <a:pt x="0" y="147"/>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5" name="Freeform 15"/>
            <p:cNvSpPr/>
            <p:nvPr/>
          </p:nvSpPr>
          <p:spPr bwMode="auto">
            <a:xfrm>
              <a:off x="4520" y="3300"/>
              <a:ext cx="144" cy="185"/>
            </a:xfrm>
            <a:custGeom>
              <a:avLst/>
              <a:gdLst>
                <a:gd name="T0" fmla="*/ 62 w 144"/>
                <a:gd name="T1" fmla="*/ 0 h 185"/>
                <a:gd name="T2" fmla="*/ 0 w 144"/>
                <a:gd name="T3" fmla="*/ 41 h 185"/>
                <a:gd name="T4" fmla="*/ 85 w 144"/>
                <a:gd name="T5" fmla="*/ 185 h 185"/>
                <a:gd name="T6" fmla="*/ 144 w 144"/>
                <a:gd name="T7" fmla="*/ 147 h 185"/>
                <a:gd name="T8" fmla="*/ 62 w 144"/>
                <a:gd name="T9" fmla="*/ 0 h 185"/>
                <a:gd name="T10" fmla="*/ 62 w 144"/>
                <a:gd name="T11" fmla="*/ 0 h 185"/>
                <a:gd name="T12" fmla="*/ 62 w 144"/>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144" h="185">
                  <a:moveTo>
                    <a:pt x="62" y="0"/>
                  </a:moveTo>
                  <a:lnTo>
                    <a:pt x="0" y="41"/>
                  </a:lnTo>
                  <a:lnTo>
                    <a:pt x="85" y="185"/>
                  </a:lnTo>
                  <a:lnTo>
                    <a:pt x="144" y="147"/>
                  </a:lnTo>
                  <a:lnTo>
                    <a:pt x="62" y="0"/>
                  </a:lnTo>
                  <a:lnTo>
                    <a:pt x="62" y="0"/>
                  </a:lnTo>
                  <a:lnTo>
                    <a:pt x="62"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6" name="Freeform 16"/>
            <p:cNvSpPr/>
            <p:nvPr/>
          </p:nvSpPr>
          <p:spPr bwMode="auto">
            <a:xfrm>
              <a:off x="4352" y="3010"/>
              <a:ext cx="144" cy="184"/>
            </a:xfrm>
            <a:custGeom>
              <a:avLst/>
              <a:gdLst>
                <a:gd name="T0" fmla="*/ 0 w 144"/>
                <a:gd name="T1" fmla="*/ 33 h 184"/>
                <a:gd name="T2" fmla="*/ 85 w 144"/>
                <a:gd name="T3" fmla="*/ 184 h 184"/>
                <a:gd name="T4" fmla="*/ 144 w 144"/>
                <a:gd name="T5" fmla="*/ 151 h 184"/>
                <a:gd name="T6" fmla="*/ 62 w 144"/>
                <a:gd name="T7" fmla="*/ 0 h 184"/>
                <a:gd name="T8" fmla="*/ 0 w 144"/>
                <a:gd name="T9" fmla="*/ 33 h 184"/>
                <a:gd name="T10" fmla="*/ 0 w 144"/>
                <a:gd name="T11" fmla="*/ 33 h 184"/>
                <a:gd name="T12" fmla="*/ 0 w 144"/>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144" h="184">
                  <a:moveTo>
                    <a:pt x="0" y="33"/>
                  </a:moveTo>
                  <a:lnTo>
                    <a:pt x="85" y="184"/>
                  </a:lnTo>
                  <a:lnTo>
                    <a:pt x="144" y="151"/>
                  </a:lnTo>
                  <a:lnTo>
                    <a:pt x="62" y="0"/>
                  </a:lnTo>
                  <a:lnTo>
                    <a:pt x="0" y="33"/>
                  </a:lnTo>
                  <a:lnTo>
                    <a:pt x="0" y="33"/>
                  </a:lnTo>
                  <a:lnTo>
                    <a:pt x="0" y="33"/>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 name="Freeform 17"/>
            <p:cNvSpPr/>
            <p:nvPr/>
          </p:nvSpPr>
          <p:spPr bwMode="auto">
            <a:xfrm>
              <a:off x="2472" y="1415"/>
              <a:ext cx="2663" cy="1554"/>
            </a:xfrm>
            <a:custGeom>
              <a:avLst/>
              <a:gdLst>
                <a:gd name="T0" fmla="*/ 956 w 1126"/>
                <a:gd name="T1" fmla="*/ 512 h 657"/>
                <a:gd name="T2" fmla="*/ 1126 w 1126"/>
                <a:gd name="T3" fmla="*/ 342 h 657"/>
                <a:gd name="T4" fmla="*/ 956 w 1126"/>
                <a:gd name="T5" fmla="*/ 171 h 657"/>
                <a:gd name="T6" fmla="*/ 931 w 1126"/>
                <a:gd name="T7" fmla="*/ 173 h 657"/>
                <a:gd name="T8" fmla="*/ 679 w 1126"/>
                <a:gd name="T9" fmla="*/ 0 h 657"/>
                <a:gd name="T10" fmla="*/ 491 w 1126"/>
                <a:gd name="T11" fmla="*/ 79 h 657"/>
                <a:gd name="T12" fmla="*/ 373 w 1126"/>
                <a:gd name="T13" fmla="*/ 42 h 657"/>
                <a:gd name="T14" fmla="*/ 163 w 1126"/>
                <a:gd name="T15" fmla="*/ 224 h 657"/>
                <a:gd name="T16" fmla="*/ 129 w 1126"/>
                <a:gd name="T17" fmla="*/ 219 h 657"/>
                <a:gd name="T18" fmla="*/ 0 w 1126"/>
                <a:gd name="T19" fmla="*/ 348 h 657"/>
                <a:gd name="T20" fmla="*/ 129 w 1126"/>
                <a:gd name="T21" fmla="*/ 480 h 657"/>
                <a:gd name="T22" fmla="*/ 180 w 1126"/>
                <a:gd name="T23" fmla="*/ 468 h 657"/>
                <a:gd name="T24" fmla="*/ 325 w 1126"/>
                <a:gd name="T25" fmla="*/ 593 h 657"/>
                <a:gd name="T26" fmla="*/ 410 w 1126"/>
                <a:gd name="T27" fmla="*/ 563 h 657"/>
                <a:gd name="T28" fmla="*/ 555 w 1126"/>
                <a:gd name="T29" fmla="*/ 657 h 657"/>
                <a:gd name="T30" fmla="*/ 684 w 1126"/>
                <a:gd name="T31" fmla="*/ 588 h 657"/>
                <a:gd name="T32" fmla="*/ 765 w 1126"/>
                <a:gd name="T33" fmla="*/ 616 h 657"/>
                <a:gd name="T34" fmla="*/ 898 w 1126"/>
                <a:gd name="T35" fmla="*/ 501 h 657"/>
                <a:gd name="T36" fmla="*/ 956 w 1126"/>
                <a:gd name="T37" fmla="*/ 51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6" h="657">
                  <a:moveTo>
                    <a:pt x="956" y="512"/>
                  </a:moveTo>
                  <a:cubicBezTo>
                    <a:pt x="1050" y="512"/>
                    <a:pt x="1126" y="436"/>
                    <a:pt x="1126" y="342"/>
                  </a:cubicBezTo>
                  <a:cubicBezTo>
                    <a:pt x="1126" y="247"/>
                    <a:pt x="1050" y="171"/>
                    <a:pt x="956" y="171"/>
                  </a:cubicBezTo>
                  <a:cubicBezTo>
                    <a:pt x="947" y="171"/>
                    <a:pt x="937" y="171"/>
                    <a:pt x="931" y="173"/>
                  </a:cubicBezTo>
                  <a:cubicBezTo>
                    <a:pt x="891" y="72"/>
                    <a:pt x="795" y="0"/>
                    <a:pt x="679" y="0"/>
                  </a:cubicBezTo>
                  <a:cubicBezTo>
                    <a:pt x="606" y="0"/>
                    <a:pt x="539" y="30"/>
                    <a:pt x="491" y="79"/>
                  </a:cubicBezTo>
                  <a:cubicBezTo>
                    <a:pt x="458" y="56"/>
                    <a:pt x="417" y="42"/>
                    <a:pt x="373" y="42"/>
                  </a:cubicBezTo>
                  <a:cubicBezTo>
                    <a:pt x="265" y="42"/>
                    <a:pt x="177" y="120"/>
                    <a:pt x="163" y="224"/>
                  </a:cubicBezTo>
                  <a:cubicBezTo>
                    <a:pt x="152" y="222"/>
                    <a:pt x="140" y="219"/>
                    <a:pt x="129" y="219"/>
                  </a:cubicBezTo>
                  <a:cubicBezTo>
                    <a:pt x="58" y="219"/>
                    <a:pt x="0" y="277"/>
                    <a:pt x="0" y="348"/>
                  </a:cubicBezTo>
                  <a:cubicBezTo>
                    <a:pt x="0" y="420"/>
                    <a:pt x="58" y="480"/>
                    <a:pt x="129" y="480"/>
                  </a:cubicBezTo>
                  <a:cubicBezTo>
                    <a:pt x="147" y="480"/>
                    <a:pt x="163" y="475"/>
                    <a:pt x="180" y="468"/>
                  </a:cubicBezTo>
                  <a:cubicBezTo>
                    <a:pt x="191" y="540"/>
                    <a:pt x="251" y="593"/>
                    <a:pt x="325" y="593"/>
                  </a:cubicBezTo>
                  <a:cubicBezTo>
                    <a:pt x="357" y="593"/>
                    <a:pt x="387" y="581"/>
                    <a:pt x="410" y="563"/>
                  </a:cubicBezTo>
                  <a:cubicBezTo>
                    <a:pt x="435" y="618"/>
                    <a:pt x="491" y="657"/>
                    <a:pt x="555" y="657"/>
                  </a:cubicBezTo>
                  <a:cubicBezTo>
                    <a:pt x="608" y="657"/>
                    <a:pt x="656" y="630"/>
                    <a:pt x="684" y="588"/>
                  </a:cubicBezTo>
                  <a:cubicBezTo>
                    <a:pt x="707" y="607"/>
                    <a:pt x="735" y="616"/>
                    <a:pt x="765" y="616"/>
                  </a:cubicBezTo>
                  <a:cubicBezTo>
                    <a:pt x="831" y="616"/>
                    <a:pt x="889" y="567"/>
                    <a:pt x="898" y="501"/>
                  </a:cubicBezTo>
                  <a:cubicBezTo>
                    <a:pt x="914" y="507"/>
                    <a:pt x="935" y="512"/>
                    <a:pt x="956" y="512"/>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8" name="Freeform 18"/>
            <p:cNvSpPr>
              <a:spLocks noEditPoints="1"/>
            </p:cNvSpPr>
            <p:nvPr/>
          </p:nvSpPr>
          <p:spPr bwMode="auto">
            <a:xfrm>
              <a:off x="2096" y="-460"/>
              <a:ext cx="1090" cy="759"/>
            </a:xfrm>
            <a:custGeom>
              <a:avLst/>
              <a:gdLst>
                <a:gd name="T0" fmla="*/ 401 w 461"/>
                <a:gd name="T1" fmla="*/ 0 h 321"/>
                <a:gd name="T2" fmla="*/ 60 w 461"/>
                <a:gd name="T3" fmla="*/ 0 h 321"/>
                <a:gd name="T4" fmla="*/ 0 w 461"/>
                <a:gd name="T5" fmla="*/ 62 h 321"/>
                <a:gd name="T6" fmla="*/ 0 w 461"/>
                <a:gd name="T7" fmla="*/ 261 h 321"/>
                <a:gd name="T8" fmla="*/ 60 w 461"/>
                <a:gd name="T9" fmla="*/ 321 h 321"/>
                <a:gd name="T10" fmla="*/ 401 w 461"/>
                <a:gd name="T11" fmla="*/ 321 h 321"/>
                <a:gd name="T12" fmla="*/ 461 w 461"/>
                <a:gd name="T13" fmla="*/ 261 h 321"/>
                <a:gd name="T14" fmla="*/ 461 w 461"/>
                <a:gd name="T15" fmla="*/ 62 h 321"/>
                <a:gd name="T16" fmla="*/ 401 w 461"/>
                <a:gd name="T17" fmla="*/ 0 h 321"/>
                <a:gd name="T18" fmla="*/ 427 w 461"/>
                <a:gd name="T19" fmla="*/ 261 h 321"/>
                <a:gd name="T20" fmla="*/ 401 w 461"/>
                <a:gd name="T21" fmla="*/ 286 h 321"/>
                <a:gd name="T22" fmla="*/ 60 w 461"/>
                <a:gd name="T23" fmla="*/ 286 h 321"/>
                <a:gd name="T24" fmla="*/ 35 w 461"/>
                <a:gd name="T25" fmla="*/ 261 h 321"/>
                <a:gd name="T26" fmla="*/ 35 w 461"/>
                <a:gd name="T27" fmla="*/ 62 h 321"/>
                <a:gd name="T28" fmla="*/ 60 w 461"/>
                <a:gd name="T29" fmla="*/ 37 h 321"/>
                <a:gd name="T30" fmla="*/ 401 w 461"/>
                <a:gd name="T31" fmla="*/ 37 h 321"/>
                <a:gd name="T32" fmla="*/ 427 w 461"/>
                <a:gd name="T33" fmla="*/ 62 h 321"/>
                <a:gd name="T34" fmla="*/ 427 w 461"/>
                <a:gd name="T35" fmla="*/ 261 h 321"/>
                <a:gd name="T36" fmla="*/ 427 w 461"/>
                <a:gd name="T37" fmla="*/ 2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1" h="321">
                  <a:moveTo>
                    <a:pt x="401" y="0"/>
                  </a:moveTo>
                  <a:cubicBezTo>
                    <a:pt x="60" y="0"/>
                    <a:pt x="60" y="0"/>
                    <a:pt x="60" y="0"/>
                  </a:cubicBezTo>
                  <a:cubicBezTo>
                    <a:pt x="28" y="0"/>
                    <a:pt x="0" y="27"/>
                    <a:pt x="0" y="62"/>
                  </a:cubicBezTo>
                  <a:cubicBezTo>
                    <a:pt x="0" y="261"/>
                    <a:pt x="0" y="261"/>
                    <a:pt x="0" y="261"/>
                  </a:cubicBezTo>
                  <a:cubicBezTo>
                    <a:pt x="0" y="293"/>
                    <a:pt x="28" y="321"/>
                    <a:pt x="60" y="321"/>
                  </a:cubicBezTo>
                  <a:cubicBezTo>
                    <a:pt x="401" y="321"/>
                    <a:pt x="401" y="321"/>
                    <a:pt x="401" y="321"/>
                  </a:cubicBezTo>
                  <a:cubicBezTo>
                    <a:pt x="434" y="321"/>
                    <a:pt x="461" y="293"/>
                    <a:pt x="461" y="261"/>
                  </a:cubicBezTo>
                  <a:cubicBezTo>
                    <a:pt x="461" y="62"/>
                    <a:pt x="461" y="62"/>
                    <a:pt x="461" y="62"/>
                  </a:cubicBezTo>
                  <a:cubicBezTo>
                    <a:pt x="461" y="27"/>
                    <a:pt x="434" y="0"/>
                    <a:pt x="401" y="0"/>
                  </a:cubicBezTo>
                  <a:moveTo>
                    <a:pt x="427" y="261"/>
                  </a:moveTo>
                  <a:cubicBezTo>
                    <a:pt x="427" y="274"/>
                    <a:pt x="415" y="286"/>
                    <a:pt x="401" y="286"/>
                  </a:cubicBezTo>
                  <a:cubicBezTo>
                    <a:pt x="60" y="286"/>
                    <a:pt x="60" y="286"/>
                    <a:pt x="60" y="286"/>
                  </a:cubicBezTo>
                  <a:cubicBezTo>
                    <a:pt x="46" y="286"/>
                    <a:pt x="35" y="274"/>
                    <a:pt x="35" y="261"/>
                  </a:cubicBezTo>
                  <a:cubicBezTo>
                    <a:pt x="35" y="62"/>
                    <a:pt x="35" y="62"/>
                    <a:pt x="35" y="62"/>
                  </a:cubicBezTo>
                  <a:cubicBezTo>
                    <a:pt x="35" y="48"/>
                    <a:pt x="46" y="37"/>
                    <a:pt x="60" y="37"/>
                  </a:cubicBezTo>
                  <a:cubicBezTo>
                    <a:pt x="401" y="37"/>
                    <a:pt x="401" y="37"/>
                    <a:pt x="401" y="37"/>
                  </a:cubicBezTo>
                  <a:cubicBezTo>
                    <a:pt x="415" y="37"/>
                    <a:pt x="427" y="48"/>
                    <a:pt x="427" y="62"/>
                  </a:cubicBezTo>
                  <a:cubicBezTo>
                    <a:pt x="427" y="261"/>
                    <a:pt x="427" y="261"/>
                    <a:pt x="427" y="261"/>
                  </a:cubicBezTo>
                  <a:cubicBezTo>
                    <a:pt x="427" y="261"/>
                    <a:pt x="427" y="261"/>
                    <a:pt x="427" y="261"/>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9" name="Freeform 19"/>
            <p:cNvSpPr/>
            <p:nvPr/>
          </p:nvSpPr>
          <p:spPr bwMode="auto">
            <a:xfrm>
              <a:off x="1888" y="346"/>
              <a:ext cx="1506" cy="348"/>
            </a:xfrm>
            <a:custGeom>
              <a:avLst/>
              <a:gdLst>
                <a:gd name="T0" fmla="*/ 17 w 637"/>
                <a:gd name="T1" fmla="*/ 147 h 147"/>
                <a:gd name="T2" fmla="*/ 621 w 637"/>
                <a:gd name="T3" fmla="*/ 147 h 147"/>
                <a:gd name="T4" fmla="*/ 637 w 637"/>
                <a:gd name="T5" fmla="*/ 131 h 147"/>
                <a:gd name="T6" fmla="*/ 637 w 637"/>
                <a:gd name="T7" fmla="*/ 124 h 147"/>
                <a:gd name="T8" fmla="*/ 628 w 637"/>
                <a:gd name="T9" fmla="*/ 96 h 147"/>
                <a:gd name="T10" fmla="*/ 554 w 637"/>
                <a:gd name="T11" fmla="*/ 11 h 147"/>
                <a:gd name="T12" fmla="*/ 529 w 637"/>
                <a:gd name="T13" fmla="*/ 0 h 147"/>
                <a:gd name="T14" fmla="*/ 109 w 637"/>
                <a:gd name="T15" fmla="*/ 0 h 147"/>
                <a:gd name="T16" fmla="*/ 83 w 637"/>
                <a:gd name="T17" fmla="*/ 11 h 147"/>
                <a:gd name="T18" fmla="*/ 10 w 637"/>
                <a:gd name="T19" fmla="*/ 96 h 147"/>
                <a:gd name="T20" fmla="*/ 0 w 637"/>
                <a:gd name="T21" fmla="*/ 124 h 147"/>
                <a:gd name="T22" fmla="*/ 0 w 637"/>
                <a:gd name="T23" fmla="*/ 131 h 147"/>
                <a:gd name="T24" fmla="*/ 17 w 63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147">
                  <a:moveTo>
                    <a:pt x="17" y="147"/>
                  </a:moveTo>
                  <a:cubicBezTo>
                    <a:pt x="621" y="147"/>
                    <a:pt x="621" y="147"/>
                    <a:pt x="621" y="147"/>
                  </a:cubicBezTo>
                  <a:cubicBezTo>
                    <a:pt x="630" y="147"/>
                    <a:pt x="637" y="140"/>
                    <a:pt x="637" y="131"/>
                  </a:cubicBezTo>
                  <a:cubicBezTo>
                    <a:pt x="637" y="124"/>
                    <a:pt x="637" y="124"/>
                    <a:pt x="637" y="124"/>
                  </a:cubicBezTo>
                  <a:cubicBezTo>
                    <a:pt x="637" y="115"/>
                    <a:pt x="632" y="103"/>
                    <a:pt x="628" y="96"/>
                  </a:cubicBezTo>
                  <a:cubicBezTo>
                    <a:pt x="554" y="11"/>
                    <a:pt x="554" y="11"/>
                    <a:pt x="554" y="11"/>
                  </a:cubicBezTo>
                  <a:cubicBezTo>
                    <a:pt x="549" y="4"/>
                    <a:pt x="538" y="0"/>
                    <a:pt x="529" y="0"/>
                  </a:cubicBezTo>
                  <a:cubicBezTo>
                    <a:pt x="109" y="0"/>
                    <a:pt x="109" y="0"/>
                    <a:pt x="109" y="0"/>
                  </a:cubicBezTo>
                  <a:cubicBezTo>
                    <a:pt x="100" y="0"/>
                    <a:pt x="88" y="4"/>
                    <a:pt x="83" y="11"/>
                  </a:cubicBezTo>
                  <a:cubicBezTo>
                    <a:pt x="10" y="96"/>
                    <a:pt x="10" y="96"/>
                    <a:pt x="10" y="96"/>
                  </a:cubicBezTo>
                  <a:cubicBezTo>
                    <a:pt x="5" y="103"/>
                    <a:pt x="0" y="115"/>
                    <a:pt x="0" y="124"/>
                  </a:cubicBezTo>
                  <a:cubicBezTo>
                    <a:pt x="0" y="131"/>
                    <a:pt x="0" y="131"/>
                    <a:pt x="0" y="131"/>
                  </a:cubicBezTo>
                  <a:cubicBezTo>
                    <a:pt x="0" y="140"/>
                    <a:pt x="7" y="147"/>
                    <a:pt x="17" y="147"/>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0" name="Freeform 20"/>
            <p:cNvSpPr>
              <a:spLocks noEditPoints="1"/>
            </p:cNvSpPr>
            <p:nvPr/>
          </p:nvSpPr>
          <p:spPr bwMode="auto">
            <a:xfrm>
              <a:off x="4146" y="-401"/>
              <a:ext cx="1133" cy="882"/>
            </a:xfrm>
            <a:custGeom>
              <a:avLst/>
              <a:gdLst>
                <a:gd name="T0" fmla="*/ 408 w 479"/>
                <a:gd name="T1" fmla="*/ 0 h 373"/>
                <a:gd name="T2" fmla="*/ 71 w 479"/>
                <a:gd name="T3" fmla="*/ 0 h 373"/>
                <a:gd name="T4" fmla="*/ 0 w 479"/>
                <a:gd name="T5" fmla="*/ 71 h 373"/>
                <a:gd name="T6" fmla="*/ 0 w 479"/>
                <a:gd name="T7" fmla="*/ 302 h 373"/>
                <a:gd name="T8" fmla="*/ 71 w 479"/>
                <a:gd name="T9" fmla="*/ 373 h 373"/>
                <a:gd name="T10" fmla="*/ 408 w 479"/>
                <a:gd name="T11" fmla="*/ 373 h 373"/>
                <a:gd name="T12" fmla="*/ 479 w 479"/>
                <a:gd name="T13" fmla="*/ 302 h 373"/>
                <a:gd name="T14" fmla="*/ 479 w 479"/>
                <a:gd name="T15" fmla="*/ 71 h 373"/>
                <a:gd name="T16" fmla="*/ 408 w 479"/>
                <a:gd name="T17" fmla="*/ 0 h 373"/>
                <a:gd name="T18" fmla="*/ 438 w 479"/>
                <a:gd name="T19" fmla="*/ 302 h 373"/>
                <a:gd name="T20" fmla="*/ 408 w 479"/>
                <a:gd name="T21" fmla="*/ 332 h 373"/>
                <a:gd name="T22" fmla="*/ 71 w 479"/>
                <a:gd name="T23" fmla="*/ 332 h 373"/>
                <a:gd name="T24" fmla="*/ 41 w 479"/>
                <a:gd name="T25" fmla="*/ 302 h 373"/>
                <a:gd name="T26" fmla="*/ 41 w 479"/>
                <a:gd name="T27" fmla="*/ 71 h 373"/>
                <a:gd name="T28" fmla="*/ 71 w 479"/>
                <a:gd name="T29" fmla="*/ 41 h 373"/>
                <a:gd name="T30" fmla="*/ 408 w 479"/>
                <a:gd name="T31" fmla="*/ 41 h 373"/>
                <a:gd name="T32" fmla="*/ 438 w 479"/>
                <a:gd name="T33" fmla="*/ 71 h 373"/>
                <a:gd name="T34" fmla="*/ 438 w 479"/>
                <a:gd name="T35" fmla="*/ 302 h 373"/>
                <a:gd name="T36" fmla="*/ 438 w 479"/>
                <a:gd name="T37" fmla="*/ 30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9" h="373">
                  <a:moveTo>
                    <a:pt x="408" y="0"/>
                  </a:moveTo>
                  <a:cubicBezTo>
                    <a:pt x="71" y="0"/>
                    <a:pt x="71" y="0"/>
                    <a:pt x="71" y="0"/>
                  </a:cubicBezTo>
                  <a:cubicBezTo>
                    <a:pt x="32" y="0"/>
                    <a:pt x="0" y="32"/>
                    <a:pt x="0" y="71"/>
                  </a:cubicBezTo>
                  <a:cubicBezTo>
                    <a:pt x="0" y="302"/>
                    <a:pt x="0" y="302"/>
                    <a:pt x="0" y="302"/>
                  </a:cubicBezTo>
                  <a:cubicBezTo>
                    <a:pt x="0" y="341"/>
                    <a:pt x="32" y="373"/>
                    <a:pt x="71" y="373"/>
                  </a:cubicBezTo>
                  <a:cubicBezTo>
                    <a:pt x="408" y="373"/>
                    <a:pt x="408" y="373"/>
                    <a:pt x="408" y="373"/>
                  </a:cubicBezTo>
                  <a:cubicBezTo>
                    <a:pt x="447" y="373"/>
                    <a:pt x="479" y="341"/>
                    <a:pt x="479" y="302"/>
                  </a:cubicBezTo>
                  <a:cubicBezTo>
                    <a:pt x="479" y="71"/>
                    <a:pt x="479" y="71"/>
                    <a:pt x="479" y="71"/>
                  </a:cubicBezTo>
                  <a:cubicBezTo>
                    <a:pt x="479" y="32"/>
                    <a:pt x="447" y="0"/>
                    <a:pt x="408" y="0"/>
                  </a:cubicBezTo>
                  <a:moveTo>
                    <a:pt x="438" y="302"/>
                  </a:moveTo>
                  <a:cubicBezTo>
                    <a:pt x="438" y="318"/>
                    <a:pt x="424" y="332"/>
                    <a:pt x="408" y="332"/>
                  </a:cubicBezTo>
                  <a:cubicBezTo>
                    <a:pt x="71" y="332"/>
                    <a:pt x="71" y="332"/>
                    <a:pt x="71" y="332"/>
                  </a:cubicBezTo>
                  <a:cubicBezTo>
                    <a:pt x="55" y="332"/>
                    <a:pt x="41" y="318"/>
                    <a:pt x="41" y="302"/>
                  </a:cubicBezTo>
                  <a:cubicBezTo>
                    <a:pt x="41" y="71"/>
                    <a:pt x="41" y="71"/>
                    <a:pt x="41" y="71"/>
                  </a:cubicBezTo>
                  <a:cubicBezTo>
                    <a:pt x="41" y="55"/>
                    <a:pt x="55" y="41"/>
                    <a:pt x="71" y="41"/>
                  </a:cubicBezTo>
                  <a:cubicBezTo>
                    <a:pt x="408" y="41"/>
                    <a:pt x="408" y="41"/>
                    <a:pt x="408" y="41"/>
                  </a:cubicBezTo>
                  <a:cubicBezTo>
                    <a:pt x="424" y="41"/>
                    <a:pt x="438" y="55"/>
                    <a:pt x="438" y="71"/>
                  </a:cubicBezTo>
                  <a:cubicBezTo>
                    <a:pt x="438" y="302"/>
                    <a:pt x="438" y="302"/>
                    <a:pt x="438" y="302"/>
                  </a:cubicBezTo>
                  <a:cubicBezTo>
                    <a:pt x="438" y="302"/>
                    <a:pt x="438" y="302"/>
                    <a:pt x="438" y="302"/>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1" name="Freeform 21"/>
            <p:cNvSpPr/>
            <p:nvPr/>
          </p:nvSpPr>
          <p:spPr bwMode="auto">
            <a:xfrm>
              <a:off x="4409" y="543"/>
              <a:ext cx="608" cy="151"/>
            </a:xfrm>
            <a:custGeom>
              <a:avLst/>
              <a:gdLst>
                <a:gd name="T0" fmla="*/ 257 w 257"/>
                <a:gd name="T1" fmla="*/ 57 h 64"/>
                <a:gd name="T2" fmla="*/ 257 w 257"/>
                <a:gd name="T3" fmla="*/ 52 h 64"/>
                <a:gd name="T4" fmla="*/ 252 w 257"/>
                <a:gd name="T5" fmla="*/ 41 h 64"/>
                <a:gd name="T6" fmla="*/ 220 w 257"/>
                <a:gd name="T7" fmla="*/ 4 h 64"/>
                <a:gd name="T8" fmla="*/ 209 w 257"/>
                <a:gd name="T9" fmla="*/ 0 h 64"/>
                <a:gd name="T10" fmla="*/ 48 w 257"/>
                <a:gd name="T11" fmla="*/ 0 h 64"/>
                <a:gd name="T12" fmla="*/ 37 w 257"/>
                <a:gd name="T13" fmla="*/ 4 h 64"/>
                <a:gd name="T14" fmla="*/ 5 w 257"/>
                <a:gd name="T15" fmla="*/ 41 h 64"/>
                <a:gd name="T16" fmla="*/ 0 w 257"/>
                <a:gd name="T17" fmla="*/ 52 h 64"/>
                <a:gd name="T18" fmla="*/ 0 w 257"/>
                <a:gd name="T19" fmla="*/ 57 h 64"/>
                <a:gd name="T20" fmla="*/ 7 w 257"/>
                <a:gd name="T21" fmla="*/ 64 h 64"/>
                <a:gd name="T22" fmla="*/ 250 w 257"/>
                <a:gd name="T23" fmla="*/ 64 h 64"/>
                <a:gd name="T24" fmla="*/ 257 w 257"/>
                <a:gd name="T2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64">
                  <a:moveTo>
                    <a:pt x="257" y="57"/>
                  </a:moveTo>
                  <a:cubicBezTo>
                    <a:pt x="257" y="52"/>
                    <a:pt x="257" y="52"/>
                    <a:pt x="257" y="52"/>
                  </a:cubicBezTo>
                  <a:cubicBezTo>
                    <a:pt x="257" y="50"/>
                    <a:pt x="254" y="45"/>
                    <a:pt x="252" y="41"/>
                  </a:cubicBezTo>
                  <a:cubicBezTo>
                    <a:pt x="220" y="4"/>
                    <a:pt x="220" y="4"/>
                    <a:pt x="220" y="4"/>
                  </a:cubicBezTo>
                  <a:cubicBezTo>
                    <a:pt x="218" y="2"/>
                    <a:pt x="213" y="0"/>
                    <a:pt x="209" y="0"/>
                  </a:cubicBezTo>
                  <a:cubicBezTo>
                    <a:pt x="48" y="0"/>
                    <a:pt x="48" y="0"/>
                    <a:pt x="48" y="0"/>
                  </a:cubicBezTo>
                  <a:cubicBezTo>
                    <a:pt x="44" y="0"/>
                    <a:pt x="39" y="2"/>
                    <a:pt x="37" y="4"/>
                  </a:cubicBezTo>
                  <a:cubicBezTo>
                    <a:pt x="5" y="41"/>
                    <a:pt x="5" y="41"/>
                    <a:pt x="5" y="41"/>
                  </a:cubicBezTo>
                  <a:cubicBezTo>
                    <a:pt x="2" y="45"/>
                    <a:pt x="0" y="50"/>
                    <a:pt x="0" y="52"/>
                  </a:cubicBezTo>
                  <a:cubicBezTo>
                    <a:pt x="0" y="57"/>
                    <a:pt x="0" y="57"/>
                    <a:pt x="0" y="57"/>
                  </a:cubicBezTo>
                  <a:cubicBezTo>
                    <a:pt x="0" y="59"/>
                    <a:pt x="2" y="64"/>
                    <a:pt x="7" y="64"/>
                  </a:cubicBezTo>
                  <a:cubicBezTo>
                    <a:pt x="250" y="64"/>
                    <a:pt x="250" y="64"/>
                    <a:pt x="250" y="64"/>
                  </a:cubicBezTo>
                  <a:cubicBezTo>
                    <a:pt x="254" y="64"/>
                    <a:pt x="257" y="59"/>
                    <a:pt x="257" y="57"/>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 name="Freeform 22"/>
            <p:cNvSpPr>
              <a:spLocks noEditPoints="1"/>
            </p:cNvSpPr>
            <p:nvPr/>
          </p:nvSpPr>
          <p:spPr bwMode="auto">
            <a:xfrm>
              <a:off x="5388" y="-401"/>
              <a:ext cx="558" cy="1095"/>
            </a:xfrm>
            <a:custGeom>
              <a:avLst/>
              <a:gdLst>
                <a:gd name="T0" fmla="*/ 204 w 236"/>
                <a:gd name="T1" fmla="*/ 0 h 463"/>
                <a:gd name="T2" fmla="*/ 30 w 236"/>
                <a:gd name="T3" fmla="*/ 0 h 463"/>
                <a:gd name="T4" fmla="*/ 0 w 236"/>
                <a:gd name="T5" fmla="*/ 30 h 463"/>
                <a:gd name="T6" fmla="*/ 0 w 236"/>
                <a:gd name="T7" fmla="*/ 430 h 463"/>
                <a:gd name="T8" fmla="*/ 30 w 236"/>
                <a:gd name="T9" fmla="*/ 463 h 463"/>
                <a:gd name="T10" fmla="*/ 204 w 236"/>
                <a:gd name="T11" fmla="*/ 463 h 463"/>
                <a:gd name="T12" fmla="*/ 236 w 236"/>
                <a:gd name="T13" fmla="*/ 430 h 463"/>
                <a:gd name="T14" fmla="*/ 236 w 236"/>
                <a:gd name="T15" fmla="*/ 30 h 463"/>
                <a:gd name="T16" fmla="*/ 204 w 236"/>
                <a:gd name="T17" fmla="*/ 0 h 463"/>
                <a:gd name="T18" fmla="*/ 119 w 236"/>
                <a:gd name="T19" fmla="*/ 430 h 463"/>
                <a:gd name="T20" fmla="*/ 92 w 236"/>
                <a:gd name="T21" fmla="*/ 403 h 463"/>
                <a:gd name="T22" fmla="*/ 119 w 236"/>
                <a:gd name="T23" fmla="*/ 375 h 463"/>
                <a:gd name="T24" fmla="*/ 144 w 236"/>
                <a:gd name="T25" fmla="*/ 403 h 463"/>
                <a:gd name="T26" fmla="*/ 119 w 236"/>
                <a:gd name="T27" fmla="*/ 43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463">
                  <a:moveTo>
                    <a:pt x="204" y="0"/>
                  </a:moveTo>
                  <a:cubicBezTo>
                    <a:pt x="30" y="0"/>
                    <a:pt x="30" y="0"/>
                    <a:pt x="30" y="0"/>
                  </a:cubicBezTo>
                  <a:cubicBezTo>
                    <a:pt x="13" y="0"/>
                    <a:pt x="0" y="14"/>
                    <a:pt x="0" y="30"/>
                  </a:cubicBezTo>
                  <a:cubicBezTo>
                    <a:pt x="0" y="430"/>
                    <a:pt x="0" y="430"/>
                    <a:pt x="0" y="430"/>
                  </a:cubicBezTo>
                  <a:cubicBezTo>
                    <a:pt x="0" y="449"/>
                    <a:pt x="13" y="463"/>
                    <a:pt x="30" y="463"/>
                  </a:cubicBezTo>
                  <a:cubicBezTo>
                    <a:pt x="204" y="463"/>
                    <a:pt x="204" y="463"/>
                    <a:pt x="204" y="463"/>
                  </a:cubicBezTo>
                  <a:cubicBezTo>
                    <a:pt x="222" y="463"/>
                    <a:pt x="236" y="449"/>
                    <a:pt x="236" y="430"/>
                  </a:cubicBezTo>
                  <a:cubicBezTo>
                    <a:pt x="236" y="30"/>
                    <a:pt x="236" y="30"/>
                    <a:pt x="236" y="30"/>
                  </a:cubicBezTo>
                  <a:cubicBezTo>
                    <a:pt x="236" y="14"/>
                    <a:pt x="222" y="0"/>
                    <a:pt x="204" y="0"/>
                  </a:cubicBezTo>
                  <a:moveTo>
                    <a:pt x="119" y="430"/>
                  </a:moveTo>
                  <a:cubicBezTo>
                    <a:pt x="103" y="430"/>
                    <a:pt x="92" y="417"/>
                    <a:pt x="92" y="403"/>
                  </a:cubicBezTo>
                  <a:cubicBezTo>
                    <a:pt x="92" y="387"/>
                    <a:pt x="103" y="375"/>
                    <a:pt x="119" y="375"/>
                  </a:cubicBezTo>
                  <a:cubicBezTo>
                    <a:pt x="133" y="375"/>
                    <a:pt x="144" y="387"/>
                    <a:pt x="144" y="403"/>
                  </a:cubicBezTo>
                  <a:cubicBezTo>
                    <a:pt x="144" y="417"/>
                    <a:pt x="133" y="430"/>
                    <a:pt x="119" y="430"/>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3" name="Freeform 23"/>
            <p:cNvSpPr>
              <a:spLocks noEditPoints="1"/>
            </p:cNvSpPr>
            <p:nvPr/>
          </p:nvSpPr>
          <p:spPr bwMode="auto">
            <a:xfrm>
              <a:off x="850" y="1621"/>
              <a:ext cx="764" cy="1169"/>
            </a:xfrm>
            <a:custGeom>
              <a:avLst/>
              <a:gdLst>
                <a:gd name="T0" fmla="*/ 251 w 323"/>
                <a:gd name="T1" fmla="*/ 0 h 494"/>
                <a:gd name="T2" fmla="*/ 72 w 323"/>
                <a:gd name="T3" fmla="*/ 0 h 494"/>
                <a:gd name="T4" fmla="*/ 0 w 323"/>
                <a:gd name="T5" fmla="*/ 69 h 494"/>
                <a:gd name="T6" fmla="*/ 0 w 323"/>
                <a:gd name="T7" fmla="*/ 423 h 494"/>
                <a:gd name="T8" fmla="*/ 72 w 323"/>
                <a:gd name="T9" fmla="*/ 494 h 494"/>
                <a:gd name="T10" fmla="*/ 251 w 323"/>
                <a:gd name="T11" fmla="*/ 494 h 494"/>
                <a:gd name="T12" fmla="*/ 323 w 323"/>
                <a:gd name="T13" fmla="*/ 423 h 494"/>
                <a:gd name="T14" fmla="*/ 323 w 323"/>
                <a:gd name="T15" fmla="*/ 69 h 494"/>
                <a:gd name="T16" fmla="*/ 251 w 323"/>
                <a:gd name="T17" fmla="*/ 0 h 494"/>
                <a:gd name="T18" fmla="*/ 281 w 323"/>
                <a:gd name="T19" fmla="*/ 407 h 494"/>
                <a:gd name="T20" fmla="*/ 251 w 323"/>
                <a:gd name="T21" fmla="*/ 448 h 494"/>
                <a:gd name="T22" fmla="*/ 72 w 323"/>
                <a:gd name="T23" fmla="*/ 448 h 494"/>
                <a:gd name="T24" fmla="*/ 42 w 323"/>
                <a:gd name="T25" fmla="*/ 407 h 494"/>
                <a:gd name="T26" fmla="*/ 42 w 323"/>
                <a:gd name="T27" fmla="*/ 80 h 494"/>
                <a:gd name="T28" fmla="*/ 72 w 323"/>
                <a:gd name="T29" fmla="*/ 41 h 494"/>
                <a:gd name="T30" fmla="*/ 251 w 323"/>
                <a:gd name="T31" fmla="*/ 41 h 494"/>
                <a:gd name="T32" fmla="*/ 281 w 323"/>
                <a:gd name="T33" fmla="*/ 80 h 494"/>
                <a:gd name="T34" fmla="*/ 281 w 323"/>
                <a:gd name="T35" fmla="*/ 407 h 494"/>
                <a:gd name="T36" fmla="*/ 281 w 323"/>
                <a:gd name="T37" fmla="*/ 40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494">
                  <a:moveTo>
                    <a:pt x="251" y="0"/>
                  </a:moveTo>
                  <a:cubicBezTo>
                    <a:pt x="72" y="0"/>
                    <a:pt x="72" y="0"/>
                    <a:pt x="72" y="0"/>
                  </a:cubicBezTo>
                  <a:cubicBezTo>
                    <a:pt x="33" y="0"/>
                    <a:pt x="0" y="29"/>
                    <a:pt x="0" y="69"/>
                  </a:cubicBezTo>
                  <a:cubicBezTo>
                    <a:pt x="0" y="423"/>
                    <a:pt x="0" y="423"/>
                    <a:pt x="0" y="423"/>
                  </a:cubicBezTo>
                  <a:cubicBezTo>
                    <a:pt x="0" y="462"/>
                    <a:pt x="33" y="494"/>
                    <a:pt x="72" y="494"/>
                  </a:cubicBezTo>
                  <a:cubicBezTo>
                    <a:pt x="251" y="494"/>
                    <a:pt x="251" y="494"/>
                    <a:pt x="251" y="494"/>
                  </a:cubicBezTo>
                  <a:cubicBezTo>
                    <a:pt x="291" y="494"/>
                    <a:pt x="323" y="462"/>
                    <a:pt x="323" y="423"/>
                  </a:cubicBezTo>
                  <a:cubicBezTo>
                    <a:pt x="323" y="69"/>
                    <a:pt x="323" y="69"/>
                    <a:pt x="323" y="69"/>
                  </a:cubicBezTo>
                  <a:cubicBezTo>
                    <a:pt x="323" y="29"/>
                    <a:pt x="291" y="0"/>
                    <a:pt x="251" y="0"/>
                  </a:cubicBezTo>
                  <a:moveTo>
                    <a:pt x="281" y="407"/>
                  </a:moveTo>
                  <a:cubicBezTo>
                    <a:pt x="281" y="430"/>
                    <a:pt x="268" y="448"/>
                    <a:pt x="251" y="448"/>
                  </a:cubicBezTo>
                  <a:cubicBezTo>
                    <a:pt x="72" y="448"/>
                    <a:pt x="72" y="448"/>
                    <a:pt x="72" y="448"/>
                  </a:cubicBezTo>
                  <a:cubicBezTo>
                    <a:pt x="56" y="448"/>
                    <a:pt x="42" y="430"/>
                    <a:pt x="42" y="407"/>
                  </a:cubicBezTo>
                  <a:cubicBezTo>
                    <a:pt x="42" y="80"/>
                    <a:pt x="42" y="80"/>
                    <a:pt x="42" y="80"/>
                  </a:cubicBezTo>
                  <a:cubicBezTo>
                    <a:pt x="42" y="59"/>
                    <a:pt x="56" y="41"/>
                    <a:pt x="72" y="41"/>
                  </a:cubicBezTo>
                  <a:cubicBezTo>
                    <a:pt x="251" y="41"/>
                    <a:pt x="251" y="41"/>
                    <a:pt x="251" y="41"/>
                  </a:cubicBezTo>
                  <a:cubicBezTo>
                    <a:pt x="268" y="41"/>
                    <a:pt x="281" y="59"/>
                    <a:pt x="281" y="80"/>
                  </a:cubicBezTo>
                  <a:cubicBezTo>
                    <a:pt x="281" y="407"/>
                    <a:pt x="281" y="407"/>
                    <a:pt x="281" y="407"/>
                  </a:cubicBezTo>
                  <a:cubicBezTo>
                    <a:pt x="281" y="407"/>
                    <a:pt x="281" y="407"/>
                    <a:pt x="281" y="407"/>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4" name="Freeform 24"/>
            <p:cNvSpPr>
              <a:spLocks noEditPoints="1"/>
            </p:cNvSpPr>
            <p:nvPr/>
          </p:nvSpPr>
          <p:spPr bwMode="auto">
            <a:xfrm>
              <a:off x="4608" y="3622"/>
              <a:ext cx="1076" cy="1242"/>
            </a:xfrm>
            <a:custGeom>
              <a:avLst/>
              <a:gdLst>
                <a:gd name="T0" fmla="*/ 226 w 455"/>
                <a:gd name="T1" fmla="*/ 0 h 525"/>
                <a:gd name="T2" fmla="*/ 0 w 455"/>
                <a:gd name="T3" fmla="*/ 76 h 525"/>
                <a:gd name="T4" fmla="*/ 0 w 455"/>
                <a:gd name="T5" fmla="*/ 449 h 525"/>
                <a:gd name="T6" fmla="*/ 226 w 455"/>
                <a:gd name="T7" fmla="*/ 525 h 525"/>
                <a:gd name="T8" fmla="*/ 455 w 455"/>
                <a:gd name="T9" fmla="*/ 449 h 525"/>
                <a:gd name="T10" fmla="*/ 455 w 455"/>
                <a:gd name="T11" fmla="*/ 76 h 525"/>
                <a:gd name="T12" fmla="*/ 226 w 455"/>
                <a:gd name="T13" fmla="*/ 0 h 525"/>
                <a:gd name="T14" fmla="*/ 226 w 455"/>
                <a:gd name="T15" fmla="*/ 126 h 525"/>
                <a:gd name="T16" fmla="*/ 35 w 455"/>
                <a:gd name="T17" fmla="*/ 73 h 525"/>
                <a:gd name="T18" fmla="*/ 226 w 455"/>
                <a:gd name="T19" fmla="*/ 23 h 525"/>
                <a:gd name="T20" fmla="*/ 420 w 455"/>
                <a:gd name="T21" fmla="*/ 73 h 525"/>
                <a:gd name="T22" fmla="*/ 226 w 455"/>
                <a:gd name="T23" fmla="*/ 12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525">
                  <a:moveTo>
                    <a:pt x="226" y="0"/>
                  </a:moveTo>
                  <a:cubicBezTo>
                    <a:pt x="143" y="0"/>
                    <a:pt x="0" y="16"/>
                    <a:pt x="0" y="76"/>
                  </a:cubicBezTo>
                  <a:cubicBezTo>
                    <a:pt x="0" y="449"/>
                    <a:pt x="0" y="449"/>
                    <a:pt x="0" y="449"/>
                  </a:cubicBezTo>
                  <a:cubicBezTo>
                    <a:pt x="0" y="509"/>
                    <a:pt x="143" y="525"/>
                    <a:pt x="226" y="525"/>
                  </a:cubicBezTo>
                  <a:cubicBezTo>
                    <a:pt x="312" y="525"/>
                    <a:pt x="455" y="509"/>
                    <a:pt x="455" y="449"/>
                  </a:cubicBezTo>
                  <a:cubicBezTo>
                    <a:pt x="455" y="76"/>
                    <a:pt x="455" y="76"/>
                    <a:pt x="455" y="76"/>
                  </a:cubicBezTo>
                  <a:cubicBezTo>
                    <a:pt x="455" y="16"/>
                    <a:pt x="312" y="0"/>
                    <a:pt x="226" y="0"/>
                  </a:cubicBezTo>
                  <a:moveTo>
                    <a:pt x="226" y="126"/>
                  </a:moveTo>
                  <a:cubicBezTo>
                    <a:pt x="120" y="126"/>
                    <a:pt x="35" y="103"/>
                    <a:pt x="35" y="73"/>
                  </a:cubicBezTo>
                  <a:cubicBezTo>
                    <a:pt x="35" y="46"/>
                    <a:pt x="120" y="23"/>
                    <a:pt x="226" y="23"/>
                  </a:cubicBezTo>
                  <a:cubicBezTo>
                    <a:pt x="332" y="23"/>
                    <a:pt x="420" y="46"/>
                    <a:pt x="420" y="73"/>
                  </a:cubicBezTo>
                  <a:cubicBezTo>
                    <a:pt x="420" y="103"/>
                    <a:pt x="332" y="126"/>
                    <a:pt x="226" y="126"/>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5" name="Freeform 25"/>
            <p:cNvSpPr>
              <a:spLocks noEditPoints="1"/>
            </p:cNvSpPr>
            <p:nvPr/>
          </p:nvSpPr>
          <p:spPr bwMode="auto">
            <a:xfrm>
              <a:off x="6050" y="1517"/>
              <a:ext cx="934" cy="1273"/>
            </a:xfrm>
            <a:custGeom>
              <a:avLst/>
              <a:gdLst>
                <a:gd name="T0" fmla="*/ 337 w 395"/>
                <a:gd name="T1" fmla="*/ 0 h 538"/>
                <a:gd name="T2" fmla="*/ 58 w 395"/>
                <a:gd name="T3" fmla="*/ 0 h 538"/>
                <a:gd name="T4" fmla="*/ 0 w 395"/>
                <a:gd name="T5" fmla="*/ 57 h 538"/>
                <a:gd name="T6" fmla="*/ 0 w 395"/>
                <a:gd name="T7" fmla="*/ 481 h 538"/>
                <a:gd name="T8" fmla="*/ 58 w 395"/>
                <a:gd name="T9" fmla="*/ 538 h 538"/>
                <a:gd name="T10" fmla="*/ 337 w 395"/>
                <a:gd name="T11" fmla="*/ 538 h 538"/>
                <a:gd name="T12" fmla="*/ 395 w 395"/>
                <a:gd name="T13" fmla="*/ 481 h 538"/>
                <a:gd name="T14" fmla="*/ 395 w 395"/>
                <a:gd name="T15" fmla="*/ 57 h 538"/>
                <a:gd name="T16" fmla="*/ 337 w 395"/>
                <a:gd name="T17" fmla="*/ 0 h 538"/>
                <a:gd name="T18" fmla="*/ 363 w 395"/>
                <a:gd name="T19" fmla="*/ 421 h 538"/>
                <a:gd name="T20" fmla="*/ 337 w 395"/>
                <a:gd name="T21" fmla="*/ 444 h 538"/>
                <a:gd name="T22" fmla="*/ 58 w 395"/>
                <a:gd name="T23" fmla="*/ 444 h 538"/>
                <a:gd name="T24" fmla="*/ 35 w 395"/>
                <a:gd name="T25" fmla="*/ 421 h 538"/>
                <a:gd name="T26" fmla="*/ 35 w 395"/>
                <a:gd name="T27" fmla="*/ 57 h 538"/>
                <a:gd name="T28" fmla="*/ 58 w 395"/>
                <a:gd name="T29" fmla="*/ 32 h 538"/>
                <a:gd name="T30" fmla="*/ 337 w 395"/>
                <a:gd name="T31" fmla="*/ 32 h 538"/>
                <a:gd name="T32" fmla="*/ 363 w 395"/>
                <a:gd name="T33" fmla="*/ 57 h 538"/>
                <a:gd name="T34" fmla="*/ 363 w 395"/>
                <a:gd name="T35" fmla="*/ 421 h 538"/>
                <a:gd name="T36" fmla="*/ 363 w 395"/>
                <a:gd name="T37" fmla="*/ 42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5" h="538">
                  <a:moveTo>
                    <a:pt x="337" y="0"/>
                  </a:moveTo>
                  <a:cubicBezTo>
                    <a:pt x="58" y="0"/>
                    <a:pt x="58" y="0"/>
                    <a:pt x="58" y="0"/>
                  </a:cubicBezTo>
                  <a:cubicBezTo>
                    <a:pt x="25" y="0"/>
                    <a:pt x="0" y="25"/>
                    <a:pt x="0" y="57"/>
                  </a:cubicBezTo>
                  <a:cubicBezTo>
                    <a:pt x="0" y="481"/>
                    <a:pt x="0" y="481"/>
                    <a:pt x="0" y="481"/>
                  </a:cubicBezTo>
                  <a:cubicBezTo>
                    <a:pt x="0" y="513"/>
                    <a:pt x="25" y="538"/>
                    <a:pt x="58" y="538"/>
                  </a:cubicBezTo>
                  <a:cubicBezTo>
                    <a:pt x="337" y="538"/>
                    <a:pt x="337" y="538"/>
                    <a:pt x="337" y="538"/>
                  </a:cubicBezTo>
                  <a:cubicBezTo>
                    <a:pt x="370" y="538"/>
                    <a:pt x="395" y="513"/>
                    <a:pt x="395" y="481"/>
                  </a:cubicBezTo>
                  <a:cubicBezTo>
                    <a:pt x="395" y="57"/>
                    <a:pt x="395" y="57"/>
                    <a:pt x="395" y="57"/>
                  </a:cubicBezTo>
                  <a:cubicBezTo>
                    <a:pt x="395" y="25"/>
                    <a:pt x="370" y="0"/>
                    <a:pt x="337" y="0"/>
                  </a:cubicBezTo>
                  <a:moveTo>
                    <a:pt x="363" y="421"/>
                  </a:moveTo>
                  <a:cubicBezTo>
                    <a:pt x="363" y="432"/>
                    <a:pt x="351" y="444"/>
                    <a:pt x="337" y="444"/>
                  </a:cubicBezTo>
                  <a:cubicBezTo>
                    <a:pt x="58" y="444"/>
                    <a:pt x="58" y="444"/>
                    <a:pt x="58" y="444"/>
                  </a:cubicBezTo>
                  <a:cubicBezTo>
                    <a:pt x="44" y="444"/>
                    <a:pt x="35" y="432"/>
                    <a:pt x="35" y="421"/>
                  </a:cubicBezTo>
                  <a:cubicBezTo>
                    <a:pt x="35" y="57"/>
                    <a:pt x="35" y="57"/>
                    <a:pt x="35" y="57"/>
                  </a:cubicBezTo>
                  <a:cubicBezTo>
                    <a:pt x="35" y="43"/>
                    <a:pt x="44" y="32"/>
                    <a:pt x="58" y="32"/>
                  </a:cubicBezTo>
                  <a:cubicBezTo>
                    <a:pt x="337" y="32"/>
                    <a:pt x="337" y="32"/>
                    <a:pt x="337" y="32"/>
                  </a:cubicBezTo>
                  <a:cubicBezTo>
                    <a:pt x="351" y="32"/>
                    <a:pt x="363" y="43"/>
                    <a:pt x="363" y="57"/>
                  </a:cubicBezTo>
                  <a:cubicBezTo>
                    <a:pt x="363" y="421"/>
                    <a:pt x="363" y="421"/>
                    <a:pt x="363" y="421"/>
                  </a:cubicBezTo>
                  <a:cubicBezTo>
                    <a:pt x="363" y="421"/>
                    <a:pt x="363" y="421"/>
                    <a:pt x="363" y="421"/>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6" name="Oval 26"/>
            <p:cNvSpPr>
              <a:spLocks noChangeArrowheads="1"/>
            </p:cNvSpPr>
            <p:nvPr/>
          </p:nvSpPr>
          <p:spPr bwMode="auto">
            <a:xfrm>
              <a:off x="6313" y="2626"/>
              <a:ext cx="78" cy="76"/>
            </a:xfrm>
            <a:prstGeom prst="ellipse">
              <a:avLst/>
            </a:pr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7" name="Oval 27"/>
            <p:cNvSpPr>
              <a:spLocks noChangeArrowheads="1"/>
            </p:cNvSpPr>
            <p:nvPr/>
          </p:nvSpPr>
          <p:spPr bwMode="auto">
            <a:xfrm>
              <a:off x="6646" y="2626"/>
              <a:ext cx="76" cy="76"/>
            </a:xfrm>
            <a:prstGeom prst="ellipse">
              <a:avLst/>
            </a:pr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8" name="Oval 28"/>
            <p:cNvSpPr>
              <a:spLocks noChangeArrowheads="1"/>
            </p:cNvSpPr>
            <p:nvPr/>
          </p:nvSpPr>
          <p:spPr bwMode="auto">
            <a:xfrm>
              <a:off x="6481" y="2626"/>
              <a:ext cx="78" cy="76"/>
            </a:xfrm>
            <a:prstGeom prst="ellipse">
              <a:avLst/>
            </a:pr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9" name="Freeform 29"/>
            <p:cNvSpPr/>
            <p:nvPr/>
          </p:nvSpPr>
          <p:spPr bwMode="auto">
            <a:xfrm>
              <a:off x="2247" y="3433"/>
              <a:ext cx="648" cy="232"/>
            </a:xfrm>
            <a:custGeom>
              <a:avLst/>
              <a:gdLst>
                <a:gd name="T0" fmla="*/ 0 w 274"/>
                <a:gd name="T1" fmla="*/ 98 h 98"/>
                <a:gd name="T2" fmla="*/ 33 w 274"/>
                <a:gd name="T3" fmla="*/ 89 h 98"/>
                <a:gd name="T4" fmla="*/ 251 w 274"/>
                <a:gd name="T5" fmla="*/ 89 h 98"/>
                <a:gd name="T6" fmla="*/ 274 w 274"/>
                <a:gd name="T7" fmla="*/ 94 h 98"/>
                <a:gd name="T8" fmla="*/ 244 w 274"/>
                <a:gd name="T9" fmla="*/ 34 h 98"/>
                <a:gd name="T10" fmla="*/ 188 w 274"/>
                <a:gd name="T11" fmla="*/ 0 h 98"/>
                <a:gd name="T12" fmla="*/ 91 w 274"/>
                <a:gd name="T13" fmla="*/ 0 h 98"/>
                <a:gd name="T14" fmla="*/ 35 w 274"/>
                <a:gd name="T15" fmla="*/ 34 h 98"/>
                <a:gd name="T16" fmla="*/ 0 w 274"/>
                <a:gd name="T17" fmla="*/ 98 h 98"/>
                <a:gd name="T18" fmla="*/ 0 w 274"/>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98">
                  <a:moveTo>
                    <a:pt x="0" y="98"/>
                  </a:moveTo>
                  <a:cubicBezTo>
                    <a:pt x="10" y="91"/>
                    <a:pt x="21" y="89"/>
                    <a:pt x="33" y="89"/>
                  </a:cubicBezTo>
                  <a:cubicBezTo>
                    <a:pt x="251" y="89"/>
                    <a:pt x="251" y="89"/>
                    <a:pt x="251" y="89"/>
                  </a:cubicBezTo>
                  <a:cubicBezTo>
                    <a:pt x="258" y="89"/>
                    <a:pt x="267" y="91"/>
                    <a:pt x="274" y="94"/>
                  </a:cubicBezTo>
                  <a:cubicBezTo>
                    <a:pt x="244" y="34"/>
                    <a:pt x="244" y="34"/>
                    <a:pt x="244" y="34"/>
                  </a:cubicBezTo>
                  <a:cubicBezTo>
                    <a:pt x="235" y="16"/>
                    <a:pt x="209" y="0"/>
                    <a:pt x="188" y="0"/>
                  </a:cubicBezTo>
                  <a:cubicBezTo>
                    <a:pt x="91" y="0"/>
                    <a:pt x="91" y="0"/>
                    <a:pt x="91" y="0"/>
                  </a:cubicBezTo>
                  <a:cubicBezTo>
                    <a:pt x="70" y="0"/>
                    <a:pt x="44" y="16"/>
                    <a:pt x="35" y="34"/>
                  </a:cubicBezTo>
                  <a:cubicBezTo>
                    <a:pt x="0" y="98"/>
                    <a:pt x="0" y="98"/>
                    <a:pt x="0" y="98"/>
                  </a:cubicBezTo>
                  <a:cubicBezTo>
                    <a:pt x="0" y="98"/>
                    <a:pt x="0" y="98"/>
                    <a:pt x="0" y="98"/>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0" name="Freeform 30"/>
            <p:cNvSpPr>
              <a:spLocks noEditPoints="1"/>
            </p:cNvSpPr>
            <p:nvPr/>
          </p:nvSpPr>
          <p:spPr bwMode="auto">
            <a:xfrm>
              <a:off x="2233" y="3688"/>
              <a:ext cx="693" cy="1176"/>
            </a:xfrm>
            <a:custGeom>
              <a:avLst/>
              <a:gdLst>
                <a:gd name="T0" fmla="*/ 275 w 293"/>
                <a:gd name="T1" fmla="*/ 5 h 497"/>
                <a:gd name="T2" fmla="*/ 256 w 293"/>
                <a:gd name="T3" fmla="*/ 0 h 497"/>
                <a:gd name="T4" fmla="*/ 39 w 293"/>
                <a:gd name="T5" fmla="*/ 0 h 497"/>
                <a:gd name="T6" fmla="*/ 20 w 293"/>
                <a:gd name="T7" fmla="*/ 5 h 497"/>
                <a:gd name="T8" fmla="*/ 0 w 293"/>
                <a:gd name="T9" fmla="*/ 39 h 497"/>
                <a:gd name="T10" fmla="*/ 0 w 293"/>
                <a:gd name="T11" fmla="*/ 458 h 497"/>
                <a:gd name="T12" fmla="*/ 39 w 293"/>
                <a:gd name="T13" fmla="*/ 497 h 497"/>
                <a:gd name="T14" fmla="*/ 256 w 293"/>
                <a:gd name="T15" fmla="*/ 497 h 497"/>
                <a:gd name="T16" fmla="*/ 293 w 293"/>
                <a:gd name="T17" fmla="*/ 458 h 497"/>
                <a:gd name="T18" fmla="*/ 293 w 293"/>
                <a:gd name="T19" fmla="*/ 39 h 497"/>
                <a:gd name="T20" fmla="*/ 275 w 293"/>
                <a:gd name="T21" fmla="*/ 5 h 497"/>
                <a:gd name="T22" fmla="*/ 243 w 293"/>
                <a:gd name="T23" fmla="*/ 414 h 497"/>
                <a:gd name="T24" fmla="*/ 67 w 293"/>
                <a:gd name="T25" fmla="*/ 414 h 497"/>
                <a:gd name="T26" fmla="*/ 51 w 293"/>
                <a:gd name="T27" fmla="*/ 398 h 497"/>
                <a:gd name="T28" fmla="*/ 67 w 293"/>
                <a:gd name="T29" fmla="*/ 382 h 497"/>
                <a:gd name="T30" fmla="*/ 243 w 293"/>
                <a:gd name="T31" fmla="*/ 382 h 497"/>
                <a:gd name="T32" fmla="*/ 256 w 293"/>
                <a:gd name="T33" fmla="*/ 398 h 497"/>
                <a:gd name="T34" fmla="*/ 243 w 293"/>
                <a:gd name="T35" fmla="*/ 414 h 497"/>
                <a:gd name="T36" fmla="*/ 243 w 293"/>
                <a:gd name="T37" fmla="*/ 343 h 497"/>
                <a:gd name="T38" fmla="*/ 67 w 293"/>
                <a:gd name="T39" fmla="*/ 343 h 497"/>
                <a:gd name="T40" fmla="*/ 51 w 293"/>
                <a:gd name="T41" fmla="*/ 329 h 497"/>
                <a:gd name="T42" fmla="*/ 67 w 293"/>
                <a:gd name="T43" fmla="*/ 313 h 497"/>
                <a:gd name="T44" fmla="*/ 243 w 293"/>
                <a:gd name="T45" fmla="*/ 313 h 497"/>
                <a:gd name="T46" fmla="*/ 256 w 293"/>
                <a:gd name="T47" fmla="*/ 329 h 497"/>
                <a:gd name="T48" fmla="*/ 243 w 293"/>
                <a:gd name="T49" fmla="*/ 343 h 497"/>
                <a:gd name="T50" fmla="*/ 243 w 293"/>
                <a:gd name="T51" fmla="*/ 274 h 497"/>
                <a:gd name="T52" fmla="*/ 67 w 293"/>
                <a:gd name="T53" fmla="*/ 274 h 497"/>
                <a:gd name="T54" fmla="*/ 51 w 293"/>
                <a:gd name="T55" fmla="*/ 258 h 497"/>
                <a:gd name="T56" fmla="*/ 67 w 293"/>
                <a:gd name="T57" fmla="*/ 244 h 497"/>
                <a:gd name="T58" fmla="*/ 243 w 293"/>
                <a:gd name="T59" fmla="*/ 244 h 497"/>
                <a:gd name="T60" fmla="*/ 256 w 293"/>
                <a:gd name="T61" fmla="*/ 258 h 497"/>
                <a:gd name="T62" fmla="*/ 243 w 293"/>
                <a:gd name="T63" fmla="*/ 274 h 497"/>
                <a:gd name="T64" fmla="*/ 236 w 293"/>
                <a:gd name="T65" fmla="*/ 92 h 497"/>
                <a:gd name="T66" fmla="*/ 215 w 293"/>
                <a:gd name="T67" fmla="*/ 72 h 497"/>
                <a:gd name="T68" fmla="*/ 236 w 293"/>
                <a:gd name="T69" fmla="*/ 51 h 497"/>
                <a:gd name="T70" fmla="*/ 256 w 293"/>
                <a:gd name="T71" fmla="*/ 72 h 497"/>
                <a:gd name="T72" fmla="*/ 236 w 293"/>
                <a:gd name="T73" fmla="*/ 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497">
                  <a:moveTo>
                    <a:pt x="275" y="5"/>
                  </a:moveTo>
                  <a:cubicBezTo>
                    <a:pt x="268" y="3"/>
                    <a:pt x="263" y="0"/>
                    <a:pt x="256" y="0"/>
                  </a:cubicBezTo>
                  <a:cubicBezTo>
                    <a:pt x="39" y="0"/>
                    <a:pt x="39" y="0"/>
                    <a:pt x="39" y="0"/>
                  </a:cubicBezTo>
                  <a:cubicBezTo>
                    <a:pt x="32" y="0"/>
                    <a:pt x="25" y="3"/>
                    <a:pt x="20" y="5"/>
                  </a:cubicBezTo>
                  <a:cubicBezTo>
                    <a:pt x="9" y="12"/>
                    <a:pt x="0" y="23"/>
                    <a:pt x="0" y="39"/>
                  </a:cubicBezTo>
                  <a:cubicBezTo>
                    <a:pt x="0" y="458"/>
                    <a:pt x="0" y="458"/>
                    <a:pt x="0" y="458"/>
                  </a:cubicBezTo>
                  <a:cubicBezTo>
                    <a:pt x="0" y="478"/>
                    <a:pt x="18" y="497"/>
                    <a:pt x="39" y="497"/>
                  </a:cubicBezTo>
                  <a:cubicBezTo>
                    <a:pt x="256" y="497"/>
                    <a:pt x="256" y="497"/>
                    <a:pt x="256" y="497"/>
                  </a:cubicBezTo>
                  <a:cubicBezTo>
                    <a:pt x="277" y="497"/>
                    <a:pt x="293" y="478"/>
                    <a:pt x="293" y="458"/>
                  </a:cubicBezTo>
                  <a:cubicBezTo>
                    <a:pt x="293" y="39"/>
                    <a:pt x="293" y="39"/>
                    <a:pt x="293" y="39"/>
                  </a:cubicBezTo>
                  <a:cubicBezTo>
                    <a:pt x="293" y="23"/>
                    <a:pt x="287" y="12"/>
                    <a:pt x="275" y="5"/>
                  </a:cubicBezTo>
                  <a:moveTo>
                    <a:pt x="243" y="414"/>
                  </a:moveTo>
                  <a:cubicBezTo>
                    <a:pt x="67" y="414"/>
                    <a:pt x="67" y="414"/>
                    <a:pt x="67" y="414"/>
                  </a:cubicBezTo>
                  <a:cubicBezTo>
                    <a:pt x="57" y="414"/>
                    <a:pt x="51" y="407"/>
                    <a:pt x="51" y="398"/>
                  </a:cubicBezTo>
                  <a:cubicBezTo>
                    <a:pt x="51" y="389"/>
                    <a:pt x="57" y="382"/>
                    <a:pt x="67" y="382"/>
                  </a:cubicBezTo>
                  <a:cubicBezTo>
                    <a:pt x="243" y="382"/>
                    <a:pt x="243" y="382"/>
                    <a:pt x="243" y="382"/>
                  </a:cubicBezTo>
                  <a:cubicBezTo>
                    <a:pt x="249" y="382"/>
                    <a:pt x="256" y="389"/>
                    <a:pt x="256" y="398"/>
                  </a:cubicBezTo>
                  <a:cubicBezTo>
                    <a:pt x="256" y="407"/>
                    <a:pt x="249" y="414"/>
                    <a:pt x="243" y="414"/>
                  </a:cubicBezTo>
                  <a:moveTo>
                    <a:pt x="243" y="343"/>
                  </a:moveTo>
                  <a:cubicBezTo>
                    <a:pt x="67" y="343"/>
                    <a:pt x="67" y="343"/>
                    <a:pt x="67" y="343"/>
                  </a:cubicBezTo>
                  <a:cubicBezTo>
                    <a:pt x="57" y="343"/>
                    <a:pt x="51" y="336"/>
                    <a:pt x="51" y="329"/>
                  </a:cubicBezTo>
                  <a:cubicBezTo>
                    <a:pt x="51" y="320"/>
                    <a:pt x="57" y="313"/>
                    <a:pt x="67" y="313"/>
                  </a:cubicBezTo>
                  <a:cubicBezTo>
                    <a:pt x="243" y="313"/>
                    <a:pt x="243" y="313"/>
                    <a:pt x="243" y="313"/>
                  </a:cubicBezTo>
                  <a:cubicBezTo>
                    <a:pt x="249" y="313"/>
                    <a:pt x="256" y="320"/>
                    <a:pt x="256" y="329"/>
                  </a:cubicBezTo>
                  <a:cubicBezTo>
                    <a:pt x="256" y="336"/>
                    <a:pt x="249" y="343"/>
                    <a:pt x="243" y="343"/>
                  </a:cubicBezTo>
                  <a:moveTo>
                    <a:pt x="243" y="274"/>
                  </a:moveTo>
                  <a:cubicBezTo>
                    <a:pt x="67" y="274"/>
                    <a:pt x="67" y="274"/>
                    <a:pt x="67" y="274"/>
                  </a:cubicBezTo>
                  <a:cubicBezTo>
                    <a:pt x="57" y="274"/>
                    <a:pt x="51" y="267"/>
                    <a:pt x="51" y="258"/>
                  </a:cubicBezTo>
                  <a:cubicBezTo>
                    <a:pt x="51" y="251"/>
                    <a:pt x="57" y="244"/>
                    <a:pt x="67" y="244"/>
                  </a:cubicBezTo>
                  <a:cubicBezTo>
                    <a:pt x="243" y="244"/>
                    <a:pt x="243" y="244"/>
                    <a:pt x="243" y="244"/>
                  </a:cubicBezTo>
                  <a:cubicBezTo>
                    <a:pt x="249" y="244"/>
                    <a:pt x="256" y="251"/>
                    <a:pt x="256" y="258"/>
                  </a:cubicBezTo>
                  <a:cubicBezTo>
                    <a:pt x="256" y="267"/>
                    <a:pt x="249" y="274"/>
                    <a:pt x="243" y="274"/>
                  </a:cubicBezTo>
                  <a:moveTo>
                    <a:pt x="236" y="92"/>
                  </a:moveTo>
                  <a:cubicBezTo>
                    <a:pt x="224" y="92"/>
                    <a:pt x="215" y="83"/>
                    <a:pt x="215" y="72"/>
                  </a:cubicBezTo>
                  <a:cubicBezTo>
                    <a:pt x="215" y="60"/>
                    <a:pt x="224" y="51"/>
                    <a:pt x="236" y="51"/>
                  </a:cubicBezTo>
                  <a:cubicBezTo>
                    <a:pt x="247" y="51"/>
                    <a:pt x="256" y="60"/>
                    <a:pt x="256" y="72"/>
                  </a:cubicBezTo>
                  <a:cubicBezTo>
                    <a:pt x="256" y="83"/>
                    <a:pt x="247" y="92"/>
                    <a:pt x="236" y="92"/>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grpSp>
      <p:grpSp>
        <p:nvGrpSpPr>
          <p:cNvPr id="35" name="组合 34"/>
          <p:cNvGrpSpPr/>
          <p:nvPr/>
        </p:nvGrpSpPr>
        <p:grpSpPr>
          <a:xfrm>
            <a:off x="641206" y="1130793"/>
            <a:ext cx="7833452" cy="923330"/>
            <a:chOff x="655274" y="1257405"/>
            <a:chExt cx="7833452" cy="923330"/>
          </a:xfrm>
        </p:grpSpPr>
        <p:sp>
          <p:nvSpPr>
            <p:cNvPr id="31" name="Rectangle 64"/>
            <p:cNvSpPr/>
            <p:nvPr/>
          </p:nvSpPr>
          <p:spPr bwMode="auto">
            <a:xfrm>
              <a:off x="1082845" y="1401137"/>
              <a:ext cx="7405881" cy="75600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noAutofit/>
            </a:bodyPr>
            <a:lstStyle/>
            <a:p>
              <a:pPr marL="0" marR="0" lvl="0" indent="0"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32" name="Oval 75"/>
            <p:cNvSpPr/>
            <p:nvPr/>
          </p:nvSpPr>
          <p:spPr bwMode="auto">
            <a:xfrm>
              <a:off x="655274" y="1401137"/>
              <a:ext cx="756000" cy="756000"/>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矩形 32"/>
            <p:cNvSpPr/>
            <p:nvPr/>
          </p:nvSpPr>
          <p:spPr>
            <a:xfrm>
              <a:off x="1505880" y="1257405"/>
              <a:ext cx="6742551" cy="923330"/>
            </a:xfrm>
            <a:prstGeom prst="rect">
              <a:avLst/>
            </a:prstGeom>
          </p:spPr>
          <p:txBody>
            <a:bodyPr wrap="none">
              <a:spAutoFit/>
            </a:bodyPr>
            <a:lstStyle/>
            <a:p>
              <a:pPr>
                <a:lnSpc>
                  <a:spcPct val="150000"/>
                </a:lnSpc>
              </a:pPr>
              <a:r>
                <a:rPr lang="zh-CN" altLang="en-US"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数据来源为</a:t>
              </a:r>
              <a:r>
                <a:rPr lang="zh-CN" altLang="zh-CN"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在美国上市的</a:t>
              </a:r>
              <a:r>
                <a:rPr lang="en-US" altLang="zh-CN" sz="3600" dirty="0">
                  <a:ln w="0">
                    <a:solidFill>
                      <a:srgbClr val="C00000"/>
                    </a:solidFill>
                  </a:ln>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487</a:t>
              </a:r>
              <a:r>
                <a:rPr lang="zh-CN" altLang="zh-CN" sz="2800" dirty="0">
                  <a:ln w="0">
                    <a:solidFill>
                      <a:srgbClr val="C00000"/>
                    </a:solidFill>
                  </a:ln>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家</a:t>
              </a:r>
              <a:r>
                <a:rPr lang="zh-CN" altLang="zh-CN"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中国公司</a:t>
              </a:r>
              <a:endParaRPr lang="en-US" altLang="zh-CN"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endParaRPr>
            </a:p>
          </p:txBody>
        </p:sp>
        <p:sp>
          <p:nvSpPr>
            <p:cNvPr id="34" name="Freeform 271"/>
            <p:cNvSpPr>
              <a:spLocks noEditPoints="1"/>
            </p:cNvSpPr>
            <p:nvPr/>
          </p:nvSpPr>
          <p:spPr bwMode="auto">
            <a:xfrm>
              <a:off x="781274" y="1527137"/>
              <a:ext cx="504000" cy="504000"/>
            </a:xfrm>
            <a:custGeom>
              <a:avLst/>
              <a:gdLst>
                <a:gd name="T0" fmla="*/ 173 w 202"/>
                <a:gd name="T1" fmla="*/ 154 h 202"/>
                <a:gd name="T2" fmla="*/ 182 w 202"/>
                <a:gd name="T3" fmla="*/ 131 h 202"/>
                <a:gd name="T4" fmla="*/ 39 w 202"/>
                <a:gd name="T5" fmla="*/ 41 h 202"/>
                <a:gd name="T6" fmla="*/ 52 w 202"/>
                <a:gd name="T7" fmla="*/ 41 h 202"/>
                <a:gd name="T8" fmla="*/ 47 w 202"/>
                <a:gd name="T9" fmla="*/ 41 h 202"/>
                <a:gd name="T10" fmla="*/ 37 w 202"/>
                <a:gd name="T11" fmla="*/ 59 h 202"/>
                <a:gd name="T12" fmla="*/ 49 w 202"/>
                <a:gd name="T13" fmla="*/ 55 h 202"/>
                <a:gd name="T14" fmla="*/ 56 w 202"/>
                <a:gd name="T15" fmla="*/ 70 h 202"/>
                <a:gd name="T16" fmla="*/ 43 w 202"/>
                <a:gd name="T17" fmla="*/ 77 h 202"/>
                <a:gd name="T18" fmla="*/ 25 w 202"/>
                <a:gd name="T19" fmla="*/ 91 h 202"/>
                <a:gd name="T20" fmla="*/ 44 w 202"/>
                <a:gd name="T21" fmla="*/ 106 h 202"/>
                <a:gd name="T22" fmla="*/ 69 w 202"/>
                <a:gd name="T23" fmla="*/ 122 h 202"/>
                <a:gd name="T24" fmla="*/ 59 w 202"/>
                <a:gd name="T25" fmla="*/ 150 h 202"/>
                <a:gd name="T26" fmla="*/ 49 w 202"/>
                <a:gd name="T27" fmla="*/ 174 h 202"/>
                <a:gd name="T28" fmla="*/ 42 w 202"/>
                <a:gd name="T29" fmla="*/ 157 h 202"/>
                <a:gd name="T30" fmla="*/ 36 w 202"/>
                <a:gd name="T31" fmla="*/ 118 h 202"/>
                <a:gd name="T32" fmla="*/ 19 w 202"/>
                <a:gd name="T33" fmla="*/ 96 h 202"/>
                <a:gd name="T34" fmla="*/ 58 w 202"/>
                <a:gd name="T35" fmla="*/ 19 h 202"/>
                <a:gd name="T36" fmla="*/ 39 w 202"/>
                <a:gd name="T37" fmla="*/ 32 h 202"/>
                <a:gd name="T38" fmla="*/ 180 w 202"/>
                <a:gd name="T39" fmla="*/ 84 h 202"/>
                <a:gd name="T40" fmla="*/ 169 w 202"/>
                <a:gd name="T41" fmla="*/ 99 h 202"/>
                <a:gd name="T42" fmla="*/ 161 w 202"/>
                <a:gd name="T43" fmla="*/ 107 h 202"/>
                <a:gd name="T44" fmla="*/ 147 w 202"/>
                <a:gd name="T45" fmla="*/ 110 h 202"/>
                <a:gd name="T46" fmla="*/ 131 w 202"/>
                <a:gd name="T47" fmla="*/ 93 h 202"/>
                <a:gd name="T48" fmla="*/ 119 w 202"/>
                <a:gd name="T49" fmla="*/ 101 h 202"/>
                <a:gd name="T50" fmla="*/ 120 w 202"/>
                <a:gd name="T51" fmla="*/ 119 h 202"/>
                <a:gd name="T52" fmla="*/ 98 w 202"/>
                <a:gd name="T53" fmla="*/ 131 h 202"/>
                <a:gd name="T54" fmla="*/ 77 w 202"/>
                <a:gd name="T55" fmla="*/ 97 h 202"/>
                <a:gd name="T56" fmla="*/ 105 w 202"/>
                <a:gd name="T57" fmla="*/ 86 h 202"/>
                <a:gd name="T58" fmla="*/ 108 w 202"/>
                <a:gd name="T59" fmla="*/ 83 h 202"/>
                <a:gd name="T60" fmla="*/ 100 w 202"/>
                <a:gd name="T61" fmla="*/ 81 h 202"/>
                <a:gd name="T62" fmla="*/ 83 w 202"/>
                <a:gd name="T63" fmla="*/ 81 h 202"/>
                <a:gd name="T64" fmla="*/ 86 w 202"/>
                <a:gd name="T65" fmla="*/ 65 h 202"/>
                <a:gd name="T66" fmla="*/ 92 w 202"/>
                <a:gd name="T67" fmla="*/ 64 h 202"/>
                <a:gd name="T68" fmla="*/ 102 w 202"/>
                <a:gd name="T69" fmla="*/ 40 h 202"/>
                <a:gd name="T70" fmla="*/ 128 w 202"/>
                <a:gd name="T71" fmla="*/ 41 h 202"/>
                <a:gd name="T72" fmla="*/ 143 w 202"/>
                <a:gd name="T73" fmla="*/ 33 h 202"/>
                <a:gd name="T74" fmla="*/ 163 w 202"/>
                <a:gd name="T75" fmla="*/ 34 h 202"/>
                <a:gd name="T76" fmla="*/ 180 w 202"/>
                <a:gd name="T77" fmla="*/ 106 h 202"/>
                <a:gd name="T78" fmla="*/ 180 w 202"/>
                <a:gd name="T79" fmla="*/ 118 h 202"/>
                <a:gd name="T80" fmla="*/ 175 w 202"/>
                <a:gd name="T81" fmla="*/ 115 h 202"/>
                <a:gd name="T82" fmla="*/ 179 w 202"/>
                <a:gd name="T83" fmla="*/ 100 h 202"/>
                <a:gd name="T84" fmla="*/ 183 w 202"/>
                <a:gd name="T85" fmla="*/ 85 h 202"/>
                <a:gd name="T86" fmla="*/ 187 w 202"/>
                <a:gd name="T87" fmla="*/ 66 h 202"/>
                <a:gd name="T88" fmla="*/ 148 w 202"/>
                <a:gd name="T89" fmla="*/ 112 h 202"/>
                <a:gd name="T90" fmla="*/ 124 w 202"/>
                <a:gd name="T91" fmla="*/ 129 h 202"/>
                <a:gd name="T92" fmla="*/ 61 w 202"/>
                <a:gd name="T93" fmla="*/ 43 h 202"/>
                <a:gd name="T94" fmla="*/ 53 w 202"/>
                <a:gd name="T95" fmla="*/ 29 h 202"/>
                <a:gd name="T96" fmla="*/ 78 w 202"/>
                <a:gd name="T97" fmla="*/ 17 h 202"/>
                <a:gd name="T98" fmla="*/ 85 w 202"/>
                <a:gd name="T99" fmla="*/ 29 h 202"/>
                <a:gd name="T100" fmla="*/ 72 w 202"/>
                <a:gd name="T101" fmla="*/ 46 h 202"/>
                <a:gd name="T102" fmla="*/ 98 w 202"/>
                <a:gd name="T103" fmla="*/ 27 h 202"/>
                <a:gd name="T104" fmla="*/ 101 w 202"/>
                <a:gd name="T105" fmla="*/ 23 h 202"/>
                <a:gd name="T106" fmla="*/ 80 w 202"/>
                <a:gd name="T107" fmla="*/ 46 h 202"/>
                <a:gd name="T108" fmla="*/ 129 w 202"/>
                <a:gd name="T109" fmla="*/ 32 h 202"/>
                <a:gd name="T110" fmla="*/ 150 w 202"/>
                <a:gd name="T111" fmla="*/ 25 h 202"/>
                <a:gd name="T112" fmla="*/ 46 w 202"/>
                <a:gd name="T113" fmla="*/ 100 h 202"/>
                <a:gd name="T114" fmla="*/ 41 w 202"/>
                <a:gd name="T115" fmla="*/ 101 h 202"/>
                <a:gd name="T116" fmla="*/ 40 w 202"/>
                <a:gd name="T117" fmla="*/ 93 h 202"/>
                <a:gd name="T118" fmla="*/ 190 w 202"/>
                <a:gd name="T119" fmla="*/ 12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 h="202">
                  <a:moveTo>
                    <a:pt x="101" y="0"/>
                  </a:moveTo>
                  <a:cubicBezTo>
                    <a:pt x="45" y="0"/>
                    <a:pt x="0" y="45"/>
                    <a:pt x="0" y="101"/>
                  </a:cubicBezTo>
                  <a:cubicBezTo>
                    <a:pt x="0" y="157"/>
                    <a:pt x="45" y="202"/>
                    <a:pt x="101" y="202"/>
                  </a:cubicBezTo>
                  <a:cubicBezTo>
                    <a:pt x="157" y="202"/>
                    <a:pt x="202" y="157"/>
                    <a:pt x="202" y="101"/>
                  </a:cubicBezTo>
                  <a:cubicBezTo>
                    <a:pt x="202" y="45"/>
                    <a:pt x="157" y="0"/>
                    <a:pt x="101" y="0"/>
                  </a:cubicBezTo>
                  <a:close/>
                  <a:moveTo>
                    <a:pt x="188" y="131"/>
                  </a:moveTo>
                  <a:cubicBezTo>
                    <a:pt x="188" y="131"/>
                    <a:pt x="188" y="131"/>
                    <a:pt x="188" y="132"/>
                  </a:cubicBezTo>
                  <a:cubicBezTo>
                    <a:pt x="188" y="132"/>
                    <a:pt x="188" y="132"/>
                    <a:pt x="188" y="132"/>
                  </a:cubicBezTo>
                  <a:cubicBezTo>
                    <a:pt x="185" y="139"/>
                    <a:pt x="182" y="145"/>
                    <a:pt x="179" y="151"/>
                  </a:cubicBezTo>
                  <a:cubicBezTo>
                    <a:pt x="178" y="151"/>
                    <a:pt x="177" y="152"/>
                    <a:pt x="177" y="152"/>
                  </a:cubicBezTo>
                  <a:cubicBezTo>
                    <a:pt x="175" y="152"/>
                    <a:pt x="174" y="153"/>
                    <a:pt x="173" y="154"/>
                  </a:cubicBezTo>
                  <a:cubicBezTo>
                    <a:pt x="172" y="154"/>
                    <a:pt x="172" y="153"/>
                    <a:pt x="171" y="153"/>
                  </a:cubicBezTo>
                  <a:cubicBezTo>
                    <a:pt x="170" y="151"/>
                    <a:pt x="171" y="151"/>
                    <a:pt x="171" y="149"/>
                  </a:cubicBezTo>
                  <a:cubicBezTo>
                    <a:pt x="171" y="148"/>
                    <a:pt x="171" y="147"/>
                    <a:pt x="170" y="147"/>
                  </a:cubicBezTo>
                  <a:cubicBezTo>
                    <a:pt x="171" y="145"/>
                    <a:pt x="170" y="143"/>
                    <a:pt x="170" y="142"/>
                  </a:cubicBezTo>
                  <a:cubicBezTo>
                    <a:pt x="170" y="141"/>
                    <a:pt x="172" y="141"/>
                    <a:pt x="172" y="141"/>
                  </a:cubicBezTo>
                  <a:cubicBezTo>
                    <a:pt x="173" y="140"/>
                    <a:pt x="173" y="138"/>
                    <a:pt x="174" y="137"/>
                  </a:cubicBezTo>
                  <a:cubicBezTo>
                    <a:pt x="174" y="136"/>
                    <a:pt x="174" y="137"/>
                    <a:pt x="175" y="137"/>
                  </a:cubicBezTo>
                  <a:cubicBezTo>
                    <a:pt x="176" y="137"/>
                    <a:pt x="175" y="136"/>
                    <a:pt x="176" y="135"/>
                  </a:cubicBezTo>
                  <a:cubicBezTo>
                    <a:pt x="177" y="135"/>
                    <a:pt x="177" y="134"/>
                    <a:pt x="178" y="135"/>
                  </a:cubicBezTo>
                  <a:cubicBezTo>
                    <a:pt x="179" y="135"/>
                    <a:pt x="179" y="133"/>
                    <a:pt x="179" y="132"/>
                  </a:cubicBezTo>
                  <a:cubicBezTo>
                    <a:pt x="180" y="132"/>
                    <a:pt x="181" y="131"/>
                    <a:pt x="182" y="131"/>
                  </a:cubicBezTo>
                  <a:cubicBezTo>
                    <a:pt x="183" y="131"/>
                    <a:pt x="183" y="129"/>
                    <a:pt x="183" y="129"/>
                  </a:cubicBezTo>
                  <a:cubicBezTo>
                    <a:pt x="185" y="130"/>
                    <a:pt x="187" y="129"/>
                    <a:pt x="189" y="130"/>
                  </a:cubicBezTo>
                  <a:cubicBezTo>
                    <a:pt x="189" y="130"/>
                    <a:pt x="188" y="131"/>
                    <a:pt x="188" y="131"/>
                  </a:cubicBezTo>
                  <a:close/>
                  <a:moveTo>
                    <a:pt x="30" y="42"/>
                  </a:moveTo>
                  <a:cubicBezTo>
                    <a:pt x="30" y="42"/>
                    <a:pt x="30" y="42"/>
                    <a:pt x="31" y="42"/>
                  </a:cubicBezTo>
                  <a:cubicBezTo>
                    <a:pt x="32" y="42"/>
                    <a:pt x="32" y="41"/>
                    <a:pt x="33" y="41"/>
                  </a:cubicBezTo>
                  <a:cubicBezTo>
                    <a:pt x="33" y="42"/>
                    <a:pt x="34" y="42"/>
                    <a:pt x="34" y="43"/>
                  </a:cubicBezTo>
                  <a:cubicBezTo>
                    <a:pt x="35" y="42"/>
                    <a:pt x="35" y="39"/>
                    <a:pt x="34" y="39"/>
                  </a:cubicBezTo>
                  <a:cubicBezTo>
                    <a:pt x="34" y="38"/>
                    <a:pt x="34" y="38"/>
                    <a:pt x="34" y="37"/>
                  </a:cubicBezTo>
                  <a:cubicBezTo>
                    <a:pt x="36" y="36"/>
                    <a:pt x="36" y="38"/>
                    <a:pt x="37" y="38"/>
                  </a:cubicBezTo>
                  <a:cubicBezTo>
                    <a:pt x="37" y="39"/>
                    <a:pt x="38" y="40"/>
                    <a:pt x="39" y="41"/>
                  </a:cubicBezTo>
                  <a:cubicBezTo>
                    <a:pt x="40" y="42"/>
                    <a:pt x="38" y="42"/>
                    <a:pt x="39" y="43"/>
                  </a:cubicBezTo>
                  <a:cubicBezTo>
                    <a:pt x="40" y="42"/>
                    <a:pt x="40" y="42"/>
                    <a:pt x="40" y="41"/>
                  </a:cubicBezTo>
                  <a:cubicBezTo>
                    <a:pt x="41" y="40"/>
                    <a:pt x="39" y="40"/>
                    <a:pt x="39" y="40"/>
                  </a:cubicBezTo>
                  <a:cubicBezTo>
                    <a:pt x="37" y="38"/>
                    <a:pt x="39" y="35"/>
                    <a:pt x="40" y="33"/>
                  </a:cubicBezTo>
                  <a:cubicBezTo>
                    <a:pt x="41" y="33"/>
                    <a:pt x="42" y="34"/>
                    <a:pt x="42" y="36"/>
                  </a:cubicBezTo>
                  <a:cubicBezTo>
                    <a:pt x="42" y="34"/>
                    <a:pt x="45" y="34"/>
                    <a:pt x="45" y="36"/>
                  </a:cubicBezTo>
                  <a:cubicBezTo>
                    <a:pt x="46" y="36"/>
                    <a:pt x="46" y="35"/>
                    <a:pt x="48" y="36"/>
                  </a:cubicBezTo>
                  <a:cubicBezTo>
                    <a:pt x="48" y="36"/>
                    <a:pt x="49" y="36"/>
                    <a:pt x="49" y="37"/>
                  </a:cubicBezTo>
                  <a:cubicBezTo>
                    <a:pt x="49" y="37"/>
                    <a:pt x="50" y="37"/>
                    <a:pt x="51" y="37"/>
                  </a:cubicBezTo>
                  <a:cubicBezTo>
                    <a:pt x="51" y="39"/>
                    <a:pt x="52" y="39"/>
                    <a:pt x="53" y="40"/>
                  </a:cubicBezTo>
                  <a:cubicBezTo>
                    <a:pt x="52" y="41"/>
                    <a:pt x="52" y="41"/>
                    <a:pt x="52" y="41"/>
                  </a:cubicBezTo>
                  <a:cubicBezTo>
                    <a:pt x="53" y="42"/>
                    <a:pt x="53" y="42"/>
                    <a:pt x="54" y="42"/>
                  </a:cubicBezTo>
                  <a:cubicBezTo>
                    <a:pt x="55" y="43"/>
                    <a:pt x="54" y="44"/>
                    <a:pt x="55" y="44"/>
                  </a:cubicBezTo>
                  <a:cubicBezTo>
                    <a:pt x="55" y="44"/>
                    <a:pt x="55" y="45"/>
                    <a:pt x="55" y="46"/>
                  </a:cubicBezTo>
                  <a:cubicBezTo>
                    <a:pt x="54" y="45"/>
                    <a:pt x="54" y="46"/>
                    <a:pt x="54" y="47"/>
                  </a:cubicBezTo>
                  <a:cubicBezTo>
                    <a:pt x="53" y="47"/>
                    <a:pt x="53" y="46"/>
                    <a:pt x="52" y="46"/>
                  </a:cubicBezTo>
                  <a:cubicBezTo>
                    <a:pt x="52" y="47"/>
                    <a:pt x="52" y="47"/>
                    <a:pt x="53" y="48"/>
                  </a:cubicBezTo>
                  <a:cubicBezTo>
                    <a:pt x="53" y="50"/>
                    <a:pt x="52" y="50"/>
                    <a:pt x="52" y="52"/>
                  </a:cubicBezTo>
                  <a:cubicBezTo>
                    <a:pt x="50" y="52"/>
                    <a:pt x="49" y="49"/>
                    <a:pt x="47" y="48"/>
                  </a:cubicBezTo>
                  <a:cubicBezTo>
                    <a:pt x="46" y="48"/>
                    <a:pt x="44" y="48"/>
                    <a:pt x="44" y="47"/>
                  </a:cubicBezTo>
                  <a:cubicBezTo>
                    <a:pt x="44" y="45"/>
                    <a:pt x="48" y="46"/>
                    <a:pt x="48" y="43"/>
                  </a:cubicBezTo>
                  <a:cubicBezTo>
                    <a:pt x="48" y="42"/>
                    <a:pt x="46" y="42"/>
                    <a:pt x="47" y="41"/>
                  </a:cubicBezTo>
                  <a:cubicBezTo>
                    <a:pt x="46" y="41"/>
                    <a:pt x="45" y="40"/>
                    <a:pt x="44" y="41"/>
                  </a:cubicBezTo>
                  <a:cubicBezTo>
                    <a:pt x="44" y="40"/>
                    <a:pt x="43" y="40"/>
                    <a:pt x="41" y="40"/>
                  </a:cubicBezTo>
                  <a:cubicBezTo>
                    <a:pt x="42" y="40"/>
                    <a:pt x="43" y="40"/>
                    <a:pt x="43" y="41"/>
                  </a:cubicBezTo>
                  <a:cubicBezTo>
                    <a:pt x="43" y="42"/>
                    <a:pt x="43" y="43"/>
                    <a:pt x="43" y="45"/>
                  </a:cubicBezTo>
                  <a:cubicBezTo>
                    <a:pt x="41" y="45"/>
                    <a:pt x="40" y="46"/>
                    <a:pt x="38" y="46"/>
                  </a:cubicBezTo>
                  <a:cubicBezTo>
                    <a:pt x="38" y="47"/>
                    <a:pt x="38" y="47"/>
                    <a:pt x="38" y="47"/>
                  </a:cubicBezTo>
                  <a:cubicBezTo>
                    <a:pt x="37" y="48"/>
                    <a:pt x="36" y="49"/>
                    <a:pt x="36" y="50"/>
                  </a:cubicBezTo>
                  <a:cubicBezTo>
                    <a:pt x="35" y="51"/>
                    <a:pt x="34" y="52"/>
                    <a:pt x="33" y="53"/>
                  </a:cubicBezTo>
                  <a:cubicBezTo>
                    <a:pt x="33" y="53"/>
                    <a:pt x="33" y="54"/>
                    <a:pt x="32" y="54"/>
                  </a:cubicBezTo>
                  <a:cubicBezTo>
                    <a:pt x="32" y="55"/>
                    <a:pt x="34" y="55"/>
                    <a:pt x="33" y="57"/>
                  </a:cubicBezTo>
                  <a:cubicBezTo>
                    <a:pt x="35" y="57"/>
                    <a:pt x="36" y="58"/>
                    <a:pt x="37" y="59"/>
                  </a:cubicBezTo>
                  <a:cubicBezTo>
                    <a:pt x="38" y="59"/>
                    <a:pt x="38" y="58"/>
                    <a:pt x="38" y="59"/>
                  </a:cubicBezTo>
                  <a:cubicBezTo>
                    <a:pt x="39" y="59"/>
                    <a:pt x="39" y="58"/>
                    <a:pt x="39" y="59"/>
                  </a:cubicBezTo>
                  <a:cubicBezTo>
                    <a:pt x="40" y="60"/>
                    <a:pt x="40" y="62"/>
                    <a:pt x="40" y="63"/>
                  </a:cubicBezTo>
                  <a:cubicBezTo>
                    <a:pt x="41" y="62"/>
                    <a:pt x="41" y="60"/>
                    <a:pt x="42" y="59"/>
                  </a:cubicBezTo>
                  <a:cubicBezTo>
                    <a:pt x="42" y="59"/>
                    <a:pt x="41" y="59"/>
                    <a:pt x="41" y="58"/>
                  </a:cubicBezTo>
                  <a:cubicBezTo>
                    <a:pt x="41" y="57"/>
                    <a:pt x="42" y="58"/>
                    <a:pt x="43" y="58"/>
                  </a:cubicBezTo>
                  <a:cubicBezTo>
                    <a:pt x="42" y="56"/>
                    <a:pt x="43" y="54"/>
                    <a:pt x="43" y="50"/>
                  </a:cubicBezTo>
                  <a:cubicBezTo>
                    <a:pt x="44" y="50"/>
                    <a:pt x="44" y="49"/>
                    <a:pt x="45" y="50"/>
                  </a:cubicBezTo>
                  <a:cubicBezTo>
                    <a:pt x="45" y="50"/>
                    <a:pt x="45" y="51"/>
                    <a:pt x="46" y="50"/>
                  </a:cubicBezTo>
                  <a:cubicBezTo>
                    <a:pt x="47" y="50"/>
                    <a:pt x="47" y="52"/>
                    <a:pt x="49" y="51"/>
                  </a:cubicBezTo>
                  <a:cubicBezTo>
                    <a:pt x="49" y="52"/>
                    <a:pt x="49" y="54"/>
                    <a:pt x="49" y="55"/>
                  </a:cubicBezTo>
                  <a:cubicBezTo>
                    <a:pt x="49" y="56"/>
                    <a:pt x="50" y="55"/>
                    <a:pt x="51" y="55"/>
                  </a:cubicBezTo>
                  <a:cubicBezTo>
                    <a:pt x="52" y="55"/>
                    <a:pt x="51" y="54"/>
                    <a:pt x="51" y="53"/>
                  </a:cubicBezTo>
                  <a:cubicBezTo>
                    <a:pt x="53" y="53"/>
                    <a:pt x="53" y="56"/>
                    <a:pt x="54" y="57"/>
                  </a:cubicBezTo>
                  <a:cubicBezTo>
                    <a:pt x="54" y="58"/>
                    <a:pt x="54" y="58"/>
                    <a:pt x="53" y="58"/>
                  </a:cubicBezTo>
                  <a:cubicBezTo>
                    <a:pt x="54" y="60"/>
                    <a:pt x="55" y="60"/>
                    <a:pt x="55" y="62"/>
                  </a:cubicBezTo>
                  <a:cubicBezTo>
                    <a:pt x="56" y="62"/>
                    <a:pt x="56" y="61"/>
                    <a:pt x="57" y="62"/>
                  </a:cubicBezTo>
                  <a:cubicBezTo>
                    <a:pt x="57" y="64"/>
                    <a:pt x="57" y="64"/>
                    <a:pt x="57" y="66"/>
                  </a:cubicBezTo>
                  <a:cubicBezTo>
                    <a:pt x="57" y="67"/>
                    <a:pt x="57" y="68"/>
                    <a:pt x="58" y="68"/>
                  </a:cubicBezTo>
                  <a:cubicBezTo>
                    <a:pt x="58" y="69"/>
                    <a:pt x="58" y="70"/>
                    <a:pt x="58" y="71"/>
                  </a:cubicBezTo>
                  <a:cubicBezTo>
                    <a:pt x="57" y="71"/>
                    <a:pt x="57" y="70"/>
                    <a:pt x="56" y="71"/>
                  </a:cubicBezTo>
                  <a:cubicBezTo>
                    <a:pt x="56" y="71"/>
                    <a:pt x="56" y="70"/>
                    <a:pt x="56" y="70"/>
                  </a:cubicBezTo>
                  <a:cubicBezTo>
                    <a:pt x="55" y="69"/>
                    <a:pt x="55" y="70"/>
                    <a:pt x="53" y="70"/>
                  </a:cubicBezTo>
                  <a:cubicBezTo>
                    <a:pt x="54" y="68"/>
                    <a:pt x="56" y="67"/>
                    <a:pt x="56" y="65"/>
                  </a:cubicBezTo>
                  <a:cubicBezTo>
                    <a:pt x="55" y="64"/>
                    <a:pt x="53" y="67"/>
                    <a:pt x="52" y="66"/>
                  </a:cubicBezTo>
                  <a:cubicBezTo>
                    <a:pt x="52" y="67"/>
                    <a:pt x="52" y="67"/>
                    <a:pt x="52" y="68"/>
                  </a:cubicBezTo>
                  <a:cubicBezTo>
                    <a:pt x="52" y="68"/>
                    <a:pt x="51" y="68"/>
                    <a:pt x="50" y="69"/>
                  </a:cubicBezTo>
                  <a:cubicBezTo>
                    <a:pt x="50" y="71"/>
                    <a:pt x="52" y="70"/>
                    <a:pt x="53" y="71"/>
                  </a:cubicBezTo>
                  <a:cubicBezTo>
                    <a:pt x="52" y="72"/>
                    <a:pt x="50" y="73"/>
                    <a:pt x="49" y="73"/>
                  </a:cubicBezTo>
                  <a:cubicBezTo>
                    <a:pt x="49" y="72"/>
                    <a:pt x="50" y="73"/>
                    <a:pt x="50" y="72"/>
                  </a:cubicBezTo>
                  <a:cubicBezTo>
                    <a:pt x="48" y="72"/>
                    <a:pt x="47" y="73"/>
                    <a:pt x="45" y="74"/>
                  </a:cubicBezTo>
                  <a:cubicBezTo>
                    <a:pt x="45" y="75"/>
                    <a:pt x="46" y="75"/>
                    <a:pt x="46" y="76"/>
                  </a:cubicBezTo>
                  <a:cubicBezTo>
                    <a:pt x="45" y="76"/>
                    <a:pt x="44" y="77"/>
                    <a:pt x="43" y="77"/>
                  </a:cubicBezTo>
                  <a:cubicBezTo>
                    <a:pt x="43" y="80"/>
                    <a:pt x="42" y="79"/>
                    <a:pt x="42" y="81"/>
                  </a:cubicBezTo>
                  <a:cubicBezTo>
                    <a:pt x="42" y="82"/>
                    <a:pt x="42" y="82"/>
                    <a:pt x="41" y="82"/>
                  </a:cubicBezTo>
                  <a:cubicBezTo>
                    <a:pt x="41" y="83"/>
                    <a:pt x="41" y="83"/>
                    <a:pt x="41" y="84"/>
                  </a:cubicBezTo>
                  <a:cubicBezTo>
                    <a:pt x="39" y="84"/>
                    <a:pt x="37" y="86"/>
                    <a:pt x="37" y="88"/>
                  </a:cubicBezTo>
                  <a:cubicBezTo>
                    <a:pt x="37" y="89"/>
                    <a:pt x="37" y="90"/>
                    <a:pt x="38" y="90"/>
                  </a:cubicBezTo>
                  <a:cubicBezTo>
                    <a:pt x="37" y="91"/>
                    <a:pt x="37" y="92"/>
                    <a:pt x="38" y="94"/>
                  </a:cubicBezTo>
                  <a:cubicBezTo>
                    <a:pt x="36" y="94"/>
                    <a:pt x="35" y="93"/>
                    <a:pt x="36" y="90"/>
                  </a:cubicBezTo>
                  <a:cubicBezTo>
                    <a:pt x="35" y="89"/>
                    <a:pt x="33" y="89"/>
                    <a:pt x="32" y="89"/>
                  </a:cubicBezTo>
                  <a:cubicBezTo>
                    <a:pt x="31" y="89"/>
                    <a:pt x="32" y="90"/>
                    <a:pt x="32" y="90"/>
                  </a:cubicBezTo>
                  <a:cubicBezTo>
                    <a:pt x="30" y="91"/>
                    <a:pt x="30" y="89"/>
                    <a:pt x="28" y="89"/>
                  </a:cubicBezTo>
                  <a:cubicBezTo>
                    <a:pt x="27" y="90"/>
                    <a:pt x="26" y="91"/>
                    <a:pt x="25" y="91"/>
                  </a:cubicBezTo>
                  <a:cubicBezTo>
                    <a:pt x="26" y="94"/>
                    <a:pt x="23" y="100"/>
                    <a:pt x="28" y="100"/>
                  </a:cubicBezTo>
                  <a:cubicBezTo>
                    <a:pt x="28" y="100"/>
                    <a:pt x="28" y="98"/>
                    <a:pt x="29" y="97"/>
                  </a:cubicBezTo>
                  <a:cubicBezTo>
                    <a:pt x="30" y="97"/>
                    <a:pt x="30" y="97"/>
                    <a:pt x="32" y="97"/>
                  </a:cubicBezTo>
                  <a:cubicBezTo>
                    <a:pt x="32" y="99"/>
                    <a:pt x="31" y="100"/>
                    <a:pt x="31" y="102"/>
                  </a:cubicBezTo>
                  <a:cubicBezTo>
                    <a:pt x="32" y="102"/>
                    <a:pt x="34" y="102"/>
                    <a:pt x="35" y="103"/>
                  </a:cubicBezTo>
                  <a:cubicBezTo>
                    <a:pt x="35" y="105"/>
                    <a:pt x="34" y="107"/>
                    <a:pt x="35" y="109"/>
                  </a:cubicBezTo>
                  <a:cubicBezTo>
                    <a:pt x="36" y="109"/>
                    <a:pt x="36" y="108"/>
                    <a:pt x="37" y="107"/>
                  </a:cubicBezTo>
                  <a:cubicBezTo>
                    <a:pt x="38" y="108"/>
                    <a:pt x="38" y="108"/>
                    <a:pt x="38" y="109"/>
                  </a:cubicBezTo>
                  <a:cubicBezTo>
                    <a:pt x="39" y="108"/>
                    <a:pt x="40" y="108"/>
                    <a:pt x="40" y="106"/>
                  </a:cubicBezTo>
                  <a:cubicBezTo>
                    <a:pt x="41" y="106"/>
                    <a:pt x="42" y="106"/>
                    <a:pt x="42" y="105"/>
                  </a:cubicBezTo>
                  <a:cubicBezTo>
                    <a:pt x="43" y="105"/>
                    <a:pt x="43" y="106"/>
                    <a:pt x="44" y="106"/>
                  </a:cubicBezTo>
                  <a:cubicBezTo>
                    <a:pt x="44" y="106"/>
                    <a:pt x="44" y="105"/>
                    <a:pt x="45" y="105"/>
                  </a:cubicBezTo>
                  <a:cubicBezTo>
                    <a:pt x="45" y="107"/>
                    <a:pt x="47" y="107"/>
                    <a:pt x="47" y="108"/>
                  </a:cubicBezTo>
                  <a:cubicBezTo>
                    <a:pt x="47" y="108"/>
                    <a:pt x="48" y="108"/>
                    <a:pt x="48" y="107"/>
                  </a:cubicBezTo>
                  <a:cubicBezTo>
                    <a:pt x="49" y="108"/>
                    <a:pt x="51" y="109"/>
                    <a:pt x="52" y="110"/>
                  </a:cubicBezTo>
                  <a:cubicBezTo>
                    <a:pt x="52" y="111"/>
                    <a:pt x="53" y="112"/>
                    <a:pt x="54" y="113"/>
                  </a:cubicBezTo>
                  <a:cubicBezTo>
                    <a:pt x="57" y="111"/>
                    <a:pt x="59" y="116"/>
                    <a:pt x="58" y="118"/>
                  </a:cubicBezTo>
                  <a:cubicBezTo>
                    <a:pt x="58" y="119"/>
                    <a:pt x="59" y="118"/>
                    <a:pt x="60" y="118"/>
                  </a:cubicBezTo>
                  <a:cubicBezTo>
                    <a:pt x="60" y="120"/>
                    <a:pt x="62" y="119"/>
                    <a:pt x="62" y="120"/>
                  </a:cubicBezTo>
                  <a:cubicBezTo>
                    <a:pt x="63" y="120"/>
                    <a:pt x="64" y="120"/>
                    <a:pt x="65" y="120"/>
                  </a:cubicBezTo>
                  <a:cubicBezTo>
                    <a:pt x="66" y="121"/>
                    <a:pt x="67" y="121"/>
                    <a:pt x="67" y="122"/>
                  </a:cubicBezTo>
                  <a:cubicBezTo>
                    <a:pt x="68" y="122"/>
                    <a:pt x="68" y="121"/>
                    <a:pt x="69" y="122"/>
                  </a:cubicBezTo>
                  <a:cubicBezTo>
                    <a:pt x="69" y="123"/>
                    <a:pt x="70" y="124"/>
                    <a:pt x="70" y="125"/>
                  </a:cubicBezTo>
                  <a:cubicBezTo>
                    <a:pt x="70" y="126"/>
                    <a:pt x="69" y="126"/>
                    <a:pt x="69" y="127"/>
                  </a:cubicBezTo>
                  <a:cubicBezTo>
                    <a:pt x="68" y="128"/>
                    <a:pt x="69" y="129"/>
                    <a:pt x="68" y="129"/>
                  </a:cubicBezTo>
                  <a:cubicBezTo>
                    <a:pt x="68" y="130"/>
                    <a:pt x="67" y="131"/>
                    <a:pt x="67" y="132"/>
                  </a:cubicBezTo>
                  <a:cubicBezTo>
                    <a:pt x="67" y="132"/>
                    <a:pt x="67" y="132"/>
                    <a:pt x="66" y="132"/>
                  </a:cubicBezTo>
                  <a:cubicBezTo>
                    <a:pt x="66" y="133"/>
                    <a:pt x="66" y="134"/>
                    <a:pt x="66" y="134"/>
                  </a:cubicBezTo>
                  <a:cubicBezTo>
                    <a:pt x="67" y="137"/>
                    <a:pt x="65" y="139"/>
                    <a:pt x="65" y="141"/>
                  </a:cubicBezTo>
                  <a:cubicBezTo>
                    <a:pt x="64" y="142"/>
                    <a:pt x="64" y="142"/>
                    <a:pt x="62" y="142"/>
                  </a:cubicBezTo>
                  <a:cubicBezTo>
                    <a:pt x="62" y="143"/>
                    <a:pt x="61" y="144"/>
                    <a:pt x="61" y="144"/>
                  </a:cubicBezTo>
                  <a:cubicBezTo>
                    <a:pt x="61" y="145"/>
                    <a:pt x="61" y="146"/>
                    <a:pt x="61" y="147"/>
                  </a:cubicBezTo>
                  <a:cubicBezTo>
                    <a:pt x="60" y="148"/>
                    <a:pt x="59" y="148"/>
                    <a:pt x="59" y="150"/>
                  </a:cubicBezTo>
                  <a:cubicBezTo>
                    <a:pt x="58" y="150"/>
                    <a:pt x="58" y="151"/>
                    <a:pt x="57" y="152"/>
                  </a:cubicBezTo>
                  <a:cubicBezTo>
                    <a:pt x="57" y="152"/>
                    <a:pt x="57" y="152"/>
                    <a:pt x="57" y="153"/>
                  </a:cubicBezTo>
                  <a:cubicBezTo>
                    <a:pt x="56" y="153"/>
                    <a:pt x="55" y="153"/>
                    <a:pt x="54" y="153"/>
                  </a:cubicBezTo>
                  <a:cubicBezTo>
                    <a:pt x="55" y="154"/>
                    <a:pt x="55" y="155"/>
                    <a:pt x="55" y="156"/>
                  </a:cubicBezTo>
                  <a:cubicBezTo>
                    <a:pt x="54" y="157"/>
                    <a:pt x="53" y="158"/>
                    <a:pt x="52" y="158"/>
                  </a:cubicBezTo>
                  <a:cubicBezTo>
                    <a:pt x="51" y="159"/>
                    <a:pt x="51" y="161"/>
                    <a:pt x="49" y="160"/>
                  </a:cubicBezTo>
                  <a:cubicBezTo>
                    <a:pt x="51" y="161"/>
                    <a:pt x="50" y="164"/>
                    <a:pt x="49" y="165"/>
                  </a:cubicBezTo>
                  <a:cubicBezTo>
                    <a:pt x="49" y="167"/>
                    <a:pt x="50" y="166"/>
                    <a:pt x="50" y="167"/>
                  </a:cubicBezTo>
                  <a:cubicBezTo>
                    <a:pt x="50" y="168"/>
                    <a:pt x="50" y="169"/>
                    <a:pt x="49" y="169"/>
                  </a:cubicBezTo>
                  <a:cubicBezTo>
                    <a:pt x="49" y="170"/>
                    <a:pt x="48" y="171"/>
                    <a:pt x="48" y="172"/>
                  </a:cubicBezTo>
                  <a:cubicBezTo>
                    <a:pt x="48" y="173"/>
                    <a:pt x="49" y="173"/>
                    <a:pt x="49" y="174"/>
                  </a:cubicBezTo>
                  <a:cubicBezTo>
                    <a:pt x="49" y="175"/>
                    <a:pt x="50" y="175"/>
                    <a:pt x="51" y="175"/>
                  </a:cubicBezTo>
                  <a:cubicBezTo>
                    <a:pt x="50" y="177"/>
                    <a:pt x="48" y="176"/>
                    <a:pt x="47" y="176"/>
                  </a:cubicBezTo>
                  <a:cubicBezTo>
                    <a:pt x="47" y="176"/>
                    <a:pt x="46" y="175"/>
                    <a:pt x="46" y="175"/>
                  </a:cubicBezTo>
                  <a:cubicBezTo>
                    <a:pt x="46" y="175"/>
                    <a:pt x="45" y="175"/>
                    <a:pt x="45" y="175"/>
                  </a:cubicBezTo>
                  <a:cubicBezTo>
                    <a:pt x="45" y="174"/>
                    <a:pt x="45" y="174"/>
                    <a:pt x="45" y="174"/>
                  </a:cubicBezTo>
                  <a:cubicBezTo>
                    <a:pt x="44" y="173"/>
                    <a:pt x="44" y="171"/>
                    <a:pt x="43" y="170"/>
                  </a:cubicBezTo>
                  <a:cubicBezTo>
                    <a:pt x="44" y="168"/>
                    <a:pt x="43" y="167"/>
                    <a:pt x="43" y="164"/>
                  </a:cubicBezTo>
                  <a:cubicBezTo>
                    <a:pt x="43" y="163"/>
                    <a:pt x="42" y="162"/>
                    <a:pt x="43" y="161"/>
                  </a:cubicBezTo>
                  <a:cubicBezTo>
                    <a:pt x="43" y="160"/>
                    <a:pt x="42" y="161"/>
                    <a:pt x="42" y="160"/>
                  </a:cubicBezTo>
                  <a:cubicBezTo>
                    <a:pt x="43" y="159"/>
                    <a:pt x="44" y="159"/>
                    <a:pt x="44" y="157"/>
                  </a:cubicBezTo>
                  <a:cubicBezTo>
                    <a:pt x="44" y="156"/>
                    <a:pt x="43" y="158"/>
                    <a:pt x="42" y="157"/>
                  </a:cubicBezTo>
                  <a:cubicBezTo>
                    <a:pt x="43" y="155"/>
                    <a:pt x="42" y="151"/>
                    <a:pt x="44" y="149"/>
                  </a:cubicBezTo>
                  <a:cubicBezTo>
                    <a:pt x="44" y="147"/>
                    <a:pt x="43" y="145"/>
                    <a:pt x="44" y="144"/>
                  </a:cubicBezTo>
                  <a:cubicBezTo>
                    <a:pt x="44" y="143"/>
                    <a:pt x="44" y="142"/>
                    <a:pt x="43" y="142"/>
                  </a:cubicBezTo>
                  <a:cubicBezTo>
                    <a:pt x="44" y="142"/>
                    <a:pt x="44" y="141"/>
                    <a:pt x="44" y="140"/>
                  </a:cubicBezTo>
                  <a:cubicBezTo>
                    <a:pt x="44" y="138"/>
                    <a:pt x="43" y="137"/>
                    <a:pt x="42" y="135"/>
                  </a:cubicBezTo>
                  <a:cubicBezTo>
                    <a:pt x="41" y="135"/>
                    <a:pt x="40" y="133"/>
                    <a:pt x="39" y="132"/>
                  </a:cubicBezTo>
                  <a:cubicBezTo>
                    <a:pt x="39" y="131"/>
                    <a:pt x="39" y="131"/>
                    <a:pt x="39" y="130"/>
                  </a:cubicBezTo>
                  <a:cubicBezTo>
                    <a:pt x="38" y="129"/>
                    <a:pt x="36" y="128"/>
                    <a:pt x="36" y="126"/>
                  </a:cubicBezTo>
                  <a:cubicBezTo>
                    <a:pt x="37" y="125"/>
                    <a:pt x="38" y="125"/>
                    <a:pt x="38" y="125"/>
                  </a:cubicBezTo>
                  <a:cubicBezTo>
                    <a:pt x="37" y="124"/>
                    <a:pt x="36" y="124"/>
                    <a:pt x="36" y="123"/>
                  </a:cubicBezTo>
                  <a:cubicBezTo>
                    <a:pt x="37" y="122"/>
                    <a:pt x="35" y="121"/>
                    <a:pt x="36" y="118"/>
                  </a:cubicBezTo>
                  <a:cubicBezTo>
                    <a:pt x="36" y="117"/>
                    <a:pt x="37" y="117"/>
                    <a:pt x="37" y="115"/>
                  </a:cubicBezTo>
                  <a:cubicBezTo>
                    <a:pt x="37" y="114"/>
                    <a:pt x="38" y="114"/>
                    <a:pt x="38" y="113"/>
                  </a:cubicBezTo>
                  <a:cubicBezTo>
                    <a:pt x="37" y="112"/>
                    <a:pt x="37" y="111"/>
                    <a:pt x="37" y="110"/>
                  </a:cubicBezTo>
                  <a:cubicBezTo>
                    <a:pt x="36" y="110"/>
                    <a:pt x="36" y="111"/>
                    <a:pt x="36" y="111"/>
                  </a:cubicBezTo>
                  <a:cubicBezTo>
                    <a:pt x="34" y="111"/>
                    <a:pt x="34" y="109"/>
                    <a:pt x="32" y="109"/>
                  </a:cubicBezTo>
                  <a:cubicBezTo>
                    <a:pt x="32" y="109"/>
                    <a:pt x="32" y="108"/>
                    <a:pt x="32" y="108"/>
                  </a:cubicBezTo>
                  <a:cubicBezTo>
                    <a:pt x="32" y="107"/>
                    <a:pt x="31" y="107"/>
                    <a:pt x="31" y="106"/>
                  </a:cubicBezTo>
                  <a:cubicBezTo>
                    <a:pt x="30" y="106"/>
                    <a:pt x="29" y="105"/>
                    <a:pt x="28" y="106"/>
                  </a:cubicBezTo>
                  <a:cubicBezTo>
                    <a:pt x="28" y="105"/>
                    <a:pt x="27" y="104"/>
                    <a:pt x="27" y="103"/>
                  </a:cubicBezTo>
                  <a:cubicBezTo>
                    <a:pt x="24" y="104"/>
                    <a:pt x="22" y="102"/>
                    <a:pt x="20" y="101"/>
                  </a:cubicBezTo>
                  <a:cubicBezTo>
                    <a:pt x="19" y="100"/>
                    <a:pt x="18" y="98"/>
                    <a:pt x="19" y="96"/>
                  </a:cubicBezTo>
                  <a:cubicBezTo>
                    <a:pt x="18" y="95"/>
                    <a:pt x="17" y="94"/>
                    <a:pt x="16" y="93"/>
                  </a:cubicBezTo>
                  <a:cubicBezTo>
                    <a:pt x="16" y="92"/>
                    <a:pt x="16" y="92"/>
                    <a:pt x="15" y="92"/>
                  </a:cubicBezTo>
                  <a:cubicBezTo>
                    <a:pt x="15" y="94"/>
                    <a:pt x="16" y="94"/>
                    <a:pt x="16" y="95"/>
                  </a:cubicBezTo>
                  <a:cubicBezTo>
                    <a:pt x="15" y="95"/>
                    <a:pt x="15" y="95"/>
                    <a:pt x="14" y="95"/>
                  </a:cubicBezTo>
                  <a:cubicBezTo>
                    <a:pt x="14" y="93"/>
                    <a:pt x="13" y="92"/>
                    <a:pt x="12" y="91"/>
                  </a:cubicBezTo>
                  <a:cubicBezTo>
                    <a:pt x="12" y="91"/>
                    <a:pt x="12" y="90"/>
                    <a:pt x="12" y="90"/>
                  </a:cubicBezTo>
                  <a:cubicBezTo>
                    <a:pt x="11" y="89"/>
                    <a:pt x="11" y="86"/>
                    <a:pt x="11" y="85"/>
                  </a:cubicBezTo>
                  <a:cubicBezTo>
                    <a:pt x="10" y="85"/>
                    <a:pt x="10" y="85"/>
                    <a:pt x="10" y="84"/>
                  </a:cubicBezTo>
                  <a:cubicBezTo>
                    <a:pt x="13" y="68"/>
                    <a:pt x="20" y="54"/>
                    <a:pt x="30" y="42"/>
                  </a:cubicBezTo>
                  <a:close/>
                  <a:moveTo>
                    <a:pt x="41" y="30"/>
                  </a:moveTo>
                  <a:cubicBezTo>
                    <a:pt x="46" y="26"/>
                    <a:pt x="52" y="22"/>
                    <a:pt x="58" y="19"/>
                  </a:cubicBezTo>
                  <a:cubicBezTo>
                    <a:pt x="58" y="19"/>
                    <a:pt x="59" y="19"/>
                    <a:pt x="59" y="20"/>
                  </a:cubicBezTo>
                  <a:cubicBezTo>
                    <a:pt x="58" y="22"/>
                    <a:pt x="56" y="21"/>
                    <a:pt x="55" y="21"/>
                  </a:cubicBezTo>
                  <a:cubicBezTo>
                    <a:pt x="54" y="22"/>
                    <a:pt x="55" y="22"/>
                    <a:pt x="55" y="23"/>
                  </a:cubicBezTo>
                  <a:cubicBezTo>
                    <a:pt x="54" y="23"/>
                    <a:pt x="53" y="24"/>
                    <a:pt x="53" y="25"/>
                  </a:cubicBezTo>
                  <a:cubicBezTo>
                    <a:pt x="51" y="24"/>
                    <a:pt x="51" y="26"/>
                    <a:pt x="49" y="26"/>
                  </a:cubicBezTo>
                  <a:cubicBezTo>
                    <a:pt x="49" y="28"/>
                    <a:pt x="48" y="28"/>
                    <a:pt x="48" y="30"/>
                  </a:cubicBezTo>
                  <a:cubicBezTo>
                    <a:pt x="47" y="30"/>
                    <a:pt x="46" y="30"/>
                    <a:pt x="45" y="30"/>
                  </a:cubicBezTo>
                  <a:cubicBezTo>
                    <a:pt x="45" y="31"/>
                    <a:pt x="47" y="30"/>
                    <a:pt x="47" y="31"/>
                  </a:cubicBezTo>
                  <a:cubicBezTo>
                    <a:pt x="47" y="32"/>
                    <a:pt x="46" y="32"/>
                    <a:pt x="45" y="32"/>
                  </a:cubicBezTo>
                  <a:cubicBezTo>
                    <a:pt x="45" y="35"/>
                    <a:pt x="42" y="33"/>
                    <a:pt x="39" y="33"/>
                  </a:cubicBezTo>
                  <a:cubicBezTo>
                    <a:pt x="39" y="33"/>
                    <a:pt x="39" y="32"/>
                    <a:pt x="39" y="32"/>
                  </a:cubicBezTo>
                  <a:cubicBezTo>
                    <a:pt x="39" y="32"/>
                    <a:pt x="40" y="32"/>
                    <a:pt x="40" y="31"/>
                  </a:cubicBezTo>
                  <a:cubicBezTo>
                    <a:pt x="41" y="32"/>
                    <a:pt x="42" y="32"/>
                    <a:pt x="43" y="32"/>
                  </a:cubicBezTo>
                  <a:cubicBezTo>
                    <a:pt x="42" y="31"/>
                    <a:pt x="42" y="30"/>
                    <a:pt x="41" y="30"/>
                  </a:cubicBezTo>
                  <a:close/>
                  <a:moveTo>
                    <a:pt x="183" y="58"/>
                  </a:moveTo>
                  <a:cubicBezTo>
                    <a:pt x="182" y="59"/>
                    <a:pt x="182" y="59"/>
                    <a:pt x="182" y="60"/>
                  </a:cubicBezTo>
                  <a:cubicBezTo>
                    <a:pt x="182" y="61"/>
                    <a:pt x="183" y="60"/>
                    <a:pt x="184" y="60"/>
                  </a:cubicBezTo>
                  <a:cubicBezTo>
                    <a:pt x="184" y="61"/>
                    <a:pt x="185" y="62"/>
                    <a:pt x="185" y="63"/>
                  </a:cubicBezTo>
                  <a:cubicBezTo>
                    <a:pt x="185" y="65"/>
                    <a:pt x="186" y="67"/>
                    <a:pt x="186" y="69"/>
                  </a:cubicBezTo>
                  <a:cubicBezTo>
                    <a:pt x="184" y="70"/>
                    <a:pt x="184" y="72"/>
                    <a:pt x="183" y="74"/>
                  </a:cubicBezTo>
                  <a:cubicBezTo>
                    <a:pt x="182" y="74"/>
                    <a:pt x="181" y="75"/>
                    <a:pt x="181" y="75"/>
                  </a:cubicBezTo>
                  <a:cubicBezTo>
                    <a:pt x="180" y="78"/>
                    <a:pt x="182" y="82"/>
                    <a:pt x="180" y="84"/>
                  </a:cubicBezTo>
                  <a:cubicBezTo>
                    <a:pt x="179" y="83"/>
                    <a:pt x="178" y="83"/>
                    <a:pt x="178" y="81"/>
                  </a:cubicBezTo>
                  <a:cubicBezTo>
                    <a:pt x="178" y="80"/>
                    <a:pt x="177" y="79"/>
                    <a:pt x="176" y="78"/>
                  </a:cubicBezTo>
                  <a:cubicBezTo>
                    <a:pt x="174" y="78"/>
                    <a:pt x="177" y="80"/>
                    <a:pt x="176" y="80"/>
                  </a:cubicBezTo>
                  <a:cubicBezTo>
                    <a:pt x="176" y="81"/>
                    <a:pt x="175" y="81"/>
                    <a:pt x="175" y="81"/>
                  </a:cubicBezTo>
                  <a:cubicBezTo>
                    <a:pt x="175" y="82"/>
                    <a:pt x="174" y="82"/>
                    <a:pt x="174" y="83"/>
                  </a:cubicBezTo>
                  <a:cubicBezTo>
                    <a:pt x="174" y="84"/>
                    <a:pt x="175" y="84"/>
                    <a:pt x="176" y="85"/>
                  </a:cubicBezTo>
                  <a:cubicBezTo>
                    <a:pt x="176" y="86"/>
                    <a:pt x="176" y="87"/>
                    <a:pt x="177" y="87"/>
                  </a:cubicBezTo>
                  <a:cubicBezTo>
                    <a:pt x="176" y="88"/>
                    <a:pt x="176" y="90"/>
                    <a:pt x="176" y="92"/>
                  </a:cubicBezTo>
                  <a:cubicBezTo>
                    <a:pt x="175" y="92"/>
                    <a:pt x="175" y="92"/>
                    <a:pt x="175" y="92"/>
                  </a:cubicBezTo>
                  <a:cubicBezTo>
                    <a:pt x="174" y="95"/>
                    <a:pt x="173" y="96"/>
                    <a:pt x="172" y="98"/>
                  </a:cubicBezTo>
                  <a:cubicBezTo>
                    <a:pt x="170" y="98"/>
                    <a:pt x="169" y="98"/>
                    <a:pt x="169" y="99"/>
                  </a:cubicBezTo>
                  <a:cubicBezTo>
                    <a:pt x="169" y="99"/>
                    <a:pt x="170" y="99"/>
                    <a:pt x="170" y="100"/>
                  </a:cubicBezTo>
                  <a:cubicBezTo>
                    <a:pt x="169" y="100"/>
                    <a:pt x="169" y="101"/>
                    <a:pt x="169" y="102"/>
                  </a:cubicBezTo>
                  <a:cubicBezTo>
                    <a:pt x="169" y="106"/>
                    <a:pt x="168" y="109"/>
                    <a:pt x="165" y="110"/>
                  </a:cubicBezTo>
                  <a:cubicBezTo>
                    <a:pt x="165" y="109"/>
                    <a:pt x="165" y="109"/>
                    <a:pt x="165" y="108"/>
                  </a:cubicBezTo>
                  <a:cubicBezTo>
                    <a:pt x="164" y="108"/>
                    <a:pt x="163" y="107"/>
                    <a:pt x="162" y="106"/>
                  </a:cubicBezTo>
                  <a:cubicBezTo>
                    <a:pt x="161" y="106"/>
                    <a:pt x="162" y="108"/>
                    <a:pt x="162" y="109"/>
                  </a:cubicBezTo>
                  <a:cubicBezTo>
                    <a:pt x="162" y="110"/>
                    <a:pt x="163" y="111"/>
                    <a:pt x="164" y="111"/>
                  </a:cubicBezTo>
                  <a:cubicBezTo>
                    <a:pt x="164" y="114"/>
                    <a:pt x="166" y="114"/>
                    <a:pt x="165" y="116"/>
                  </a:cubicBezTo>
                  <a:cubicBezTo>
                    <a:pt x="164" y="115"/>
                    <a:pt x="162" y="114"/>
                    <a:pt x="161" y="112"/>
                  </a:cubicBezTo>
                  <a:cubicBezTo>
                    <a:pt x="161" y="111"/>
                    <a:pt x="160" y="110"/>
                    <a:pt x="160" y="109"/>
                  </a:cubicBezTo>
                  <a:cubicBezTo>
                    <a:pt x="160" y="108"/>
                    <a:pt x="161" y="108"/>
                    <a:pt x="161" y="107"/>
                  </a:cubicBezTo>
                  <a:cubicBezTo>
                    <a:pt x="161" y="106"/>
                    <a:pt x="160" y="106"/>
                    <a:pt x="159" y="105"/>
                  </a:cubicBezTo>
                  <a:cubicBezTo>
                    <a:pt x="160" y="104"/>
                    <a:pt x="159" y="104"/>
                    <a:pt x="160" y="103"/>
                  </a:cubicBezTo>
                  <a:cubicBezTo>
                    <a:pt x="159" y="102"/>
                    <a:pt x="157" y="103"/>
                    <a:pt x="157" y="102"/>
                  </a:cubicBezTo>
                  <a:cubicBezTo>
                    <a:pt x="156" y="101"/>
                    <a:pt x="157" y="101"/>
                    <a:pt x="157" y="100"/>
                  </a:cubicBezTo>
                  <a:cubicBezTo>
                    <a:pt x="156" y="100"/>
                    <a:pt x="156" y="98"/>
                    <a:pt x="155" y="97"/>
                  </a:cubicBezTo>
                  <a:cubicBezTo>
                    <a:pt x="154" y="97"/>
                    <a:pt x="153" y="98"/>
                    <a:pt x="152" y="98"/>
                  </a:cubicBezTo>
                  <a:cubicBezTo>
                    <a:pt x="152" y="99"/>
                    <a:pt x="151" y="100"/>
                    <a:pt x="151" y="101"/>
                  </a:cubicBezTo>
                  <a:cubicBezTo>
                    <a:pt x="150" y="101"/>
                    <a:pt x="150" y="103"/>
                    <a:pt x="149" y="102"/>
                  </a:cubicBezTo>
                  <a:cubicBezTo>
                    <a:pt x="149" y="103"/>
                    <a:pt x="149" y="103"/>
                    <a:pt x="149" y="103"/>
                  </a:cubicBezTo>
                  <a:cubicBezTo>
                    <a:pt x="149" y="103"/>
                    <a:pt x="148" y="103"/>
                    <a:pt x="148" y="103"/>
                  </a:cubicBezTo>
                  <a:cubicBezTo>
                    <a:pt x="148" y="107"/>
                    <a:pt x="147" y="108"/>
                    <a:pt x="147" y="110"/>
                  </a:cubicBezTo>
                  <a:cubicBezTo>
                    <a:pt x="146" y="110"/>
                    <a:pt x="145" y="110"/>
                    <a:pt x="144" y="110"/>
                  </a:cubicBezTo>
                  <a:cubicBezTo>
                    <a:pt x="144" y="109"/>
                    <a:pt x="144" y="109"/>
                    <a:pt x="144" y="108"/>
                  </a:cubicBezTo>
                  <a:cubicBezTo>
                    <a:pt x="144" y="107"/>
                    <a:pt x="144" y="106"/>
                    <a:pt x="143" y="105"/>
                  </a:cubicBezTo>
                  <a:cubicBezTo>
                    <a:pt x="142" y="104"/>
                    <a:pt x="142" y="102"/>
                    <a:pt x="141" y="101"/>
                  </a:cubicBezTo>
                  <a:cubicBezTo>
                    <a:pt x="141" y="99"/>
                    <a:pt x="141" y="99"/>
                    <a:pt x="141" y="98"/>
                  </a:cubicBezTo>
                  <a:cubicBezTo>
                    <a:pt x="140" y="97"/>
                    <a:pt x="139" y="98"/>
                    <a:pt x="139" y="97"/>
                  </a:cubicBezTo>
                  <a:cubicBezTo>
                    <a:pt x="139" y="97"/>
                    <a:pt x="139" y="96"/>
                    <a:pt x="140" y="96"/>
                  </a:cubicBezTo>
                  <a:cubicBezTo>
                    <a:pt x="138" y="96"/>
                    <a:pt x="138" y="94"/>
                    <a:pt x="136" y="94"/>
                  </a:cubicBezTo>
                  <a:cubicBezTo>
                    <a:pt x="135" y="95"/>
                    <a:pt x="135" y="94"/>
                    <a:pt x="135" y="94"/>
                  </a:cubicBezTo>
                  <a:cubicBezTo>
                    <a:pt x="133" y="94"/>
                    <a:pt x="133" y="95"/>
                    <a:pt x="132" y="95"/>
                  </a:cubicBezTo>
                  <a:cubicBezTo>
                    <a:pt x="132" y="94"/>
                    <a:pt x="131" y="94"/>
                    <a:pt x="131" y="93"/>
                  </a:cubicBezTo>
                  <a:cubicBezTo>
                    <a:pt x="128" y="93"/>
                    <a:pt x="128" y="90"/>
                    <a:pt x="127" y="88"/>
                  </a:cubicBezTo>
                  <a:cubicBezTo>
                    <a:pt x="126" y="88"/>
                    <a:pt x="126" y="89"/>
                    <a:pt x="125" y="89"/>
                  </a:cubicBezTo>
                  <a:cubicBezTo>
                    <a:pt x="126" y="89"/>
                    <a:pt x="126" y="91"/>
                    <a:pt x="127" y="90"/>
                  </a:cubicBezTo>
                  <a:cubicBezTo>
                    <a:pt x="127" y="92"/>
                    <a:pt x="128" y="93"/>
                    <a:pt x="128" y="94"/>
                  </a:cubicBezTo>
                  <a:cubicBezTo>
                    <a:pt x="129" y="93"/>
                    <a:pt x="129" y="93"/>
                    <a:pt x="131" y="93"/>
                  </a:cubicBezTo>
                  <a:cubicBezTo>
                    <a:pt x="130" y="96"/>
                    <a:pt x="132" y="96"/>
                    <a:pt x="132" y="97"/>
                  </a:cubicBezTo>
                  <a:cubicBezTo>
                    <a:pt x="132" y="98"/>
                    <a:pt x="131" y="98"/>
                    <a:pt x="132" y="100"/>
                  </a:cubicBezTo>
                  <a:cubicBezTo>
                    <a:pt x="130" y="100"/>
                    <a:pt x="130" y="101"/>
                    <a:pt x="128" y="102"/>
                  </a:cubicBezTo>
                  <a:cubicBezTo>
                    <a:pt x="128" y="102"/>
                    <a:pt x="128" y="103"/>
                    <a:pt x="128" y="103"/>
                  </a:cubicBezTo>
                  <a:cubicBezTo>
                    <a:pt x="125" y="104"/>
                    <a:pt x="124" y="105"/>
                    <a:pt x="122" y="106"/>
                  </a:cubicBezTo>
                  <a:cubicBezTo>
                    <a:pt x="120" y="105"/>
                    <a:pt x="120" y="102"/>
                    <a:pt x="119" y="101"/>
                  </a:cubicBezTo>
                  <a:cubicBezTo>
                    <a:pt x="118" y="99"/>
                    <a:pt x="117" y="97"/>
                    <a:pt x="116" y="96"/>
                  </a:cubicBezTo>
                  <a:cubicBezTo>
                    <a:pt x="116" y="95"/>
                    <a:pt x="116" y="93"/>
                    <a:pt x="115" y="93"/>
                  </a:cubicBezTo>
                  <a:cubicBezTo>
                    <a:pt x="114" y="93"/>
                    <a:pt x="115" y="94"/>
                    <a:pt x="115" y="96"/>
                  </a:cubicBezTo>
                  <a:cubicBezTo>
                    <a:pt x="115" y="97"/>
                    <a:pt x="116" y="97"/>
                    <a:pt x="117" y="98"/>
                  </a:cubicBezTo>
                  <a:cubicBezTo>
                    <a:pt x="116" y="100"/>
                    <a:pt x="118" y="100"/>
                    <a:pt x="118" y="102"/>
                  </a:cubicBezTo>
                  <a:cubicBezTo>
                    <a:pt x="119" y="104"/>
                    <a:pt x="121" y="105"/>
                    <a:pt x="121" y="107"/>
                  </a:cubicBezTo>
                  <a:cubicBezTo>
                    <a:pt x="122" y="107"/>
                    <a:pt x="123" y="107"/>
                    <a:pt x="123" y="107"/>
                  </a:cubicBezTo>
                  <a:cubicBezTo>
                    <a:pt x="125" y="107"/>
                    <a:pt x="125" y="106"/>
                    <a:pt x="126" y="106"/>
                  </a:cubicBezTo>
                  <a:cubicBezTo>
                    <a:pt x="127" y="107"/>
                    <a:pt x="126" y="109"/>
                    <a:pt x="126" y="110"/>
                  </a:cubicBezTo>
                  <a:cubicBezTo>
                    <a:pt x="125" y="112"/>
                    <a:pt x="123" y="115"/>
                    <a:pt x="122" y="118"/>
                  </a:cubicBezTo>
                  <a:cubicBezTo>
                    <a:pt x="121" y="118"/>
                    <a:pt x="121" y="119"/>
                    <a:pt x="120" y="119"/>
                  </a:cubicBezTo>
                  <a:cubicBezTo>
                    <a:pt x="119" y="121"/>
                    <a:pt x="119" y="123"/>
                    <a:pt x="118" y="124"/>
                  </a:cubicBezTo>
                  <a:cubicBezTo>
                    <a:pt x="119" y="127"/>
                    <a:pt x="119" y="131"/>
                    <a:pt x="118" y="134"/>
                  </a:cubicBezTo>
                  <a:cubicBezTo>
                    <a:pt x="116" y="136"/>
                    <a:pt x="115" y="138"/>
                    <a:pt x="114" y="142"/>
                  </a:cubicBezTo>
                  <a:cubicBezTo>
                    <a:pt x="113" y="142"/>
                    <a:pt x="113" y="143"/>
                    <a:pt x="113" y="143"/>
                  </a:cubicBezTo>
                  <a:cubicBezTo>
                    <a:pt x="113" y="145"/>
                    <a:pt x="112" y="145"/>
                    <a:pt x="112" y="146"/>
                  </a:cubicBezTo>
                  <a:cubicBezTo>
                    <a:pt x="111" y="147"/>
                    <a:pt x="110" y="149"/>
                    <a:pt x="110" y="151"/>
                  </a:cubicBezTo>
                  <a:cubicBezTo>
                    <a:pt x="107" y="151"/>
                    <a:pt x="105" y="153"/>
                    <a:pt x="102" y="154"/>
                  </a:cubicBezTo>
                  <a:cubicBezTo>
                    <a:pt x="101" y="152"/>
                    <a:pt x="101" y="148"/>
                    <a:pt x="100" y="146"/>
                  </a:cubicBezTo>
                  <a:cubicBezTo>
                    <a:pt x="100" y="145"/>
                    <a:pt x="100" y="144"/>
                    <a:pt x="100" y="143"/>
                  </a:cubicBezTo>
                  <a:cubicBezTo>
                    <a:pt x="99" y="141"/>
                    <a:pt x="98" y="139"/>
                    <a:pt x="97" y="137"/>
                  </a:cubicBezTo>
                  <a:cubicBezTo>
                    <a:pt x="98" y="136"/>
                    <a:pt x="97" y="133"/>
                    <a:pt x="98" y="131"/>
                  </a:cubicBezTo>
                  <a:cubicBezTo>
                    <a:pt x="98" y="130"/>
                    <a:pt x="98" y="127"/>
                    <a:pt x="97" y="126"/>
                  </a:cubicBezTo>
                  <a:cubicBezTo>
                    <a:pt x="97" y="124"/>
                    <a:pt x="96" y="122"/>
                    <a:pt x="95" y="120"/>
                  </a:cubicBezTo>
                  <a:cubicBezTo>
                    <a:pt x="95" y="118"/>
                    <a:pt x="96" y="117"/>
                    <a:pt x="96" y="114"/>
                  </a:cubicBezTo>
                  <a:cubicBezTo>
                    <a:pt x="95" y="114"/>
                    <a:pt x="94" y="114"/>
                    <a:pt x="94" y="115"/>
                  </a:cubicBezTo>
                  <a:cubicBezTo>
                    <a:pt x="93" y="115"/>
                    <a:pt x="92" y="114"/>
                    <a:pt x="91" y="114"/>
                  </a:cubicBezTo>
                  <a:cubicBezTo>
                    <a:pt x="90" y="114"/>
                    <a:pt x="91" y="113"/>
                    <a:pt x="90" y="113"/>
                  </a:cubicBezTo>
                  <a:cubicBezTo>
                    <a:pt x="89" y="112"/>
                    <a:pt x="89" y="114"/>
                    <a:pt x="88" y="114"/>
                  </a:cubicBezTo>
                  <a:cubicBezTo>
                    <a:pt x="87" y="114"/>
                    <a:pt x="85" y="114"/>
                    <a:pt x="84" y="115"/>
                  </a:cubicBezTo>
                  <a:cubicBezTo>
                    <a:pt x="82" y="114"/>
                    <a:pt x="81" y="113"/>
                    <a:pt x="80" y="112"/>
                  </a:cubicBezTo>
                  <a:cubicBezTo>
                    <a:pt x="79" y="110"/>
                    <a:pt x="78" y="108"/>
                    <a:pt x="77" y="107"/>
                  </a:cubicBezTo>
                  <a:cubicBezTo>
                    <a:pt x="77" y="104"/>
                    <a:pt x="77" y="100"/>
                    <a:pt x="77" y="97"/>
                  </a:cubicBezTo>
                  <a:cubicBezTo>
                    <a:pt x="78" y="96"/>
                    <a:pt x="79" y="95"/>
                    <a:pt x="79" y="93"/>
                  </a:cubicBezTo>
                  <a:cubicBezTo>
                    <a:pt x="79" y="92"/>
                    <a:pt x="81" y="91"/>
                    <a:pt x="81" y="90"/>
                  </a:cubicBezTo>
                  <a:cubicBezTo>
                    <a:pt x="82" y="88"/>
                    <a:pt x="82" y="86"/>
                    <a:pt x="83" y="84"/>
                  </a:cubicBezTo>
                  <a:cubicBezTo>
                    <a:pt x="83" y="84"/>
                    <a:pt x="85" y="83"/>
                    <a:pt x="85" y="82"/>
                  </a:cubicBezTo>
                  <a:cubicBezTo>
                    <a:pt x="86" y="82"/>
                    <a:pt x="86" y="82"/>
                    <a:pt x="87" y="83"/>
                  </a:cubicBezTo>
                  <a:cubicBezTo>
                    <a:pt x="88" y="82"/>
                    <a:pt x="90" y="82"/>
                    <a:pt x="93" y="82"/>
                  </a:cubicBezTo>
                  <a:cubicBezTo>
                    <a:pt x="94" y="81"/>
                    <a:pt x="95" y="81"/>
                    <a:pt x="97" y="81"/>
                  </a:cubicBezTo>
                  <a:cubicBezTo>
                    <a:pt x="98" y="81"/>
                    <a:pt x="98" y="82"/>
                    <a:pt x="97" y="82"/>
                  </a:cubicBezTo>
                  <a:cubicBezTo>
                    <a:pt x="97" y="83"/>
                    <a:pt x="98" y="83"/>
                    <a:pt x="98" y="84"/>
                  </a:cubicBezTo>
                  <a:cubicBezTo>
                    <a:pt x="99" y="86"/>
                    <a:pt x="102" y="86"/>
                    <a:pt x="103" y="88"/>
                  </a:cubicBezTo>
                  <a:cubicBezTo>
                    <a:pt x="104" y="88"/>
                    <a:pt x="104" y="86"/>
                    <a:pt x="105" y="86"/>
                  </a:cubicBezTo>
                  <a:cubicBezTo>
                    <a:pt x="108" y="86"/>
                    <a:pt x="110" y="86"/>
                    <a:pt x="113" y="87"/>
                  </a:cubicBezTo>
                  <a:cubicBezTo>
                    <a:pt x="114" y="87"/>
                    <a:pt x="113" y="85"/>
                    <a:pt x="114" y="84"/>
                  </a:cubicBezTo>
                  <a:cubicBezTo>
                    <a:pt x="114" y="83"/>
                    <a:pt x="114" y="83"/>
                    <a:pt x="114" y="82"/>
                  </a:cubicBezTo>
                  <a:cubicBezTo>
                    <a:pt x="113" y="81"/>
                    <a:pt x="114" y="84"/>
                    <a:pt x="113" y="84"/>
                  </a:cubicBezTo>
                  <a:cubicBezTo>
                    <a:pt x="111" y="84"/>
                    <a:pt x="113" y="82"/>
                    <a:pt x="112" y="82"/>
                  </a:cubicBezTo>
                  <a:cubicBezTo>
                    <a:pt x="111" y="82"/>
                    <a:pt x="109" y="83"/>
                    <a:pt x="108" y="82"/>
                  </a:cubicBezTo>
                  <a:cubicBezTo>
                    <a:pt x="108" y="81"/>
                    <a:pt x="108" y="80"/>
                    <a:pt x="107" y="80"/>
                  </a:cubicBezTo>
                  <a:cubicBezTo>
                    <a:pt x="107" y="79"/>
                    <a:pt x="107" y="79"/>
                    <a:pt x="107" y="77"/>
                  </a:cubicBezTo>
                  <a:cubicBezTo>
                    <a:pt x="107" y="77"/>
                    <a:pt x="107" y="77"/>
                    <a:pt x="106" y="77"/>
                  </a:cubicBezTo>
                  <a:cubicBezTo>
                    <a:pt x="106" y="79"/>
                    <a:pt x="107" y="81"/>
                    <a:pt x="106" y="82"/>
                  </a:cubicBezTo>
                  <a:cubicBezTo>
                    <a:pt x="107" y="82"/>
                    <a:pt x="108" y="82"/>
                    <a:pt x="108" y="83"/>
                  </a:cubicBezTo>
                  <a:cubicBezTo>
                    <a:pt x="107" y="82"/>
                    <a:pt x="106" y="83"/>
                    <a:pt x="106" y="82"/>
                  </a:cubicBezTo>
                  <a:cubicBezTo>
                    <a:pt x="106" y="82"/>
                    <a:pt x="106" y="82"/>
                    <a:pt x="106" y="82"/>
                  </a:cubicBezTo>
                  <a:cubicBezTo>
                    <a:pt x="105" y="82"/>
                    <a:pt x="104" y="82"/>
                    <a:pt x="104" y="81"/>
                  </a:cubicBezTo>
                  <a:cubicBezTo>
                    <a:pt x="104" y="81"/>
                    <a:pt x="104" y="80"/>
                    <a:pt x="104" y="79"/>
                  </a:cubicBezTo>
                  <a:cubicBezTo>
                    <a:pt x="104" y="79"/>
                    <a:pt x="104" y="78"/>
                    <a:pt x="103" y="78"/>
                  </a:cubicBezTo>
                  <a:cubicBezTo>
                    <a:pt x="103" y="77"/>
                    <a:pt x="103" y="77"/>
                    <a:pt x="103" y="76"/>
                  </a:cubicBezTo>
                  <a:cubicBezTo>
                    <a:pt x="102" y="75"/>
                    <a:pt x="100" y="74"/>
                    <a:pt x="99" y="72"/>
                  </a:cubicBezTo>
                  <a:cubicBezTo>
                    <a:pt x="98" y="75"/>
                    <a:pt x="102" y="76"/>
                    <a:pt x="103" y="77"/>
                  </a:cubicBezTo>
                  <a:cubicBezTo>
                    <a:pt x="102" y="79"/>
                    <a:pt x="102" y="76"/>
                    <a:pt x="101" y="77"/>
                  </a:cubicBezTo>
                  <a:cubicBezTo>
                    <a:pt x="101" y="78"/>
                    <a:pt x="102" y="78"/>
                    <a:pt x="102" y="79"/>
                  </a:cubicBezTo>
                  <a:cubicBezTo>
                    <a:pt x="101" y="79"/>
                    <a:pt x="100" y="79"/>
                    <a:pt x="100" y="81"/>
                  </a:cubicBezTo>
                  <a:cubicBezTo>
                    <a:pt x="100" y="80"/>
                    <a:pt x="99" y="81"/>
                    <a:pt x="99" y="79"/>
                  </a:cubicBezTo>
                  <a:cubicBezTo>
                    <a:pt x="100" y="79"/>
                    <a:pt x="100" y="79"/>
                    <a:pt x="100" y="79"/>
                  </a:cubicBezTo>
                  <a:cubicBezTo>
                    <a:pt x="100" y="77"/>
                    <a:pt x="99" y="76"/>
                    <a:pt x="98" y="76"/>
                  </a:cubicBezTo>
                  <a:cubicBezTo>
                    <a:pt x="97" y="76"/>
                    <a:pt x="97" y="75"/>
                    <a:pt x="97" y="75"/>
                  </a:cubicBezTo>
                  <a:cubicBezTo>
                    <a:pt x="96" y="77"/>
                    <a:pt x="98" y="79"/>
                    <a:pt x="96" y="79"/>
                  </a:cubicBezTo>
                  <a:cubicBezTo>
                    <a:pt x="95" y="77"/>
                    <a:pt x="95" y="75"/>
                    <a:pt x="96" y="73"/>
                  </a:cubicBezTo>
                  <a:cubicBezTo>
                    <a:pt x="94" y="74"/>
                    <a:pt x="94" y="75"/>
                    <a:pt x="93" y="74"/>
                  </a:cubicBezTo>
                  <a:cubicBezTo>
                    <a:pt x="91" y="74"/>
                    <a:pt x="91" y="76"/>
                    <a:pt x="90" y="77"/>
                  </a:cubicBezTo>
                  <a:cubicBezTo>
                    <a:pt x="90" y="79"/>
                    <a:pt x="89" y="80"/>
                    <a:pt x="88" y="82"/>
                  </a:cubicBezTo>
                  <a:cubicBezTo>
                    <a:pt x="87" y="81"/>
                    <a:pt x="87" y="81"/>
                    <a:pt x="86" y="82"/>
                  </a:cubicBezTo>
                  <a:cubicBezTo>
                    <a:pt x="85" y="82"/>
                    <a:pt x="84" y="81"/>
                    <a:pt x="83" y="81"/>
                  </a:cubicBezTo>
                  <a:cubicBezTo>
                    <a:pt x="83" y="79"/>
                    <a:pt x="83" y="79"/>
                    <a:pt x="82" y="78"/>
                  </a:cubicBezTo>
                  <a:cubicBezTo>
                    <a:pt x="84" y="78"/>
                    <a:pt x="83" y="75"/>
                    <a:pt x="83" y="74"/>
                  </a:cubicBezTo>
                  <a:cubicBezTo>
                    <a:pt x="85" y="74"/>
                    <a:pt x="86" y="73"/>
                    <a:pt x="88" y="74"/>
                  </a:cubicBezTo>
                  <a:cubicBezTo>
                    <a:pt x="88" y="74"/>
                    <a:pt x="88" y="73"/>
                    <a:pt x="89" y="72"/>
                  </a:cubicBezTo>
                  <a:cubicBezTo>
                    <a:pt x="89" y="71"/>
                    <a:pt x="87" y="71"/>
                    <a:pt x="87" y="70"/>
                  </a:cubicBezTo>
                  <a:cubicBezTo>
                    <a:pt x="86" y="70"/>
                    <a:pt x="86" y="70"/>
                    <a:pt x="85" y="69"/>
                  </a:cubicBezTo>
                  <a:cubicBezTo>
                    <a:pt x="85" y="68"/>
                    <a:pt x="86" y="68"/>
                    <a:pt x="87" y="68"/>
                  </a:cubicBezTo>
                  <a:cubicBezTo>
                    <a:pt x="88" y="67"/>
                    <a:pt x="88" y="66"/>
                    <a:pt x="89" y="66"/>
                  </a:cubicBezTo>
                  <a:cubicBezTo>
                    <a:pt x="89" y="66"/>
                    <a:pt x="90" y="66"/>
                    <a:pt x="89" y="66"/>
                  </a:cubicBezTo>
                  <a:cubicBezTo>
                    <a:pt x="88" y="65"/>
                    <a:pt x="86" y="66"/>
                    <a:pt x="85" y="66"/>
                  </a:cubicBezTo>
                  <a:cubicBezTo>
                    <a:pt x="84" y="65"/>
                    <a:pt x="86" y="65"/>
                    <a:pt x="86" y="65"/>
                  </a:cubicBezTo>
                  <a:cubicBezTo>
                    <a:pt x="86" y="64"/>
                    <a:pt x="85" y="63"/>
                    <a:pt x="85" y="62"/>
                  </a:cubicBezTo>
                  <a:cubicBezTo>
                    <a:pt x="86" y="62"/>
                    <a:pt x="87" y="61"/>
                    <a:pt x="87" y="60"/>
                  </a:cubicBezTo>
                  <a:cubicBezTo>
                    <a:pt x="87" y="60"/>
                    <a:pt x="86" y="60"/>
                    <a:pt x="85" y="59"/>
                  </a:cubicBezTo>
                  <a:cubicBezTo>
                    <a:pt x="85" y="58"/>
                    <a:pt x="86" y="57"/>
                    <a:pt x="86" y="55"/>
                  </a:cubicBezTo>
                  <a:cubicBezTo>
                    <a:pt x="87" y="54"/>
                    <a:pt x="87" y="54"/>
                    <a:pt x="88" y="54"/>
                  </a:cubicBezTo>
                  <a:cubicBezTo>
                    <a:pt x="88" y="55"/>
                    <a:pt x="88" y="55"/>
                    <a:pt x="87" y="55"/>
                  </a:cubicBezTo>
                  <a:cubicBezTo>
                    <a:pt x="88" y="56"/>
                    <a:pt x="88" y="56"/>
                    <a:pt x="89" y="57"/>
                  </a:cubicBezTo>
                  <a:cubicBezTo>
                    <a:pt x="87" y="58"/>
                    <a:pt x="90" y="59"/>
                    <a:pt x="89" y="61"/>
                  </a:cubicBezTo>
                  <a:cubicBezTo>
                    <a:pt x="90" y="61"/>
                    <a:pt x="90" y="62"/>
                    <a:pt x="91" y="62"/>
                  </a:cubicBezTo>
                  <a:cubicBezTo>
                    <a:pt x="90" y="63"/>
                    <a:pt x="90" y="64"/>
                    <a:pt x="89" y="66"/>
                  </a:cubicBezTo>
                  <a:cubicBezTo>
                    <a:pt x="91" y="66"/>
                    <a:pt x="90" y="63"/>
                    <a:pt x="92" y="64"/>
                  </a:cubicBezTo>
                  <a:cubicBezTo>
                    <a:pt x="91" y="62"/>
                    <a:pt x="92" y="62"/>
                    <a:pt x="92" y="62"/>
                  </a:cubicBezTo>
                  <a:cubicBezTo>
                    <a:pt x="93" y="61"/>
                    <a:pt x="94" y="61"/>
                    <a:pt x="95" y="61"/>
                  </a:cubicBezTo>
                  <a:cubicBezTo>
                    <a:pt x="95" y="60"/>
                    <a:pt x="95" y="60"/>
                    <a:pt x="94" y="60"/>
                  </a:cubicBezTo>
                  <a:cubicBezTo>
                    <a:pt x="94" y="59"/>
                    <a:pt x="95" y="58"/>
                    <a:pt x="96" y="57"/>
                  </a:cubicBezTo>
                  <a:cubicBezTo>
                    <a:pt x="95" y="57"/>
                    <a:pt x="94" y="57"/>
                    <a:pt x="93" y="56"/>
                  </a:cubicBezTo>
                  <a:cubicBezTo>
                    <a:pt x="93" y="54"/>
                    <a:pt x="93" y="53"/>
                    <a:pt x="93" y="52"/>
                  </a:cubicBezTo>
                  <a:cubicBezTo>
                    <a:pt x="93" y="51"/>
                    <a:pt x="93" y="48"/>
                    <a:pt x="95" y="48"/>
                  </a:cubicBezTo>
                  <a:cubicBezTo>
                    <a:pt x="95" y="48"/>
                    <a:pt x="95" y="47"/>
                    <a:pt x="95" y="47"/>
                  </a:cubicBezTo>
                  <a:cubicBezTo>
                    <a:pt x="96" y="47"/>
                    <a:pt x="96" y="47"/>
                    <a:pt x="96" y="47"/>
                  </a:cubicBezTo>
                  <a:cubicBezTo>
                    <a:pt x="97" y="46"/>
                    <a:pt x="98" y="45"/>
                    <a:pt x="98" y="43"/>
                  </a:cubicBezTo>
                  <a:cubicBezTo>
                    <a:pt x="99" y="42"/>
                    <a:pt x="101" y="41"/>
                    <a:pt x="102" y="40"/>
                  </a:cubicBezTo>
                  <a:cubicBezTo>
                    <a:pt x="102" y="40"/>
                    <a:pt x="103" y="39"/>
                    <a:pt x="103" y="40"/>
                  </a:cubicBezTo>
                  <a:cubicBezTo>
                    <a:pt x="104" y="39"/>
                    <a:pt x="104" y="38"/>
                    <a:pt x="105" y="37"/>
                  </a:cubicBezTo>
                  <a:cubicBezTo>
                    <a:pt x="106" y="37"/>
                    <a:pt x="107" y="37"/>
                    <a:pt x="108" y="37"/>
                  </a:cubicBezTo>
                  <a:cubicBezTo>
                    <a:pt x="109" y="38"/>
                    <a:pt x="109" y="39"/>
                    <a:pt x="110" y="40"/>
                  </a:cubicBezTo>
                  <a:cubicBezTo>
                    <a:pt x="111" y="40"/>
                    <a:pt x="112" y="40"/>
                    <a:pt x="112" y="41"/>
                  </a:cubicBezTo>
                  <a:cubicBezTo>
                    <a:pt x="114" y="41"/>
                    <a:pt x="117" y="42"/>
                    <a:pt x="116" y="45"/>
                  </a:cubicBezTo>
                  <a:cubicBezTo>
                    <a:pt x="118" y="45"/>
                    <a:pt x="118" y="43"/>
                    <a:pt x="118" y="41"/>
                  </a:cubicBezTo>
                  <a:cubicBezTo>
                    <a:pt x="118" y="41"/>
                    <a:pt x="119" y="41"/>
                    <a:pt x="119" y="41"/>
                  </a:cubicBezTo>
                  <a:cubicBezTo>
                    <a:pt x="119" y="42"/>
                    <a:pt x="119" y="43"/>
                    <a:pt x="119" y="44"/>
                  </a:cubicBezTo>
                  <a:cubicBezTo>
                    <a:pt x="121" y="43"/>
                    <a:pt x="122" y="42"/>
                    <a:pt x="123" y="41"/>
                  </a:cubicBezTo>
                  <a:cubicBezTo>
                    <a:pt x="125" y="41"/>
                    <a:pt x="126" y="41"/>
                    <a:pt x="128" y="41"/>
                  </a:cubicBezTo>
                  <a:cubicBezTo>
                    <a:pt x="128" y="39"/>
                    <a:pt x="126" y="41"/>
                    <a:pt x="127" y="39"/>
                  </a:cubicBezTo>
                  <a:cubicBezTo>
                    <a:pt x="129" y="39"/>
                    <a:pt x="129" y="40"/>
                    <a:pt x="131" y="40"/>
                  </a:cubicBezTo>
                  <a:cubicBezTo>
                    <a:pt x="132" y="38"/>
                    <a:pt x="133" y="37"/>
                    <a:pt x="134" y="36"/>
                  </a:cubicBezTo>
                  <a:cubicBezTo>
                    <a:pt x="135" y="35"/>
                    <a:pt x="135" y="36"/>
                    <a:pt x="136" y="37"/>
                  </a:cubicBezTo>
                  <a:cubicBezTo>
                    <a:pt x="137" y="37"/>
                    <a:pt x="136" y="36"/>
                    <a:pt x="137" y="36"/>
                  </a:cubicBezTo>
                  <a:cubicBezTo>
                    <a:pt x="137" y="37"/>
                    <a:pt x="137" y="38"/>
                    <a:pt x="138" y="38"/>
                  </a:cubicBezTo>
                  <a:cubicBezTo>
                    <a:pt x="138" y="38"/>
                    <a:pt x="138" y="37"/>
                    <a:pt x="138" y="36"/>
                  </a:cubicBezTo>
                  <a:cubicBezTo>
                    <a:pt x="140" y="36"/>
                    <a:pt x="140" y="37"/>
                    <a:pt x="141" y="37"/>
                  </a:cubicBezTo>
                  <a:cubicBezTo>
                    <a:pt x="142" y="36"/>
                    <a:pt x="140" y="37"/>
                    <a:pt x="140" y="35"/>
                  </a:cubicBezTo>
                  <a:cubicBezTo>
                    <a:pt x="140" y="34"/>
                    <a:pt x="141" y="35"/>
                    <a:pt x="142" y="34"/>
                  </a:cubicBezTo>
                  <a:cubicBezTo>
                    <a:pt x="142" y="34"/>
                    <a:pt x="142" y="33"/>
                    <a:pt x="143" y="33"/>
                  </a:cubicBezTo>
                  <a:cubicBezTo>
                    <a:pt x="144" y="33"/>
                    <a:pt x="144" y="32"/>
                    <a:pt x="144" y="32"/>
                  </a:cubicBezTo>
                  <a:cubicBezTo>
                    <a:pt x="146" y="32"/>
                    <a:pt x="147" y="31"/>
                    <a:pt x="148" y="30"/>
                  </a:cubicBezTo>
                  <a:cubicBezTo>
                    <a:pt x="149" y="30"/>
                    <a:pt x="149" y="31"/>
                    <a:pt x="149" y="31"/>
                  </a:cubicBezTo>
                  <a:cubicBezTo>
                    <a:pt x="151" y="31"/>
                    <a:pt x="150" y="30"/>
                    <a:pt x="152" y="30"/>
                  </a:cubicBezTo>
                  <a:cubicBezTo>
                    <a:pt x="152" y="29"/>
                    <a:pt x="152" y="28"/>
                    <a:pt x="153" y="28"/>
                  </a:cubicBezTo>
                  <a:cubicBezTo>
                    <a:pt x="154" y="27"/>
                    <a:pt x="154" y="29"/>
                    <a:pt x="154" y="29"/>
                  </a:cubicBezTo>
                  <a:cubicBezTo>
                    <a:pt x="156" y="29"/>
                    <a:pt x="157" y="29"/>
                    <a:pt x="158" y="29"/>
                  </a:cubicBezTo>
                  <a:cubicBezTo>
                    <a:pt x="159" y="30"/>
                    <a:pt x="159" y="30"/>
                    <a:pt x="160" y="31"/>
                  </a:cubicBezTo>
                  <a:cubicBezTo>
                    <a:pt x="160" y="32"/>
                    <a:pt x="159" y="32"/>
                    <a:pt x="159" y="33"/>
                  </a:cubicBezTo>
                  <a:cubicBezTo>
                    <a:pt x="161" y="33"/>
                    <a:pt x="161" y="34"/>
                    <a:pt x="162" y="34"/>
                  </a:cubicBezTo>
                  <a:cubicBezTo>
                    <a:pt x="162" y="34"/>
                    <a:pt x="163" y="34"/>
                    <a:pt x="163" y="34"/>
                  </a:cubicBezTo>
                  <a:cubicBezTo>
                    <a:pt x="164" y="34"/>
                    <a:pt x="165" y="35"/>
                    <a:pt x="166" y="35"/>
                  </a:cubicBezTo>
                  <a:cubicBezTo>
                    <a:pt x="172" y="42"/>
                    <a:pt x="178" y="49"/>
                    <a:pt x="183" y="58"/>
                  </a:cubicBezTo>
                  <a:close/>
                  <a:moveTo>
                    <a:pt x="189" y="75"/>
                  </a:moveTo>
                  <a:cubicBezTo>
                    <a:pt x="189" y="75"/>
                    <a:pt x="189" y="75"/>
                    <a:pt x="189" y="75"/>
                  </a:cubicBezTo>
                  <a:cubicBezTo>
                    <a:pt x="189" y="75"/>
                    <a:pt x="189" y="74"/>
                    <a:pt x="188" y="74"/>
                  </a:cubicBezTo>
                  <a:cubicBezTo>
                    <a:pt x="187" y="74"/>
                    <a:pt x="187" y="76"/>
                    <a:pt x="186" y="75"/>
                  </a:cubicBezTo>
                  <a:cubicBezTo>
                    <a:pt x="186" y="73"/>
                    <a:pt x="187" y="72"/>
                    <a:pt x="187" y="71"/>
                  </a:cubicBezTo>
                  <a:cubicBezTo>
                    <a:pt x="187" y="71"/>
                    <a:pt x="188" y="71"/>
                    <a:pt x="188" y="71"/>
                  </a:cubicBezTo>
                  <a:cubicBezTo>
                    <a:pt x="189" y="72"/>
                    <a:pt x="189" y="73"/>
                    <a:pt x="189" y="75"/>
                  </a:cubicBezTo>
                  <a:close/>
                  <a:moveTo>
                    <a:pt x="178" y="107"/>
                  </a:moveTo>
                  <a:cubicBezTo>
                    <a:pt x="179" y="106"/>
                    <a:pt x="179" y="105"/>
                    <a:pt x="180" y="106"/>
                  </a:cubicBezTo>
                  <a:cubicBezTo>
                    <a:pt x="180" y="105"/>
                    <a:pt x="180" y="104"/>
                    <a:pt x="181" y="103"/>
                  </a:cubicBezTo>
                  <a:cubicBezTo>
                    <a:pt x="181" y="104"/>
                    <a:pt x="182" y="104"/>
                    <a:pt x="182" y="105"/>
                  </a:cubicBezTo>
                  <a:cubicBezTo>
                    <a:pt x="182" y="106"/>
                    <a:pt x="184" y="106"/>
                    <a:pt x="183" y="107"/>
                  </a:cubicBezTo>
                  <a:cubicBezTo>
                    <a:pt x="182" y="107"/>
                    <a:pt x="181" y="108"/>
                    <a:pt x="181" y="109"/>
                  </a:cubicBezTo>
                  <a:cubicBezTo>
                    <a:pt x="180" y="109"/>
                    <a:pt x="180" y="108"/>
                    <a:pt x="180" y="107"/>
                  </a:cubicBezTo>
                  <a:cubicBezTo>
                    <a:pt x="179" y="107"/>
                    <a:pt x="179" y="108"/>
                    <a:pt x="178" y="107"/>
                  </a:cubicBezTo>
                  <a:close/>
                  <a:moveTo>
                    <a:pt x="179" y="122"/>
                  </a:moveTo>
                  <a:cubicBezTo>
                    <a:pt x="178" y="123"/>
                    <a:pt x="178" y="122"/>
                    <a:pt x="178" y="121"/>
                  </a:cubicBezTo>
                  <a:cubicBezTo>
                    <a:pt x="177" y="121"/>
                    <a:pt x="177" y="122"/>
                    <a:pt x="177" y="123"/>
                  </a:cubicBezTo>
                  <a:cubicBezTo>
                    <a:pt x="175" y="122"/>
                    <a:pt x="176" y="118"/>
                    <a:pt x="177" y="116"/>
                  </a:cubicBezTo>
                  <a:cubicBezTo>
                    <a:pt x="178" y="117"/>
                    <a:pt x="180" y="117"/>
                    <a:pt x="180" y="118"/>
                  </a:cubicBezTo>
                  <a:cubicBezTo>
                    <a:pt x="179" y="119"/>
                    <a:pt x="179" y="119"/>
                    <a:pt x="178" y="118"/>
                  </a:cubicBezTo>
                  <a:cubicBezTo>
                    <a:pt x="178" y="120"/>
                    <a:pt x="179" y="120"/>
                    <a:pt x="179" y="122"/>
                  </a:cubicBezTo>
                  <a:close/>
                  <a:moveTo>
                    <a:pt x="175" y="118"/>
                  </a:moveTo>
                  <a:cubicBezTo>
                    <a:pt x="174" y="118"/>
                    <a:pt x="175" y="121"/>
                    <a:pt x="174" y="121"/>
                  </a:cubicBezTo>
                  <a:cubicBezTo>
                    <a:pt x="174" y="122"/>
                    <a:pt x="174" y="121"/>
                    <a:pt x="174" y="122"/>
                  </a:cubicBezTo>
                  <a:cubicBezTo>
                    <a:pt x="174" y="122"/>
                    <a:pt x="173" y="122"/>
                    <a:pt x="174" y="123"/>
                  </a:cubicBezTo>
                  <a:cubicBezTo>
                    <a:pt x="172" y="123"/>
                    <a:pt x="172" y="121"/>
                    <a:pt x="170" y="122"/>
                  </a:cubicBezTo>
                  <a:cubicBezTo>
                    <a:pt x="170" y="120"/>
                    <a:pt x="169" y="119"/>
                    <a:pt x="168" y="118"/>
                  </a:cubicBezTo>
                  <a:cubicBezTo>
                    <a:pt x="169" y="114"/>
                    <a:pt x="173" y="115"/>
                    <a:pt x="173" y="111"/>
                  </a:cubicBezTo>
                  <a:cubicBezTo>
                    <a:pt x="175" y="111"/>
                    <a:pt x="175" y="112"/>
                    <a:pt x="176" y="113"/>
                  </a:cubicBezTo>
                  <a:cubicBezTo>
                    <a:pt x="176" y="114"/>
                    <a:pt x="176" y="114"/>
                    <a:pt x="175" y="115"/>
                  </a:cubicBezTo>
                  <a:cubicBezTo>
                    <a:pt x="176" y="116"/>
                    <a:pt x="175" y="117"/>
                    <a:pt x="175" y="118"/>
                  </a:cubicBezTo>
                  <a:close/>
                  <a:moveTo>
                    <a:pt x="174" y="127"/>
                  </a:moveTo>
                  <a:cubicBezTo>
                    <a:pt x="170" y="127"/>
                    <a:pt x="169" y="125"/>
                    <a:pt x="166" y="125"/>
                  </a:cubicBezTo>
                  <a:cubicBezTo>
                    <a:pt x="166" y="124"/>
                    <a:pt x="166" y="124"/>
                    <a:pt x="166" y="123"/>
                  </a:cubicBezTo>
                  <a:cubicBezTo>
                    <a:pt x="168" y="124"/>
                    <a:pt x="170" y="124"/>
                    <a:pt x="173" y="124"/>
                  </a:cubicBezTo>
                  <a:cubicBezTo>
                    <a:pt x="172" y="126"/>
                    <a:pt x="174" y="125"/>
                    <a:pt x="174" y="127"/>
                  </a:cubicBezTo>
                  <a:close/>
                  <a:moveTo>
                    <a:pt x="176" y="97"/>
                  </a:moveTo>
                  <a:cubicBezTo>
                    <a:pt x="176" y="96"/>
                    <a:pt x="175" y="95"/>
                    <a:pt x="175" y="94"/>
                  </a:cubicBezTo>
                  <a:cubicBezTo>
                    <a:pt x="175" y="94"/>
                    <a:pt x="176" y="93"/>
                    <a:pt x="177" y="93"/>
                  </a:cubicBezTo>
                  <a:cubicBezTo>
                    <a:pt x="177" y="95"/>
                    <a:pt x="177" y="97"/>
                    <a:pt x="176" y="97"/>
                  </a:cubicBezTo>
                  <a:close/>
                  <a:moveTo>
                    <a:pt x="179" y="100"/>
                  </a:moveTo>
                  <a:cubicBezTo>
                    <a:pt x="179" y="101"/>
                    <a:pt x="178" y="102"/>
                    <a:pt x="178" y="103"/>
                  </a:cubicBezTo>
                  <a:cubicBezTo>
                    <a:pt x="177" y="102"/>
                    <a:pt x="176" y="101"/>
                    <a:pt x="176" y="101"/>
                  </a:cubicBezTo>
                  <a:cubicBezTo>
                    <a:pt x="176" y="99"/>
                    <a:pt x="178" y="98"/>
                    <a:pt x="179" y="100"/>
                  </a:cubicBezTo>
                  <a:close/>
                  <a:moveTo>
                    <a:pt x="186" y="117"/>
                  </a:moveTo>
                  <a:cubicBezTo>
                    <a:pt x="186" y="118"/>
                    <a:pt x="184" y="119"/>
                    <a:pt x="183" y="118"/>
                  </a:cubicBezTo>
                  <a:cubicBezTo>
                    <a:pt x="183" y="116"/>
                    <a:pt x="185" y="116"/>
                    <a:pt x="186" y="117"/>
                  </a:cubicBezTo>
                  <a:close/>
                  <a:moveTo>
                    <a:pt x="185" y="85"/>
                  </a:moveTo>
                  <a:cubicBezTo>
                    <a:pt x="185" y="85"/>
                    <a:pt x="185" y="85"/>
                    <a:pt x="184" y="85"/>
                  </a:cubicBezTo>
                  <a:cubicBezTo>
                    <a:pt x="183" y="85"/>
                    <a:pt x="183" y="86"/>
                    <a:pt x="182" y="87"/>
                  </a:cubicBezTo>
                  <a:cubicBezTo>
                    <a:pt x="182" y="87"/>
                    <a:pt x="181" y="86"/>
                    <a:pt x="181" y="85"/>
                  </a:cubicBezTo>
                  <a:cubicBezTo>
                    <a:pt x="182" y="85"/>
                    <a:pt x="182" y="85"/>
                    <a:pt x="183" y="85"/>
                  </a:cubicBezTo>
                  <a:cubicBezTo>
                    <a:pt x="183" y="84"/>
                    <a:pt x="181" y="85"/>
                    <a:pt x="182" y="84"/>
                  </a:cubicBezTo>
                  <a:cubicBezTo>
                    <a:pt x="182" y="82"/>
                    <a:pt x="184" y="83"/>
                    <a:pt x="185" y="82"/>
                  </a:cubicBezTo>
                  <a:cubicBezTo>
                    <a:pt x="186" y="81"/>
                    <a:pt x="186" y="81"/>
                    <a:pt x="187" y="80"/>
                  </a:cubicBezTo>
                  <a:cubicBezTo>
                    <a:pt x="187" y="80"/>
                    <a:pt x="187" y="79"/>
                    <a:pt x="188" y="79"/>
                  </a:cubicBezTo>
                  <a:cubicBezTo>
                    <a:pt x="187" y="77"/>
                    <a:pt x="188" y="77"/>
                    <a:pt x="187" y="75"/>
                  </a:cubicBezTo>
                  <a:cubicBezTo>
                    <a:pt x="188" y="75"/>
                    <a:pt x="188" y="75"/>
                    <a:pt x="189" y="75"/>
                  </a:cubicBezTo>
                  <a:cubicBezTo>
                    <a:pt x="189" y="78"/>
                    <a:pt x="189" y="80"/>
                    <a:pt x="189" y="82"/>
                  </a:cubicBezTo>
                  <a:cubicBezTo>
                    <a:pt x="188" y="84"/>
                    <a:pt x="186" y="84"/>
                    <a:pt x="185" y="85"/>
                  </a:cubicBezTo>
                  <a:close/>
                  <a:moveTo>
                    <a:pt x="187" y="66"/>
                  </a:moveTo>
                  <a:cubicBezTo>
                    <a:pt x="187" y="67"/>
                    <a:pt x="187" y="69"/>
                    <a:pt x="188" y="70"/>
                  </a:cubicBezTo>
                  <a:cubicBezTo>
                    <a:pt x="187" y="69"/>
                    <a:pt x="187" y="68"/>
                    <a:pt x="187" y="66"/>
                  </a:cubicBezTo>
                  <a:close/>
                  <a:moveTo>
                    <a:pt x="158" y="113"/>
                  </a:moveTo>
                  <a:cubicBezTo>
                    <a:pt x="159" y="112"/>
                    <a:pt x="160" y="114"/>
                    <a:pt x="160" y="112"/>
                  </a:cubicBezTo>
                  <a:cubicBezTo>
                    <a:pt x="161" y="112"/>
                    <a:pt x="160" y="113"/>
                    <a:pt x="161" y="113"/>
                  </a:cubicBezTo>
                  <a:cubicBezTo>
                    <a:pt x="161" y="114"/>
                    <a:pt x="162" y="115"/>
                    <a:pt x="162" y="115"/>
                  </a:cubicBezTo>
                  <a:cubicBezTo>
                    <a:pt x="163" y="116"/>
                    <a:pt x="164" y="117"/>
                    <a:pt x="165" y="118"/>
                  </a:cubicBezTo>
                  <a:cubicBezTo>
                    <a:pt x="165" y="120"/>
                    <a:pt x="166" y="121"/>
                    <a:pt x="165" y="123"/>
                  </a:cubicBezTo>
                  <a:cubicBezTo>
                    <a:pt x="164" y="123"/>
                    <a:pt x="164" y="121"/>
                    <a:pt x="162" y="121"/>
                  </a:cubicBezTo>
                  <a:cubicBezTo>
                    <a:pt x="163" y="116"/>
                    <a:pt x="158" y="117"/>
                    <a:pt x="158" y="113"/>
                  </a:cubicBezTo>
                  <a:close/>
                  <a:moveTo>
                    <a:pt x="148" y="108"/>
                  </a:moveTo>
                  <a:cubicBezTo>
                    <a:pt x="149" y="109"/>
                    <a:pt x="149" y="110"/>
                    <a:pt x="149" y="111"/>
                  </a:cubicBezTo>
                  <a:cubicBezTo>
                    <a:pt x="149" y="111"/>
                    <a:pt x="149" y="112"/>
                    <a:pt x="148" y="112"/>
                  </a:cubicBezTo>
                  <a:cubicBezTo>
                    <a:pt x="147" y="111"/>
                    <a:pt x="148" y="110"/>
                    <a:pt x="148" y="108"/>
                  </a:cubicBezTo>
                  <a:close/>
                  <a:moveTo>
                    <a:pt x="125" y="137"/>
                  </a:moveTo>
                  <a:cubicBezTo>
                    <a:pt x="125" y="138"/>
                    <a:pt x="124" y="138"/>
                    <a:pt x="124" y="138"/>
                  </a:cubicBezTo>
                  <a:cubicBezTo>
                    <a:pt x="124" y="139"/>
                    <a:pt x="124" y="139"/>
                    <a:pt x="124" y="140"/>
                  </a:cubicBezTo>
                  <a:cubicBezTo>
                    <a:pt x="124" y="142"/>
                    <a:pt x="124" y="142"/>
                    <a:pt x="123" y="144"/>
                  </a:cubicBezTo>
                  <a:cubicBezTo>
                    <a:pt x="122" y="144"/>
                    <a:pt x="122" y="144"/>
                    <a:pt x="121" y="144"/>
                  </a:cubicBezTo>
                  <a:cubicBezTo>
                    <a:pt x="120" y="143"/>
                    <a:pt x="120" y="142"/>
                    <a:pt x="120" y="140"/>
                  </a:cubicBezTo>
                  <a:cubicBezTo>
                    <a:pt x="120" y="139"/>
                    <a:pt x="120" y="139"/>
                    <a:pt x="121" y="138"/>
                  </a:cubicBezTo>
                  <a:cubicBezTo>
                    <a:pt x="121" y="137"/>
                    <a:pt x="120" y="137"/>
                    <a:pt x="120" y="135"/>
                  </a:cubicBezTo>
                  <a:cubicBezTo>
                    <a:pt x="121" y="134"/>
                    <a:pt x="122" y="133"/>
                    <a:pt x="123" y="133"/>
                  </a:cubicBezTo>
                  <a:cubicBezTo>
                    <a:pt x="123" y="131"/>
                    <a:pt x="124" y="130"/>
                    <a:pt x="124" y="129"/>
                  </a:cubicBezTo>
                  <a:cubicBezTo>
                    <a:pt x="126" y="129"/>
                    <a:pt x="124" y="132"/>
                    <a:pt x="126" y="132"/>
                  </a:cubicBezTo>
                  <a:cubicBezTo>
                    <a:pt x="126" y="134"/>
                    <a:pt x="124" y="136"/>
                    <a:pt x="125" y="137"/>
                  </a:cubicBezTo>
                  <a:close/>
                  <a:moveTo>
                    <a:pt x="55" y="170"/>
                  </a:moveTo>
                  <a:cubicBezTo>
                    <a:pt x="55" y="169"/>
                    <a:pt x="57" y="169"/>
                    <a:pt x="57" y="170"/>
                  </a:cubicBezTo>
                  <a:cubicBezTo>
                    <a:pt x="56" y="170"/>
                    <a:pt x="56" y="170"/>
                    <a:pt x="55" y="170"/>
                  </a:cubicBezTo>
                  <a:close/>
                  <a:moveTo>
                    <a:pt x="67" y="53"/>
                  </a:moveTo>
                  <a:cubicBezTo>
                    <a:pt x="66" y="53"/>
                    <a:pt x="66" y="54"/>
                    <a:pt x="66" y="54"/>
                  </a:cubicBezTo>
                  <a:cubicBezTo>
                    <a:pt x="65" y="54"/>
                    <a:pt x="65" y="53"/>
                    <a:pt x="64" y="53"/>
                  </a:cubicBezTo>
                  <a:cubicBezTo>
                    <a:pt x="64" y="53"/>
                    <a:pt x="63" y="53"/>
                    <a:pt x="62" y="53"/>
                  </a:cubicBezTo>
                  <a:cubicBezTo>
                    <a:pt x="60" y="50"/>
                    <a:pt x="62" y="46"/>
                    <a:pt x="60" y="45"/>
                  </a:cubicBezTo>
                  <a:cubicBezTo>
                    <a:pt x="60" y="44"/>
                    <a:pt x="61" y="43"/>
                    <a:pt x="61" y="43"/>
                  </a:cubicBezTo>
                  <a:cubicBezTo>
                    <a:pt x="61" y="42"/>
                    <a:pt x="62" y="42"/>
                    <a:pt x="63" y="41"/>
                  </a:cubicBezTo>
                  <a:cubicBezTo>
                    <a:pt x="62" y="40"/>
                    <a:pt x="60" y="40"/>
                    <a:pt x="60" y="38"/>
                  </a:cubicBezTo>
                  <a:cubicBezTo>
                    <a:pt x="61" y="38"/>
                    <a:pt x="62" y="39"/>
                    <a:pt x="62" y="37"/>
                  </a:cubicBezTo>
                  <a:cubicBezTo>
                    <a:pt x="61" y="36"/>
                    <a:pt x="61" y="38"/>
                    <a:pt x="60" y="38"/>
                  </a:cubicBezTo>
                  <a:cubicBezTo>
                    <a:pt x="59" y="37"/>
                    <a:pt x="60" y="36"/>
                    <a:pt x="60" y="35"/>
                  </a:cubicBezTo>
                  <a:cubicBezTo>
                    <a:pt x="60" y="34"/>
                    <a:pt x="59" y="34"/>
                    <a:pt x="59" y="32"/>
                  </a:cubicBezTo>
                  <a:cubicBezTo>
                    <a:pt x="58" y="32"/>
                    <a:pt x="57" y="32"/>
                    <a:pt x="56" y="31"/>
                  </a:cubicBezTo>
                  <a:cubicBezTo>
                    <a:pt x="55" y="31"/>
                    <a:pt x="55" y="32"/>
                    <a:pt x="54" y="32"/>
                  </a:cubicBezTo>
                  <a:cubicBezTo>
                    <a:pt x="53" y="31"/>
                    <a:pt x="52" y="31"/>
                    <a:pt x="52" y="29"/>
                  </a:cubicBezTo>
                  <a:cubicBezTo>
                    <a:pt x="52" y="29"/>
                    <a:pt x="54" y="29"/>
                    <a:pt x="56" y="29"/>
                  </a:cubicBezTo>
                  <a:cubicBezTo>
                    <a:pt x="56" y="27"/>
                    <a:pt x="54" y="28"/>
                    <a:pt x="53" y="29"/>
                  </a:cubicBezTo>
                  <a:cubicBezTo>
                    <a:pt x="53" y="28"/>
                    <a:pt x="52" y="28"/>
                    <a:pt x="52" y="29"/>
                  </a:cubicBezTo>
                  <a:cubicBezTo>
                    <a:pt x="51" y="29"/>
                    <a:pt x="51" y="28"/>
                    <a:pt x="50" y="28"/>
                  </a:cubicBezTo>
                  <a:cubicBezTo>
                    <a:pt x="51" y="27"/>
                    <a:pt x="52" y="26"/>
                    <a:pt x="53" y="27"/>
                  </a:cubicBezTo>
                  <a:cubicBezTo>
                    <a:pt x="53" y="26"/>
                    <a:pt x="55" y="26"/>
                    <a:pt x="56" y="25"/>
                  </a:cubicBezTo>
                  <a:cubicBezTo>
                    <a:pt x="56" y="24"/>
                    <a:pt x="54" y="25"/>
                    <a:pt x="55" y="24"/>
                  </a:cubicBezTo>
                  <a:cubicBezTo>
                    <a:pt x="58" y="23"/>
                    <a:pt x="59" y="21"/>
                    <a:pt x="62" y="20"/>
                  </a:cubicBezTo>
                  <a:cubicBezTo>
                    <a:pt x="65" y="21"/>
                    <a:pt x="66" y="20"/>
                    <a:pt x="68" y="21"/>
                  </a:cubicBezTo>
                  <a:cubicBezTo>
                    <a:pt x="69" y="21"/>
                    <a:pt x="68" y="19"/>
                    <a:pt x="68" y="18"/>
                  </a:cubicBezTo>
                  <a:cubicBezTo>
                    <a:pt x="68" y="17"/>
                    <a:pt x="70" y="18"/>
                    <a:pt x="71" y="17"/>
                  </a:cubicBezTo>
                  <a:cubicBezTo>
                    <a:pt x="73" y="17"/>
                    <a:pt x="76" y="18"/>
                    <a:pt x="77" y="17"/>
                  </a:cubicBezTo>
                  <a:cubicBezTo>
                    <a:pt x="77" y="17"/>
                    <a:pt x="78" y="17"/>
                    <a:pt x="78" y="17"/>
                  </a:cubicBezTo>
                  <a:cubicBezTo>
                    <a:pt x="79" y="17"/>
                    <a:pt x="80" y="17"/>
                    <a:pt x="81" y="17"/>
                  </a:cubicBezTo>
                  <a:cubicBezTo>
                    <a:pt x="83" y="17"/>
                    <a:pt x="84" y="17"/>
                    <a:pt x="85" y="19"/>
                  </a:cubicBezTo>
                  <a:cubicBezTo>
                    <a:pt x="85" y="20"/>
                    <a:pt x="82" y="19"/>
                    <a:pt x="82" y="21"/>
                  </a:cubicBezTo>
                  <a:cubicBezTo>
                    <a:pt x="83" y="22"/>
                    <a:pt x="84" y="20"/>
                    <a:pt x="85" y="20"/>
                  </a:cubicBezTo>
                  <a:cubicBezTo>
                    <a:pt x="86" y="20"/>
                    <a:pt x="86" y="21"/>
                    <a:pt x="87" y="21"/>
                  </a:cubicBezTo>
                  <a:cubicBezTo>
                    <a:pt x="87" y="22"/>
                    <a:pt x="89" y="21"/>
                    <a:pt x="88" y="23"/>
                  </a:cubicBezTo>
                  <a:cubicBezTo>
                    <a:pt x="89" y="24"/>
                    <a:pt x="87" y="23"/>
                    <a:pt x="86" y="23"/>
                  </a:cubicBezTo>
                  <a:cubicBezTo>
                    <a:pt x="85" y="23"/>
                    <a:pt x="85" y="25"/>
                    <a:pt x="84" y="24"/>
                  </a:cubicBezTo>
                  <a:cubicBezTo>
                    <a:pt x="84" y="25"/>
                    <a:pt x="85" y="25"/>
                    <a:pt x="84" y="27"/>
                  </a:cubicBezTo>
                  <a:cubicBezTo>
                    <a:pt x="83" y="26"/>
                    <a:pt x="83" y="27"/>
                    <a:pt x="83" y="27"/>
                  </a:cubicBezTo>
                  <a:cubicBezTo>
                    <a:pt x="83" y="28"/>
                    <a:pt x="85" y="28"/>
                    <a:pt x="85" y="29"/>
                  </a:cubicBezTo>
                  <a:cubicBezTo>
                    <a:pt x="84" y="29"/>
                    <a:pt x="83" y="29"/>
                    <a:pt x="82" y="30"/>
                  </a:cubicBezTo>
                  <a:cubicBezTo>
                    <a:pt x="83" y="32"/>
                    <a:pt x="84" y="35"/>
                    <a:pt x="81" y="36"/>
                  </a:cubicBezTo>
                  <a:cubicBezTo>
                    <a:pt x="81" y="36"/>
                    <a:pt x="82" y="36"/>
                    <a:pt x="82" y="38"/>
                  </a:cubicBezTo>
                  <a:cubicBezTo>
                    <a:pt x="81" y="38"/>
                    <a:pt x="81" y="37"/>
                    <a:pt x="80" y="37"/>
                  </a:cubicBezTo>
                  <a:cubicBezTo>
                    <a:pt x="79" y="38"/>
                    <a:pt x="82" y="38"/>
                    <a:pt x="81" y="39"/>
                  </a:cubicBezTo>
                  <a:cubicBezTo>
                    <a:pt x="79" y="39"/>
                    <a:pt x="79" y="38"/>
                    <a:pt x="78" y="38"/>
                  </a:cubicBezTo>
                  <a:cubicBezTo>
                    <a:pt x="77" y="37"/>
                    <a:pt x="77" y="38"/>
                    <a:pt x="76" y="38"/>
                  </a:cubicBezTo>
                  <a:cubicBezTo>
                    <a:pt x="77" y="39"/>
                    <a:pt x="78" y="40"/>
                    <a:pt x="79" y="39"/>
                  </a:cubicBezTo>
                  <a:cubicBezTo>
                    <a:pt x="80" y="40"/>
                    <a:pt x="77" y="41"/>
                    <a:pt x="77" y="42"/>
                  </a:cubicBezTo>
                  <a:cubicBezTo>
                    <a:pt x="76" y="42"/>
                    <a:pt x="75" y="44"/>
                    <a:pt x="74" y="44"/>
                  </a:cubicBezTo>
                  <a:cubicBezTo>
                    <a:pt x="73" y="45"/>
                    <a:pt x="72" y="45"/>
                    <a:pt x="72" y="46"/>
                  </a:cubicBezTo>
                  <a:cubicBezTo>
                    <a:pt x="71" y="45"/>
                    <a:pt x="71" y="46"/>
                    <a:pt x="70" y="46"/>
                  </a:cubicBezTo>
                  <a:cubicBezTo>
                    <a:pt x="69" y="46"/>
                    <a:pt x="69" y="47"/>
                    <a:pt x="68" y="47"/>
                  </a:cubicBezTo>
                  <a:cubicBezTo>
                    <a:pt x="69" y="50"/>
                    <a:pt x="67" y="50"/>
                    <a:pt x="67" y="53"/>
                  </a:cubicBezTo>
                  <a:close/>
                  <a:moveTo>
                    <a:pt x="101" y="25"/>
                  </a:moveTo>
                  <a:cubicBezTo>
                    <a:pt x="102" y="25"/>
                    <a:pt x="102" y="26"/>
                    <a:pt x="102" y="25"/>
                  </a:cubicBezTo>
                  <a:cubicBezTo>
                    <a:pt x="103" y="27"/>
                    <a:pt x="105" y="27"/>
                    <a:pt x="105" y="29"/>
                  </a:cubicBezTo>
                  <a:cubicBezTo>
                    <a:pt x="103" y="30"/>
                    <a:pt x="102" y="29"/>
                    <a:pt x="102" y="28"/>
                  </a:cubicBezTo>
                  <a:cubicBezTo>
                    <a:pt x="101" y="29"/>
                    <a:pt x="101" y="30"/>
                    <a:pt x="101" y="32"/>
                  </a:cubicBezTo>
                  <a:cubicBezTo>
                    <a:pt x="100" y="32"/>
                    <a:pt x="99" y="32"/>
                    <a:pt x="99" y="31"/>
                  </a:cubicBezTo>
                  <a:cubicBezTo>
                    <a:pt x="98" y="31"/>
                    <a:pt x="97" y="30"/>
                    <a:pt x="97" y="30"/>
                  </a:cubicBezTo>
                  <a:cubicBezTo>
                    <a:pt x="97" y="28"/>
                    <a:pt x="98" y="28"/>
                    <a:pt x="98" y="27"/>
                  </a:cubicBezTo>
                  <a:cubicBezTo>
                    <a:pt x="97" y="26"/>
                    <a:pt x="97" y="28"/>
                    <a:pt x="96" y="28"/>
                  </a:cubicBezTo>
                  <a:cubicBezTo>
                    <a:pt x="95" y="27"/>
                    <a:pt x="96" y="27"/>
                    <a:pt x="96" y="26"/>
                  </a:cubicBezTo>
                  <a:cubicBezTo>
                    <a:pt x="95" y="25"/>
                    <a:pt x="94" y="25"/>
                    <a:pt x="94" y="24"/>
                  </a:cubicBezTo>
                  <a:cubicBezTo>
                    <a:pt x="94" y="21"/>
                    <a:pt x="97" y="23"/>
                    <a:pt x="98" y="24"/>
                  </a:cubicBezTo>
                  <a:cubicBezTo>
                    <a:pt x="99" y="24"/>
                    <a:pt x="97" y="23"/>
                    <a:pt x="98" y="22"/>
                  </a:cubicBezTo>
                  <a:cubicBezTo>
                    <a:pt x="99" y="22"/>
                    <a:pt x="100" y="23"/>
                    <a:pt x="100" y="24"/>
                  </a:cubicBezTo>
                  <a:cubicBezTo>
                    <a:pt x="100" y="25"/>
                    <a:pt x="100" y="25"/>
                    <a:pt x="101" y="25"/>
                  </a:cubicBezTo>
                  <a:close/>
                  <a:moveTo>
                    <a:pt x="101" y="21"/>
                  </a:moveTo>
                  <a:cubicBezTo>
                    <a:pt x="103" y="22"/>
                    <a:pt x="106" y="22"/>
                    <a:pt x="109" y="22"/>
                  </a:cubicBezTo>
                  <a:cubicBezTo>
                    <a:pt x="109" y="24"/>
                    <a:pt x="108" y="23"/>
                    <a:pt x="108" y="24"/>
                  </a:cubicBezTo>
                  <a:cubicBezTo>
                    <a:pt x="105" y="25"/>
                    <a:pt x="103" y="24"/>
                    <a:pt x="101" y="23"/>
                  </a:cubicBezTo>
                  <a:cubicBezTo>
                    <a:pt x="101" y="23"/>
                    <a:pt x="101" y="22"/>
                    <a:pt x="101" y="21"/>
                  </a:cubicBezTo>
                  <a:close/>
                  <a:moveTo>
                    <a:pt x="85" y="63"/>
                  </a:moveTo>
                  <a:cubicBezTo>
                    <a:pt x="84" y="63"/>
                    <a:pt x="83" y="63"/>
                    <a:pt x="82" y="63"/>
                  </a:cubicBezTo>
                  <a:cubicBezTo>
                    <a:pt x="82" y="63"/>
                    <a:pt x="82" y="62"/>
                    <a:pt x="82" y="60"/>
                  </a:cubicBezTo>
                  <a:cubicBezTo>
                    <a:pt x="83" y="60"/>
                    <a:pt x="83" y="61"/>
                    <a:pt x="83" y="59"/>
                  </a:cubicBezTo>
                  <a:cubicBezTo>
                    <a:pt x="84" y="59"/>
                    <a:pt x="84" y="59"/>
                    <a:pt x="85" y="59"/>
                  </a:cubicBezTo>
                  <a:cubicBezTo>
                    <a:pt x="85" y="61"/>
                    <a:pt x="85" y="61"/>
                    <a:pt x="85" y="63"/>
                  </a:cubicBezTo>
                  <a:close/>
                  <a:moveTo>
                    <a:pt x="83" y="49"/>
                  </a:moveTo>
                  <a:cubicBezTo>
                    <a:pt x="82" y="49"/>
                    <a:pt x="82" y="47"/>
                    <a:pt x="80" y="47"/>
                  </a:cubicBezTo>
                  <a:cubicBezTo>
                    <a:pt x="80" y="46"/>
                    <a:pt x="81" y="46"/>
                    <a:pt x="81" y="45"/>
                  </a:cubicBezTo>
                  <a:cubicBezTo>
                    <a:pt x="81" y="45"/>
                    <a:pt x="81" y="46"/>
                    <a:pt x="80" y="46"/>
                  </a:cubicBezTo>
                  <a:cubicBezTo>
                    <a:pt x="80" y="44"/>
                    <a:pt x="81" y="45"/>
                    <a:pt x="81" y="43"/>
                  </a:cubicBezTo>
                  <a:cubicBezTo>
                    <a:pt x="82" y="43"/>
                    <a:pt x="82" y="44"/>
                    <a:pt x="83" y="45"/>
                  </a:cubicBezTo>
                  <a:cubicBezTo>
                    <a:pt x="84" y="44"/>
                    <a:pt x="85" y="45"/>
                    <a:pt x="86" y="44"/>
                  </a:cubicBezTo>
                  <a:cubicBezTo>
                    <a:pt x="86" y="46"/>
                    <a:pt x="87" y="46"/>
                    <a:pt x="87" y="48"/>
                  </a:cubicBezTo>
                  <a:cubicBezTo>
                    <a:pt x="86" y="48"/>
                    <a:pt x="85" y="48"/>
                    <a:pt x="85" y="49"/>
                  </a:cubicBezTo>
                  <a:cubicBezTo>
                    <a:pt x="85" y="49"/>
                    <a:pt x="83" y="48"/>
                    <a:pt x="83" y="49"/>
                  </a:cubicBezTo>
                  <a:close/>
                  <a:moveTo>
                    <a:pt x="124" y="32"/>
                  </a:moveTo>
                  <a:cubicBezTo>
                    <a:pt x="126" y="31"/>
                    <a:pt x="128" y="30"/>
                    <a:pt x="130" y="30"/>
                  </a:cubicBezTo>
                  <a:cubicBezTo>
                    <a:pt x="130" y="30"/>
                    <a:pt x="130" y="29"/>
                    <a:pt x="130" y="29"/>
                  </a:cubicBezTo>
                  <a:cubicBezTo>
                    <a:pt x="131" y="29"/>
                    <a:pt x="131" y="29"/>
                    <a:pt x="132" y="29"/>
                  </a:cubicBezTo>
                  <a:cubicBezTo>
                    <a:pt x="132" y="31"/>
                    <a:pt x="131" y="32"/>
                    <a:pt x="129" y="32"/>
                  </a:cubicBezTo>
                  <a:cubicBezTo>
                    <a:pt x="127" y="32"/>
                    <a:pt x="126" y="34"/>
                    <a:pt x="124" y="34"/>
                  </a:cubicBezTo>
                  <a:cubicBezTo>
                    <a:pt x="124" y="37"/>
                    <a:pt x="125" y="37"/>
                    <a:pt x="126" y="39"/>
                  </a:cubicBezTo>
                  <a:cubicBezTo>
                    <a:pt x="125" y="39"/>
                    <a:pt x="125" y="39"/>
                    <a:pt x="125" y="40"/>
                  </a:cubicBezTo>
                  <a:cubicBezTo>
                    <a:pt x="124" y="39"/>
                    <a:pt x="123" y="38"/>
                    <a:pt x="122" y="38"/>
                  </a:cubicBezTo>
                  <a:cubicBezTo>
                    <a:pt x="122" y="37"/>
                    <a:pt x="122" y="36"/>
                    <a:pt x="123" y="36"/>
                  </a:cubicBezTo>
                  <a:cubicBezTo>
                    <a:pt x="123" y="34"/>
                    <a:pt x="124" y="34"/>
                    <a:pt x="124" y="32"/>
                  </a:cubicBezTo>
                  <a:close/>
                  <a:moveTo>
                    <a:pt x="124" y="24"/>
                  </a:moveTo>
                  <a:cubicBezTo>
                    <a:pt x="124" y="22"/>
                    <a:pt x="127" y="21"/>
                    <a:pt x="127" y="24"/>
                  </a:cubicBezTo>
                  <a:cubicBezTo>
                    <a:pt x="126" y="23"/>
                    <a:pt x="125" y="25"/>
                    <a:pt x="124" y="24"/>
                  </a:cubicBezTo>
                  <a:close/>
                  <a:moveTo>
                    <a:pt x="144" y="24"/>
                  </a:moveTo>
                  <a:cubicBezTo>
                    <a:pt x="146" y="23"/>
                    <a:pt x="149" y="23"/>
                    <a:pt x="150" y="25"/>
                  </a:cubicBezTo>
                  <a:cubicBezTo>
                    <a:pt x="149" y="27"/>
                    <a:pt x="147" y="25"/>
                    <a:pt x="144" y="26"/>
                  </a:cubicBezTo>
                  <a:cubicBezTo>
                    <a:pt x="144" y="25"/>
                    <a:pt x="144" y="24"/>
                    <a:pt x="144" y="24"/>
                  </a:cubicBezTo>
                  <a:close/>
                  <a:moveTo>
                    <a:pt x="43" y="49"/>
                  </a:moveTo>
                  <a:cubicBezTo>
                    <a:pt x="42" y="51"/>
                    <a:pt x="40" y="47"/>
                    <a:pt x="40" y="50"/>
                  </a:cubicBezTo>
                  <a:cubicBezTo>
                    <a:pt x="39" y="50"/>
                    <a:pt x="38" y="50"/>
                    <a:pt x="38" y="49"/>
                  </a:cubicBezTo>
                  <a:cubicBezTo>
                    <a:pt x="39" y="49"/>
                    <a:pt x="39" y="47"/>
                    <a:pt x="40" y="47"/>
                  </a:cubicBezTo>
                  <a:cubicBezTo>
                    <a:pt x="41" y="46"/>
                    <a:pt x="40" y="47"/>
                    <a:pt x="41" y="47"/>
                  </a:cubicBezTo>
                  <a:cubicBezTo>
                    <a:pt x="42" y="48"/>
                    <a:pt x="41" y="49"/>
                    <a:pt x="43" y="49"/>
                  </a:cubicBezTo>
                  <a:close/>
                  <a:moveTo>
                    <a:pt x="48" y="100"/>
                  </a:moveTo>
                  <a:cubicBezTo>
                    <a:pt x="48" y="101"/>
                    <a:pt x="47" y="101"/>
                    <a:pt x="46" y="101"/>
                  </a:cubicBezTo>
                  <a:cubicBezTo>
                    <a:pt x="46" y="101"/>
                    <a:pt x="46" y="100"/>
                    <a:pt x="46" y="100"/>
                  </a:cubicBezTo>
                  <a:cubicBezTo>
                    <a:pt x="47" y="100"/>
                    <a:pt x="47" y="100"/>
                    <a:pt x="48" y="100"/>
                  </a:cubicBezTo>
                  <a:close/>
                  <a:moveTo>
                    <a:pt x="39" y="99"/>
                  </a:moveTo>
                  <a:cubicBezTo>
                    <a:pt x="38" y="99"/>
                    <a:pt x="38" y="97"/>
                    <a:pt x="36" y="97"/>
                  </a:cubicBezTo>
                  <a:cubicBezTo>
                    <a:pt x="35" y="96"/>
                    <a:pt x="35" y="97"/>
                    <a:pt x="34" y="97"/>
                  </a:cubicBezTo>
                  <a:cubicBezTo>
                    <a:pt x="34" y="96"/>
                    <a:pt x="34" y="96"/>
                    <a:pt x="34" y="96"/>
                  </a:cubicBezTo>
                  <a:cubicBezTo>
                    <a:pt x="36" y="96"/>
                    <a:pt x="37" y="96"/>
                    <a:pt x="39" y="96"/>
                  </a:cubicBezTo>
                  <a:cubicBezTo>
                    <a:pt x="39" y="97"/>
                    <a:pt x="40" y="97"/>
                    <a:pt x="41" y="97"/>
                  </a:cubicBezTo>
                  <a:cubicBezTo>
                    <a:pt x="41" y="98"/>
                    <a:pt x="42" y="97"/>
                    <a:pt x="41" y="98"/>
                  </a:cubicBezTo>
                  <a:cubicBezTo>
                    <a:pt x="43" y="99"/>
                    <a:pt x="45" y="98"/>
                    <a:pt x="45" y="101"/>
                  </a:cubicBezTo>
                  <a:cubicBezTo>
                    <a:pt x="45" y="101"/>
                    <a:pt x="43" y="100"/>
                    <a:pt x="43" y="101"/>
                  </a:cubicBezTo>
                  <a:cubicBezTo>
                    <a:pt x="43" y="101"/>
                    <a:pt x="42" y="100"/>
                    <a:pt x="41" y="101"/>
                  </a:cubicBezTo>
                  <a:cubicBezTo>
                    <a:pt x="41" y="100"/>
                    <a:pt x="41" y="99"/>
                    <a:pt x="42" y="99"/>
                  </a:cubicBezTo>
                  <a:cubicBezTo>
                    <a:pt x="41" y="98"/>
                    <a:pt x="40" y="99"/>
                    <a:pt x="39" y="99"/>
                  </a:cubicBezTo>
                  <a:close/>
                  <a:moveTo>
                    <a:pt x="40" y="101"/>
                  </a:moveTo>
                  <a:cubicBezTo>
                    <a:pt x="39" y="101"/>
                    <a:pt x="39" y="101"/>
                    <a:pt x="38" y="101"/>
                  </a:cubicBezTo>
                  <a:cubicBezTo>
                    <a:pt x="38" y="101"/>
                    <a:pt x="38" y="100"/>
                    <a:pt x="38" y="100"/>
                  </a:cubicBezTo>
                  <a:cubicBezTo>
                    <a:pt x="39" y="100"/>
                    <a:pt x="40" y="100"/>
                    <a:pt x="40" y="101"/>
                  </a:cubicBezTo>
                  <a:close/>
                  <a:moveTo>
                    <a:pt x="38" y="95"/>
                  </a:moveTo>
                  <a:cubicBezTo>
                    <a:pt x="38" y="94"/>
                    <a:pt x="38" y="94"/>
                    <a:pt x="38" y="93"/>
                  </a:cubicBezTo>
                  <a:cubicBezTo>
                    <a:pt x="39" y="93"/>
                    <a:pt x="39" y="94"/>
                    <a:pt x="39" y="95"/>
                  </a:cubicBezTo>
                  <a:cubicBezTo>
                    <a:pt x="39" y="95"/>
                    <a:pt x="38" y="95"/>
                    <a:pt x="38" y="95"/>
                  </a:cubicBezTo>
                  <a:close/>
                  <a:moveTo>
                    <a:pt x="40" y="93"/>
                  </a:moveTo>
                  <a:cubicBezTo>
                    <a:pt x="40" y="93"/>
                    <a:pt x="41" y="93"/>
                    <a:pt x="41" y="93"/>
                  </a:cubicBezTo>
                  <a:cubicBezTo>
                    <a:pt x="41" y="94"/>
                    <a:pt x="42" y="94"/>
                    <a:pt x="41" y="95"/>
                  </a:cubicBezTo>
                  <a:cubicBezTo>
                    <a:pt x="40" y="95"/>
                    <a:pt x="40" y="95"/>
                    <a:pt x="40" y="93"/>
                  </a:cubicBezTo>
                  <a:close/>
                  <a:moveTo>
                    <a:pt x="42" y="97"/>
                  </a:moveTo>
                  <a:cubicBezTo>
                    <a:pt x="42" y="96"/>
                    <a:pt x="42" y="95"/>
                    <a:pt x="42" y="95"/>
                  </a:cubicBezTo>
                  <a:cubicBezTo>
                    <a:pt x="43" y="95"/>
                    <a:pt x="43" y="95"/>
                    <a:pt x="43" y="96"/>
                  </a:cubicBezTo>
                  <a:cubicBezTo>
                    <a:pt x="43" y="96"/>
                    <a:pt x="44" y="96"/>
                    <a:pt x="44" y="97"/>
                  </a:cubicBezTo>
                  <a:cubicBezTo>
                    <a:pt x="45" y="98"/>
                    <a:pt x="42" y="98"/>
                    <a:pt x="43" y="96"/>
                  </a:cubicBezTo>
                  <a:cubicBezTo>
                    <a:pt x="43" y="96"/>
                    <a:pt x="42" y="97"/>
                    <a:pt x="42" y="97"/>
                  </a:cubicBezTo>
                  <a:close/>
                  <a:moveTo>
                    <a:pt x="190" y="126"/>
                  </a:moveTo>
                  <a:cubicBezTo>
                    <a:pt x="190" y="125"/>
                    <a:pt x="190" y="124"/>
                    <a:pt x="190" y="124"/>
                  </a:cubicBezTo>
                  <a:cubicBezTo>
                    <a:pt x="189" y="122"/>
                    <a:pt x="187" y="121"/>
                    <a:pt x="186" y="120"/>
                  </a:cubicBezTo>
                  <a:cubicBezTo>
                    <a:pt x="185" y="120"/>
                    <a:pt x="184" y="121"/>
                    <a:pt x="184" y="120"/>
                  </a:cubicBezTo>
                  <a:cubicBezTo>
                    <a:pt x="184" y="119"/>
                    <a:pt x="185" y="120"/>
                    <a:pt x="185" y="119"/>
                  </a:cubicBezTo>
                  <a:cubicBezTo>
                    <a:pt x="186" y="118"/>
                    <a:pt x="186" y="120"/>
                    <a:pt x="186" y="119"/>
                  </a:cubicBezTo>
                  <a:cubicBezTo>
                    <a:pt x="187" y="119"/>
                    <a:pt x="187" y="119"/>
                    <a:pt x="188" y="118"/>
                  </a:cubicBezTo>
                  <a:cubicBezTo>
                    <a:pt x="188" y="118"/>
                    <a:pt x="189" y="118"/>
                    <a:pt x="190" y="118"/>
                  </a:cubicBezTo>
                  <a:cubicBezTo>
                    <a:pt x="191" y="119"/>
                    <a:pt x="191" y="119"/>
                    <a:pt x="191" y="119"/>
                  </a:cubicBezTo>
                  <a:cubicBezTo>
                    <a:pt x="191" y="122"/>
                    <a:pt x="190" y="124"/>
                    <a:pt x="190" y="12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grpSp>
      <p:grpSp>
        <p:nvGrpSpPr>
          <p:cNvPr id="36" name="组合 35"/>
          <p:cNvGrpSpPr/>
          <p:nvPr/>
        </p:nvGrpSpPr>
        <p:grpSpPr>
          <a:xfrm>
            <a:off x="626405" y="3660638"/>
            <a:ext cx="7833452" cy="923330"/>
            <a:chOff x="655274" y="1257405"/>
            <a:chExt cx="7833452" cy="923330"/>
          </a:xfrm>
        </p:grpSpPr>
        <p:sp>
          <p:nvSpPr>
            <p:cNvPr id="37" name="Rectangle 64"/>
            <p:cNvSpPr/>
            <p:nvPr/>
          </p:nvSpPr>
          <p:spPr bwMode="auto">
            <a:xfrm>
              <a:off x="1082845" y="1401137"/>
              <a:ext cx="7405881" cy="75600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noAutofit/>
            </a:bodyPr>
            <a:lstStyle/>
            <a:p>
              <a:pPr marL="0" marR="0" lvl="0" indent="0"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38" name="Oval 75"/>
            <p:cNvSpPr/>
            <p:nvPr/>
          </p:nvSpPr>
          <p:spPr bwMode="auto">
            <a:xfrm>
              <a:off x="655274" y="1401137"/>
              <a:ext cx="756000" cy="756000"/>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矩形 38"/>
            <p:cNvSpPr/>
            <p:nvPr/>
          </p:nvSpPr>
          <p:spPr>
            <a:xfrm>
              <a:off x="1505880" y="1257405"/>
              <a:ext cx="6024406" cy="923330"/>
            </a:xfrm>
            <a:prstGeom prst="rect">
              <a:avLst/>
            </a:prstGeom>
          </p:spPr>
          <p:txBody>
            <a:bodyPr wrap="none">
              <a:spAutoFit/>
            </a:bodyPr>
            <a:lstStyle/>
            <a:p>
              <a:pPr>
                <a:lnSpc>
                  <a:spcPct val="150000"/>
                </a:lnSpc>
              </a:pPr>
              <a:r>
                <a:rPr lang="zh-CN" altLang="en-US"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全部分析所涉及约</a:t>
              </a:r>
              <a:r>
                <a:rPr lang="en-US" altLang="zh-CN" sz="3600" dirty="0">
                  <a:ln w="0">
                    <a:solidFill>
                      <a:srgbClr val="C00000"/>
                    </a:solidFill>
                  </a:ln>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130</a:t>
              </a:r>
              <a:r>
                <a:rPr lang="zh-CN" altLang="en-US" sz="2800" dirty="0">
                  <a:ln w="0">
                    <a:solidFill>
                      <a:srgbClr val="C00000"/>
                    </a:solidFill>
                  </a:ln>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万</a:t>
              </a:r>
              <a:r>
                <a:rPr lang="zh-CN" altLang="en-US"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rPr>
                <a:t>条新闻正文</a:t>
              </a:r>
              <a:endParaRPr lang="en-US" altLang="zh-CN" sz="28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Cambria" panose="02040503050406030204" pitchFamily="18" charset="0"/>
              </a:endParaRPr>
            </a:p>
          </p:txBody>
        </p:sp>
        <p:sp>
          <p:nvSpPr>
            <p:cNvPr id="40" name="Freeform 271"/>
            <p:cNvSpPr>
              <a:spLocks noEditPoints="1"/>
            </p:cNvSpPr>
            <p:nvPr/>
          </p:nvSpPr>
          <p:spPr bwMode="auto">
            <a:xfrm>
              <a:off x="781274" y="1527137"/>
              <a:ext cx="504000" cy="504000"/>
            </a:xfrm>
            <a:custGeom>
              <a:avLst/>
              <a:gdLst>
                <a:gd name="T0" fmla="*/ 173 w 202"/>
                <a:gd name="T1" fmla="*/ 154 h 202"/>
                <a:gd name="T2" fmla="*/ 182 w 202"/>
                <a:gd name="T3" fmla="*/ 131 h 202"/>
                <a:gd name="T4" fmla="*/ 39 w 202"/>
                <a:gd name="T5" fmla="*/ 41 h 202"/>
                <a:gd name="T6" fmla="*/ 52 w 202"/>
                <a:gd name="T7" fmla="*/ 41 h 202"/>
                <a:gd name="T8" fmla="*/ 47 w 202"/>
                <a:gd name="T9" fmla="*/ 41 h 202"/>
                <a:gd name="T10" fmla="*/ 37 w 202"/>
                <a:gd name="T11" fmla="*/ 59 h 202"/>
                <a:gd name="T12" fmla="*/ 49 w 202"/>
                <a:gd name="T13" fmla="*/ 55 h 202"/>
                <a:gd name="T14" fmla="*/ 56 w 202"/>
                <a:gd name="T15" fmla="*/ 70 h 202"/>
                <a:gd name="T16" fmla="*/ 43 w 202"/>
                <a:gd name="T17" fmla="*/ 77 h 202"/>
                <a:gd name="T18" fmla="*/ 25 w 202"/>
                <a:gd name="T19" fmla="*/ 91 h 202"/>
                <a:gd name="T20" fmla="*/ 44 w 202"/>
                <a:gd name="T21" fmla="*/ 106 h 202"/>
                <a:gd name="T22" fmla="*/ 69 w 202"/>
                <a:gd name="T23" fmla="*/ 122 h 202"/>
                <a:gd name="T24" fmla="*/ 59 w 202"/>
                <a:gd name="T25" fmla="*/ 150 h 202"/>
                <a:gd name="T26" fmla="*/ 49 w 202"/>
                <a:gd name="T27" fmla="*/ 174 h 202"/>
                <a:gd name="T28" fmla="*/ 42 w 202"/>
                <a:gd name="T29" fmla="*/ 157 h 202"/>
                <a:gd name="T30" fmla="*/ 36 w 202"/>
                <a:gd name="T31" fmla="*/ 118 h 202"/>
                <a:gd name="T32" fmla="*/ 19 w 202"/>
                <a:gd name="T33" fmla="*/ 96 h 202"/>
                <a:gd name="T34" fmla="*/ 58 w 202"/>
                <a:gd name="T35" fmla="*/ 19 h 202"/>
                <a:gd name="T36" fmla="*/ 39 w 202"/>
                <a:gd name="T37" fmla="*/ 32 h 202"/>
                <a:gd name="T38" fmla="*/ 180 w 202"/>
                <a:gd name="T39" fmla="*/ 84 h 202"/>
                <a:gd name="T40" fmla="*/ 169 w 202"/>
                <a:gd name="T41" fmla="*/ 99 h 202"/>
                <a:gd name="T42" fmla="*/ 161 w 202"/>
                <a:gd name="T43" fmla="*/ 107 h 202"/>
                <a:gd name="T44" fmla="*/ 147 w 202"/>
                <a:gd name="T45" fmla="*/ 110 h 202"/>
                <a:gd name="T46" fmla="*/ 131 w 202"/>
                <a:gd name="T47" fmla="*/ 93 h 202"/>
                <a:gd name="T48" fmla="*/ 119 w 202"/>
                <a:gd name="T49" fmla="*/ 101 h 202"/>
                <a:gd name="T50" fmla="*/ 120 w 202"/>
                <a:gd name="T51" fmla="*/ 119 h 202"/>
                <a:gd name="T52" fmla="*/ 98 w 202"/>
                <a:gd name="T53" fmla="*/ 131 h 202"/>
                <a:gd name="T54" fmla="*/ 77 w 202"/>
                <a:gd name="T55" fmla="*/ 97 h 202"/>
                <a:gd name="T56" fmla="*/ 105 w 202"/>
                <a:gd name="T57" fmla="*/ 86 h 202"/>
                <a:gd name="T58" fmla="*/ 108 w 202"/>
                <a:gd name="T59" fmla="*/ 83 h 202"/>
                <a:gd name="T60" fmla="*/ 100 w 202"/>
                <a:gd name="T61" fmla="*/ 81 h 202"/>
                <a:gd name="T62" fmla="*/ 83 w 202"/>
                <a:gd name="T63" fmla="*/ 81 h 202"/>
                <a:gd name="T64" fmla="*/ 86 w 202"/>
                <a:gd name="T65" fmla="*/ 65 h 202"/>
                <a:gd name="T66" fmla="*/ 92 w 202"/>
                <a:gd name="T67" fmla="*/ 64 h 202"/>
                <a:gd name="T68" fmla="*/ 102 w 202"/>
                <a:gd name="T69" fmla="*/ 40 h 202"/>
                <a:gd name="T70" fmla="*/ 128 w 202"/>
                <a:gd name="T71" fmla="*/ 41 h 202"/>
                <a:gd name="T72" fmla="*/ 143 w 202"/>
                <a:gd name="T73" fmla="*/ 33 h 202"/>
                <a:gd name="T74" fmla="*/ 163 w 202"/>
                <a:gd name="T75" fmla="*/ 34 h 202"/>
                <a:gd name="T76" fmla="*/ 180 w 202"/>
                <a:gd name="T77" fmla="*/ 106 h 202"/>
                <a:gd name="T78" fmla="*/ 180 w 202"/>
                <a:gd name="T79" fmla="*/ 118 h 202"/>
                <a:gd name="T80" fmla="*/ 175 w 202"/>
                <a:gd name="T81" fmla="*/ 115 h 202"/>
                <a:gd name="T82" fmla="*/ 179 w 202"/>
                <a:gd name="T83" fmla="*/ 100 h 202"/>
                <a:gd name="T84" fmla="*/ 183 w 202"/>
                <a:gd name="T85" fmla="*/ 85 h 202"/>
                <a:gd name="T86" fmla="*/ 187 w 202"/>
                <a:gd name="T87" fmla="*/ 66 h 202"/>
                <a:gd name="T88" fmla="*/ 148 w 202"/>
                <a:gd name="T89" fmla="*/ 112 h 202"/>
                <a:gd name="T90" fmla="*/ 124 w 202"/>
                <a:gd name="T91" fmla="*/ 129 h 202"/>
                <a:gd name="T92" fmla="*/ 61 w 202"/>
                <a:gd name="T93" fmla="*/ 43 h 202"/>
                <a:gd name="T94" fmla="*/ 53 w 202"/>
                <a:gd name="T95" fmla="*/ 29 h 202"/>
                <a:gd name="T96" fmla="*/ 78 w 202"/>
                <a:gd name="T97" fmla="*/ 17 h 202"/>
                <a:gd name="T98" fmla="*/ 85 w 202"/>
                <a:gd name="T99" fmla="*/ 29 h 202"/>
                <a:gd name="T100" fmla="*/ 72 w 202"/>
                <a:gd name="T101" fmla="*/ 46 h 202"/>
                <a:gd name="T102" fmla="*/ 98 w 202"/>
                <a:gd name="T103" fmla="*/ 27 h 202"/>
                <a:gd name="T104" fmla="*/ 101 w 202"/>
                <a:gd name="T105" fmla="*/ 23 h 202"/>
                <a:gd name="T106" fmla="*/ 80 w 202"/>
                <a:gd name="T107" fmla="*/ 46 h 202"/>
                <a:gd name="T108" fmla="*/ 129 w 202"/>
                <a:gd name="T109" fmla="*/ 32 h 202"/>
                <a:gd name="T110" fmla="*/ 150 w 202"/>
                <a:gd name="T111" fmla="*/ 25 h 202"/>
                <a:gd name="T112" fmla="*/ 46 w 202"/>
                <a:gd name="T113" fmla="*/ 100 h 202"/>
                <a:gd name="T114" fmla="*/ 41 w 202"/>
                <a:gd name="T115" fmla="*/ 101 h 202"/>
                <a:gd name="T116" fmla="*/ 40 w 202"/>
                <a:gd name="T117" fmla="*/ 93 h 202"/>
                <a:gd name="T118" fmla="*/ 190 w 202"/>
                <a:gd name="T119" fmla="*/ 12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 h="202">
                  <a:moveTo>
                    <a:pt x="101" y="0"/>
                  </a:moveTo>
                  <a:cubicBezTo>
                    <a:pt x="45" y="0"/>
                    <a:pt x="0" y="45"/>
                    <a:pt x="0" y="101"/>
                  </a:cubicBezTo>
                  <a:cubicBezTo>
                    <a:pt x="0" y="157"/>
                    <a:pt x="45" y="202"/>
                    <a:pt x="101" y="202"/>
                  </a:cubicBezTo>
                  <a:cubicBezTo>
                    <a:pt x="157" y="202"/>
                    <a:pt x="202" y="157"/>
                    <a:pt x="202" y="101"/>
                  </a:cubicBezTo>
                  <a:cubicBezTo>
                    <a:pt x="202" y="45"/>
                    <a:pt x="157" y="0"/>
                    <a:pt x="101" y="0"/>
                  </a:cubicBezTo>
                  <a:close/>
                  <a:moveTo>
                    <a:pt x="188" y="131"/>
                  </a:moveTo>
                  <a:cubicBezTo>
                    <a:pt x="188" y="131"/>
                    <a:pt x="188" y="131"/>
                    <a:pt x="188" y="132"/>
                  </a:cubicBezTo>
                  <a:cubicBezTo>
                    <a:pt x="188" y="132"/>
                    <a:pt x="188" y="132"/>
                    <a:pt x="188" y="132"/>
                  </a:cubicBezTo>
                  <a:cubicBezTo>
                    <a:pt x="185" y="139"/>
                    <a:pt x="182" y="145"/>
                    <a:pt x="179" y="151"/>
                  </a:cubicBezTo>
                  <a:cubicBezTo>
                    <a:pt x="178" y="151"/>
                    <a:pt x="177" y="152"/>
                    <a:pt x="177" y="152"/>
                  </a:cubicBezTo>
                  <a:cubicBezTo>
                    <a:pt x="175" y="152"/>
                    <a:pt x="174" y="153"/>
                    <a:pt x="173" y="154"/>
                  </a:cubicBezTo>
                  <a:cubicBezTo>
                    <a:pt x="172" y="154"/>
                    <a:pt x="172" y="153"/>
                    <a:pt x="171" y="153"/>
                  </a:cubicBezTo>
                  <a:cubicBezTo>
                    <a:pt x="170" y="151"/>
                    <a:pt x="171" y="151"/>
                    <a:pt x="171" y="149"/>
                  </a:cubicBezTo>
                  <a:cubicBezTo>
                    <a:pt x="171" y="148"/>
                    <a:pt x="171" y="147"/>
                    <a:pt x="170" y="147"/>
                  </a:cubicBezTo>
                  <a:cubicBezTo>
                    <a:pt x="171" y="145"/>
                    <a:pt x="170" y="143"/>
                    <a:pt x="170" y="142"/>
                  </a:cubicBezTo>
                  <a:cubicBezTo>
                    <a:pt x="170" y="141"/>
                    <a:pt x="172" y="141"/>
                    <a:pt x="172" y="141"/>
                  </a:cubicBezTo>
                  <a:cubicBezTo>
                    <a:pt x="173" y="140"/>
                    <a:pt x="173" y="138"/>
                    <a:pt x="174" y="137"/>
                  </a:cubicBezTo>
                  <a:cubicBezTo>
                    <a:pt x="174" y="136"/>
                    <a:pt x="174" y="137"/>
                    <a:pt x="175" y="137"/>
                  </a:cubicBezTo>
                  <a:cubicBezTo>
                    <a:pt x="176" y="137"/>
                    <a:pt x="175" y="136"/>
                    <a:pt x="176" y="135"/>
                  </a:cubicBezTo>
                  <a:cubicBezTo>
                    <a:pt x="177" y="135"/>
                    <a:pt x="177" y="134"/>
                    <a:pt x="178" y="135"/>
                  </a:cubicBezTo>
                  <a:cubicBezTo>
                    <a:pt x="179" y="135"/>
                    <a:pt x="179" y="133"/>
                    <a:pt x="179" y="132"/>
                  </a:cubicBezTo>
                  <a:cubicBezTo>
                    <a:pt x="180" y="132"/>
                    <a:pt x="181" y="131"/>
                    <a:pt x="182" y="131"/>
                  </a:cubicBezTo>
                  <a:cubicBezTo>
                    <a:pt x="183" y="131"/>
                    <a:pt x="183" y="129"/>
                    <a:pt x="183" y="129"/>
                  </a:cubicBezTo>
                  <a:cubicBezTo>
                    <a:pt x="185" y="130"/>
                    <a:pt x="187" y="129"/>
                    <a:pt x="189" y="130"/>
                  </a:cubicBezTo>
                  <a:cubicBezTo>
                    <a:pt x="189" y="130"/>
                    <a:pt x="188" y="131"/>
                    <a:pt x="188" y="131"/>
                  </a:cubicBezTo>
                  <a:close/>
                  <a:moveTo>
                    <a:pt x="30" y="42"/>
                  </a:moveTo>
                  <a:cubicBezTo>
                    <a:pt x="30" y="42"/>
                    <a:pt x="30" y="42"/>
                    <a:pt x="31" y="42"/>
                  </a:cubicBezTo>
                  <a:cubicBezTo>
                    <a:pt x="32" y="42"/>
                    <a:pt x="32" y="41"/>
                    <a:pt x="33" y="41"/>
                  </a:cubicBezTo>
                  <a:cubicBezTo>
                    <a:pt x="33" y="42"/>
                    <a:pt x="34" y="42"/>
                    <a:pt x="34" y="43"/>
                  </a:cubicBezTo>
                  <a:cubicBezTo>
                    <a:pt x="35" y="42"/>
                    <a:pt x="35" y="39"/>
                    <a:pt x="34" y="39"/>
                  </a:cubicBezTo>
                  <a:cubicBezTo>
                    <a:pt x="34" y="38"/>
                    <a:pt x="34" y="38"/>
                    <a:pt x="34" y="37"/>
                  </a:cubicBezTo>
                  <a:cubicBezTo>
                    <a:pt x="36" y="36"/>
                    <a:pt x="36" y="38"/>
                    <a:pt x="37" y="38"/>
                  </a:cubicBezTo>
                  <a:cubicBezTo>
                    <a:pt x="37" y="39"/>
                    <a:pt x="38" y="40"/>
                    <a:pt x="39" y="41"/>
                  </a:cubicBezTo>
                  <a:cubicBezTo>
                    <a:pt x="40" y="42"/>
                    <a:pt x="38" y="42"/>
                    <a:pt x="39" y="43"/>
                  </a:cubicBezTo>
                  <a:cubicBezTo>
                    <a:pt x="40" y="42"/>
                    <a:pt x="40" y="42"/>
                    <a:pt x="40" y="41"/>
                  </a:cubicBezTo>
                  <a:cubicBezTo>
                    <a:pt x="41" y="40"/>
                    <a:pt x="39" y="40"/>
                    <a:pt x="39" y="40"/>
                  </a:cubicBezTo>
                  <a:cubicBezTo>
                    <a:pt x="37" y="38"/>
                    <a:pt x="39" y="35"/>
                    <a:pt x="40" y="33"/>
                  </a:cubicBezTo>
                  <a:cubicBezTo>
                    <a:pt x="41" y="33"/>
                    <a:pt x="42" y="34"/>
                    <a:pt x="42" y="36"/>
                  </a:cubicBezTo>
                  <a:cubicBezTo>
                    <a:pt x="42" y="34"/>
                    <a:pt x="45" y="34"/>
                    <a:pt x="45" y="36"/>
                  </a:cubicBezTo>
                  <a:cubicBezTo>
                    <a:pt x="46" y="36"/>
                    <a:pt x="46" y="35"/>
                    <a:pt x="48" y="36"/>
                  </a:cubicBezTo>
                  <a:cubicBezTo>
                    <a:pt x="48" y="36"/>
                    <a:pt x="49" y="36"/>
                    <a:pt x="49" y="37"/>
                  </a:cubicBezTo>
                  <a:cubicBezTo>
                    <a:pt x="49" y="37"/>
                    <a:pt x="50" y="37"/>
                    <a:pt x="51" y="37"/>
                  </a:cubicBezTo>
                  <a:cubicBezTo>
                    <a:pt x="51" y="39"/>
                    <a:pt x="52" y="39"/>
                    <a:pt x="53" y="40"/>
                  </a:cubicBezTo>
                  <a:cubicBezTo>
                    <a:pt x="52" y="41"/>
                    <a:pt x="52" y="41"/>
                    <a:pt x="52" y="41"/>
                  </a:cubicBezTo>
                  <a:cubicBezTo>
                    <a:pt x="53" y="42"/>
                    <a:pt x="53" y="42"/>
                    <a:pt x="54" y="42"/>
                  </a:cubicBezTo>
                  <a:cubicBezTo>
                    <a:pt x="55" y="43"/>
                    <a:pt x="54" y="44"/>
                    <a:pt x="55" y="44"/>
                  </a:cubicBezTo>
                  <a:cubicBezTo>
                    <a:pt x="55" y="44"/>
                    <a:pt x="55" y="45"/>
                    <a:pt x="55" y="46"/>
                  </a:cubicBezTo>
                  <a:cubicBezTo>
                    <a:pt x="54" y="45"/>
                    <a:pt x="54" y="46"/>
                    <a:pt x="54" y="47"/>
                  </a:cubicBezTo>
                  <a:cubicBezTo>
                    <a:pt x="53" y="47"/>
                    <a:pt x="53" y="46"/>
                    <a:pt x="52" y="46"/>
                  </a:cubicBezTo>
                  <a:cubicBezTo>
                    <a:pt x="52" y="47"/>
                    <a:pt x="52" y="47"/>
                    <a:pt x="53" y="48"/>
                  </a:cubicBezTo>
                  <a:cubicBezTo>
                    <a:pt x="53" y="50"/>
                    <a:pt x="52" y="50"/>
                    <a:pt x="52" y="52"/>
                  </a:cubicBezTo>
                  <a:cubicBezTo>
                    <a:pt x="50" y="52"/>
                    <a:pt x="49" y="49"/>
                    <a:pt x="47" y="48"/>
                  </a:cubicBezTo>
                  <a:cubicBezTo>
                    <a:pt x="46" y="48"/>
                    <a:pt x="44" y="48"/>
                    <a:pt x="44" y="47"/>
                  </a:cubicBezTo>
                  <a:cubicBezTo>
                    <a:pt x="44" y="45"/>
                    <a:pt x="48" y="46"/>
                    <a:pt x="48" y="43"/>
                  </a:cubicBezTo>
                  <a:cubicBezTo>
                    <a:pt x="48" y="42"/>
                    <a:pt x="46" y="42"/>
                    <a:pt x="47" y="41"/>
                  </a:cubicBezTo>
                  <a:cubicBezTo>
                    <a:pt x="46" y="41"/>
                    <a:pt x="45" y="40"/>
                    <a:pt x="44" y="41"/>
                  </a:cubicBezTo>
                  <a:cubicBezTo>
                    <a:pt x="44" y="40"/>
                    <a:pt x="43" y="40"/>
                    <a:pt x="41" y="40"/>
                  </a:cubicBezTo>
                  <a:cubicBezTo>
                    <a:pt x="42" y="40"/>
                    <a:pt x="43" y="40"/>
                    <a:pt x="43" y="41"/>
                  </a:cubicBezTo>
                  <a:cubicBezTo>
                    <a:pt x="43" y="42"/>
                    <a:pt x="43" y="43"/>
                    <a:pt x="43" y="45"/>
                  </a:cubicBezTo>
                  <a:cubicBezTo>
                    <a:pt x="41" y="45"/>
                    <a:pt x="40" y="46"/>
                    <a:pt x="38" y="46"/>
                  </a:cubicBezTo>
                  <a:cubicBezTo>
                    <a:pt x="38" y="47"/>
                    <a:pt x="38" y="47"/>
                    <a:pt x="38" y="47"/>
                  </a:cubicBezTo>
                  <a:cubicBezTo>
                    <a:pt x="37" y="48"/>
                    <a:pt x="36" y="49"/>
                    <a:pt x="36" y="50"/>
                  </a:cubicBezTo>
                  <a:cubicBezTo>
                    <a:pt x="35" y="51"/>
                    <a:pt x="34" y="52"/>
                    <a:pt x="33" y="53"/>
                  </a:cubicBezTo>
                  <a:cubicBezTo>
                    <a:pt x="33" y="53"/>
                    <a:pt x="33" y="54"/>
                    <a:pt x="32" y="54"/>
                  </a:cubicBezTo>
                  <a:cubicBezTo>
                    <a:pt x="32" y="55"/>
                    <a:pt x="34" y="55"/>
                    <a:pt x="33" y="57"/>
                  </a:cubicBezTo>
                  <a:cubicBezTo>
                    <a:pt x="35" y="57"/>
                    <a:pt x="36" y="58"/>
                    <a:pt x="37" y="59"/>
                  </a:cubicBezTo>
                  <a:cubicBezTo>
                    <a:pt x="38" y="59"/>
                    <a:pt x="38" y="58"/>
                    <a:pt x="38" y="59"/>
                  </a:cubicBezTo>
                  <a:cubicBezTo>
                    <a:pt x="39" y="59"/>
                    <a:pt x="39" y="58"/>
                    <a:pt x="39" y="59"/>
                  </a:cubicBezTo>
                  <a:cubicBezTo>
                    <a:pt x="40" y="60"/>
                    <a:pt x="40" y="62"/>
                    <a:pt x="40" y="63"/>
                  </a:cubicBezTo>
                  <a:cubicBezTo>
                    <a:pt x="41" y="62"/>
                    <a:pt x="41" y="60"/>
                    <a:pt x="42" y="59"/>
                  </a:cubicBezTo>
                  <a:cubicBezTo>
                    <a:pt x="42" y="59"/>
                    <a:pt x="41" y="59"/>
                    <a:pt x="41" y="58"/>
                  </a:cubicBezTo>
                  <a:cubicBezTo>
                    <a:pt x="41" y="57"/>
                    <a:pt x="42" y="58"/>
                    <a:pt x="43" y="58"/>
                  </a:cubicBezTo>
                  <a:cubicBezTo>
                    <a:pt x="42" y="56"/>
                    <a:pt x="43" y="54"/>
                    <a:pt x="43" y="50"/>
                  </a:cubicBezTo>
                  <a:cubicBezTo>
                    <a:pt x="44" y="50"/>
                    <a:pt x="44" y="49"/>
                    <a:pt x="45" y="50"/>
                  </a:cubicBezTo>
                  <a:cubicBezTo>
                    <a:pt x="45" y="50"/>
                    <a:pt x="45" y="51"/>
                    <a:pt x="46" y="50"/>
                  </a:cubicBezTo>
                  <a:cubicBezTo>
                    <a:pt x="47" y="50"/>
                    <a:pt x="47" y="52"/>
                    <a:pt x="49" y="51"/>
                  </a:cubicBezTo>
                  <a:cubicBezTo>
                    <a:pt x="49" y="52"/>
                    <a:pt x="49" y="54"/>
                    <a:pt x="49" y="55"/>
                  </a:cubicBezTo>
                  <a:cubicBezTo>
                    <a:pt x="49" y="56"/>
                    <a:pt x="50" y="55"/>
                    <a:pt x="51" y="55"/>
                  </a:cubicBezTo>
                  <a:cubicBezTo>
                    <a:pt x="52" y="55"/>
                    <a:pt x="51" y="54"/>
                    <a:pt x="51" y="53"/>
                  </a:cubicBezTo>
                  <a:cubicBezTo>
                    <a:pt x="53" y="53"/>
                    <a:pt x="53" y="56"/>
                    <a:pt x="54" y="57"/>
                  </a:cubicBezTo>
                  <a:cubicBezTo>
                    <a:pt x="54" y="58"/>
                    <a:pt x="54" y="58"/>
                    <a:pt x="53" y="58"/>
                  </a:cubicBezTo>
                  <a:cubicBezTo>
                    <a:pt x="54" y="60"/>
                    <a:pt x="55" y="60"/>
                    <a:pt x="55" y="62"/>
                  </a:cubicBezTo>
                  <a:cubicBezTo>
                    <a:pt x="56" y="62"/>
                    <a:pt x="56" y="61"/>
                    <a:pt x="57" y="62"/>
                  </a:cubicBezTo>
                  <a:cubicBezTo>
                    <a:pt x="57" y="64"/>
                    <a:pt x="57" y="64"/>
                    <a:pt x="57" y="66"/>
                  </a:cubicBezTo>
                  <a:cubicBezTo>
                    <a:pt x="57" y="67"/>
                    <a:pt x="57" y="68"/>
                    <a:pt x="58" y="68"/>
                  </a:cubicBezTo>
                  <a:cubicBezTo>
                    <a:pt x="58" y="69"/>
                    <a:pt x="58" y="70"/>
                    <a:pt x="58" y="71"/>
                  </a:cubicBezTo>
                  <a:cubicBezTo>
                    <a:pt x="57" y="71"/>
                    <a:pt x="57" y="70"/>
                    <a:pt x="56" y="71"/>
                  </a:cubicBezTo>
                  <a:cubicBezTo>
                    <a:pt x="56" y="71"/>
                    <a:pt x="56" y="70"/>
                    <a:pt x="56" y="70"/>
                  </a:cubicBezTo>
                  <a:cubicBezTo>
                    <a:pt x="55" y="69"/>
                    <a:pt x="55" y="70"/>
                    <a:pt x="53" y="70"/>
                  </a:cubicBezTo>
                  <a:cubicBezTo>
                    <a:pt x="54" y="68"/>
                    <a:pt x="56" y="67"/>
                    <a:pt x="56" y="65"/>
                  </a:cubicBezTo>
                  <a:cubicBezTo>
                    <a:pt x="55" y="64"/>
                    <a:pt x="53" y="67"/>
                    <a:pt x="52" y="66"/>
                  </a:cubicBezTo>
                  <a:cubicBezTo>
                    <a:pt x="52" y="67"/>
                    <a:pt x="52" y="67"/>
                    <a:pt x="52" y="68"/>
                  </a:cubicBezTo>
                  <a:cubicBezTo>
                    <a:pt x="52" y="68"/>
                    <a:pt x="51" y="68"/>
                    <a:pt x="50" y="69"/>
                  </a:cubicBezTo>
                  <a:cubicBezTo>
                    <a:pt x="50" y="71"/>
                    <a:pt x="52" y="70"/>
                    <a:pt x="53" y="71"/>
                  </a:cubicBezTo>
                  <a:cubicBezTo>
                    <a:pt x="52" y="72"/>
                    <a:pt x="50" y="73"/>
                    <a:pt x="49" y="73"/>
                  </a:cubicBezTo>
                  <a:cubicBezTo>
                    <a:pt x="49" y="72"/>
                    <a:pt x="50" y="73"/>
                    <a:pt x="50" y="72"/>
                  </a:cubicBezTo>
                  <a:cubicBezTo>
                    <a:pt x="48" y="72"/>
                    <a:pt x="47" y="73"/>
                    <a:pt x="45" y="74"/>
                  </a:cubicBezTo>
                  <a:cubicBezTo>
                    <a:pt x="45" y="75"/>
                    <a:pt x="46" y="75"/>
                    <a:pt x="46" y="76"/>
                  </a:cubicBezTo>
                  <a:cubicBezTo>
                    <a:pt x="45" y="76"/>
                    <a:pt x="44" y="77"/>
                    <a:pt x="43" y="77"/>
                  </a:cubicBezTo>
                  <a:cubicBezTo>
                    <a:pt x="43" y="80"/>
                    <a:pt x="42" y="79"/>
                    <a:pt x="42" y="81"/>
                  </a:cubicBezTo>
                  <a:cubicBezTo>
                    <a:pt x="42" y="82"/>
                    <a:pt x="42" y="82"/>
                    <a:pt x="41" y="82"/>
                  </a:cubicBezTo>
                  <a:cubicBezTo>
                    <a:pt x="41" y="83"/>
                    <a:pt x="41" y="83"/>
                    <a:pt x="41" y="84"/>
                  </a:cubicBezTo>
                  <a:cubicBezTo>
                    <a:pt x="39" y="84"/>
                    <a:pt x="37" y="86"/>
                    <a:pt x="37" y="88"/>
                  </a:cubicBezTo>
                  <a:cubicBezTo>
                    <a:pt x="37" y="89"/>
                    <a:pt x="37" y="90"/>
                    <a:pt x="38" y="90"/>
                  </a:cubicBezTo>
                  <a:cubicBezTo>
                    <a:pt x="37" y="91"/>
                    <a:pt x="37" y="92"/>
                    <a:pt x="38" y="94"/>
                  </a:cubicBezTo>
                  <a:cubicBezTo>
                    <a:pt x="36" y="94"/>
                    <a:pt x="35" y="93"/>
                    <a:pt x="36" y="90"/>
                  </a:cubicBezTo>
                  <a:cubicBezTo>
                    <a:pt x="35" y="89"/>
                    <a:pt x="33" y="89"/>
                    <a:pt x="32" y="89"/>
                  </a:cubicBezTo>
                  <a:cubicBezTo>
                    <a:pt x="31" y="89"/>
                    <a:pt x="32" y="90"/>
                    <a:pt x="32" y="90"/>
                  </a:cubicBezTo>
                  <a:cubicBezTo>
                    <a:pt x="30" y="91"/>
                    <a:pt x="30" y="89"/>
                    <a:pt x="28" y="89"/>
                  </a:cubicBezTo>
                  <a:cubicBezTo>
                    <a:pt x="27" y="90"/>
                    <a:pt x="26" y="91"/>
                    <a:pt x="25" y="91"/>
                  </a:cubicBezTo>
                  <a:cubicBezTo>
                    <a:pt x="26" y="94"/>
                    <a:pt x="23" y="100"/>
                    <a:pt x="28" y="100"/>
                  </a:cubicBezTo>
                  <a:cubicBezTo>
                    <a:pt x="28" y="100"/>
                    <a:pt x="28" y="98"/>
                    <a:pt x="29" y="97"/>
                  </a:cubicBezTo>
                  <a:cubicBezTo>
                    <a:pt x="30" y="97"/>
                    <a:pt x="30" y="97"/>
                    <a:pt x="32" y="97"/>
                  </a:cubicBezTo>
                  <a:cubicBezTo>
                    <a:pt x="32" y="99"/>
                    <a:pt x="31" y="100"/>
                    <a:pt x="31" y="102"/>
                  </a:cubicBezTo>
                  <a:cubicBezTo>
                    <a:pt x="32" y="102"/>
                    <a:pt x="34" y="102"/>
                    <a:pt x="35" y="103"/>
                  </a:cubicBezTo>
                  <a:cubicBezTo>
                    <a:pt x="35" y="105"/>
                    <a:pt x="34" y="107"/>
                    <a:pt x="35" y="109"/>
                  </a:cubicBezTo>
                  <a:cubicBezTo>
                    <a:pt x="36" y="109"/>
                    <a:pt x="36" y="108"/>
                    <a:pt x="37" y="107"/>
                  </a:cubicBezTo>
                  <a:cubicBezTo>
                    <a:pt x="38" y="108"/>
                    <a:pt x="38" y="108"/>
                    <a:pt x="38" y="109"/>
                  </a:cubicBezTo>
                  <a:cubicBezTo>
                    <a:pt x="39" y="108"/>
                    <a:pt x="40" y="108"/>
                    <a:pt x="40" y="106"/>
                  </a:cubicBezTo>
                  <a:cubicBezTo>
                    <a:pt x="41" y="106"/>
                    <a:pt x="42" y="106"/>
                    <a:pt x="42" y="105"/>
                  </a:cubicBezTo>
                  <a:cubicBezTo>
                    <a:pt x="43" y="105"/>
                    <a:pt x="43" y="106"/>
                    <a:pt x="44" y="106"/>
                  </a:cubicBezTo>
                  <a:cubicBezTo>
                    <a:pt x="44" y="106"/>
                    <a:pt x="44" y="105"/>
                    <a:pt x="45" y="105"/>
                  </a:cubicBezTo>
                  <a:cubicBezTo>
                    <a:pt x="45" y="107"/>
                    <a:pt x="47" y="107"/>
                    <a:pt x="47" y="108"/>
                  </a:cubicBezTo>
                  <a:cubicBezTo>
                    <a:pt x="47" y="108"/>
                    <a:pt x="48" y="108"/>
                    <a:pt x="48" y="107"/>
                  </a:cubicBezTo>
                  <a:cubicBezTo>
                    <a:pt x="49" y="108"/>
                    <a:pt x="51" y="109"/>
                    <a:pt x="52" y="110"/>
                  </a:cubicBezTo>
                  <a:cubicBezTo>
                    <a:pt x="52" y="111"/>
                    <a:pt x="53" y="112"/>
                    <a:pt x="54" y="113"/>
                  </a:cubicBezTo>
                  <a:cubicBezTo>
                    <a:pt x="57" y="111"/>
                    <a:pt x="59" y="116"/>
                    <a:pt x="58" y="118"/>
                  </a:cubicBezTo>
                  <a:cubicBezTo>
                    <a:pt x="58" y="119"/>
                    <a:pt x="59" y="118"/>
                    <a:pt x="60" y="118"/>
                  </a:cubicBezTo>
                  <a:cubicBezTo>
                    <a:pt x="60" y="120"/>
                    <a:pt x="62" y="119"/>
                    <a:pt x="62" y="120"/>
                  </a:cubicBezTo>
                  <a:cubicBezTo>
                    <a:pt x="63" y="120"/>
                    <a:pt x="64" y="120"/>
                    <a:pt x="65" y="120"/>
                  </a:cubicBezTo>
                  <a:cubicBezTo>
                    <a:pt x="66" y="121"/>
                    <a:pt x="67" y="121"/>
                    <a:pt x="67" y="122"/>
                  </a:cubicBezTo>
                  <a:cubicBezTo>
                    <a:pt x="68" y="122"/>
                    <a:pt x="68" y="121"/>
                    <a:pt x="69" y="122"/>
                  </a:cubicBezTo>
                  <a:cubicBezTo>
                    <a:pt x="69" y="123"/>
                    <a:pt x="70" y="124"/>
                    <a:pt x="70" y="125"/>
                  </a:cubicBezTo>
                  <a:cubicBezTo>
                    <a:pt x="70" y="126"/>
                    <a:pt x="69" y="126"/>
                    <a:pt x="69" y="127"/>
                  </a:cubicBezTo>
                  <a:cubicBezTo>
                    <a:pt x="68" y="128"/>
                    <a:pt x="69" y="129"/>
                    <a:pt x="68" y="129"/>
                  </a:cubicBezTo>
                  <a:cubicBezTo>
                    <a:pt x="68" y="130"/>
                    <a:pt x="67" y="131"/>
                    <a:pt x="67" y="132"/>
                  </a:cubicBezTo>
                  <a:cubicBezTo>
                    <a:pt x="67" y="132"/>
                    <a:pt x="67" y="132"/>
                    <a:pt x="66" y="132"/>
                  </a:cubicBezTo>
                  <a:cubicBezTo>
                    <a:pt x="66" y="133"/>
                    <a:pt x="66" y="134"/>
                    <a:pt x="66" y="134"/>
                  </a:cubicBezTo>
                  <a:cubicBezTo>
                    <a:pt x="67" y="137"/>
                    <a:pt x="65" y="139"/>
                    <a:pt x="65" y="141"/>
                  </a:cubicBezTo>
                  <a:cubicBezTo>
                    <a:pt x="64" y="142"/>
                    <a:pt x="64" y="142"/>
                    <a:pt x="62" y="142"/>
                  </a:cubicBezTo>
                  <a:cubicBezTo>
                    <a:pt x="62" y="143"/>
                    <a:pt x="61" y="144"/>
                    <a:pt x="61" y="144"/>
                  </a:cubicBezTo>
                  <a:cubicBezTo>
                    <a:pt x="61" y="145"/>
                    <a:pt x="61" y="146"/>
                    <a:pt x="61" y="147"/>
                  </a:cubicBezTo>
                  <a:cubicBezTo>
                    <a:pt x="60" y="148"/>
                    <a:pt x="59" y="148"/>
                    <a:pt x="59" y="150"/>
                  </a:cubicBezTo>
                  <a:cubicBezTo>
                    <a:pt x="58" y="150"/>
                    <a:pt x="58" y="151"/>
                    <a:pt x="57" y="152"/>
                  </a:cubicBezTo>
                  <a:cubicBezTo>
                    <a:pt x="57" y="152"/>
                    <a:pt x="57" y="152"/>
                    <a:pt x="57" y="153"/>
                  </a:cubicBezTo>
                  <a:cubicBezTo>
                    <a:pt x="56" y="153"/>
                    <a:pt x="55" y="153"/>
                    <a:pt x="54" y="153"/>
                  </a:cubicBezTo>
                  <a:cubicBezTo>
                    <a:pt x="55" y="154"/>
                    <a:pt x="55" y="155"/>
                    <a:pt x="55" y="156"/>
                  </a:cubicBezTo>
                  <a:cubicBezTo>
                    <a:pt x="54" y="157"/>
                    <a:pt x="53" y="158"/>
                    <a:pt x="52" y="158"/>
                  </a:cubicBezTo>
                  <a:cubicBezTo>
                    <a:pt x="51" y="159"/>
                    <a:pt x="51" y="161"/>
                    <a:pt x="49" y="160"/>
                  </a:cubicBezTo>
                  <a:cubicBezTo>
                    <a:pt x="51" y="161"/>
                    <a:pt x="50" y="164"/>
                    <a:pt x="49" y="165"/>
                  </a:cubicBezTo>
                  <a:cubicBezTo>
                    <a:pt x="49" y="167"/>
                    <a:pt x="50" y="166"/>
                    <a:pt x="50" y="167"/>
                  </a:cubicBezTo>
                  <a:cubicBezTo>
                    <a:pt x="50" y="168"/>
                    <a:pt x="50" y="169"/>
                    <a:pt x="49" y="169"/>
                  </a:cubicBezTo>
                  <a:cubicBezTo>
                    <a:pt x="49" y="170"/>
                    <a:pt x="48" y="171"/>
                    <a:pt x="48" y="172"/>
                  </a:cubicBezTo>
                  <a:cubicBezTo>
                    <a:pt x="48" y="173"/>
                    <a:pt x="49" y="173"/>
                    <a:pt x="49" y="174"/>
                  </a:cubicBezTo>
                  <a:cubicBezTo>
                    <a:pt x="49" y="175"/>
                    <a:pt x="50" y="175"/>
                    <a:pt x="51" y="175"/>
                  </a:cubicBezTo>
                  <a:cubicBezTo>
                    <a:pt x="50" y="177"/>
                    <a:pt x="48" y="176"/>
                    <a:pt x="47" y="176"/>
                  </a:cubicBezTo>
                  <a:cubicBezTo>
                    <a:pt x="47" y="176"/>
                    <a:pt x="46" y="175"/>
                    <a:pt x="46" y="175"/>
                  </a:cubicBezTo>
                  <a:cubicBezTo>
                    <a:pt x="46" y="175"/>
                    <a:pt x="45" y="175"/>
                    <a:pt x="45" y="175"/>
                  </a:cubicBezTo>
                  <a:cubicBezTo>
                    <a:pt x="45" y="174"/>
                    <a:pt x="45" y="174"/>
                    <a:pt x="45" y="174"/>
                  </a:cubicBezTo>
                  <a:cubicBezTo>
                    <a:pt x="44" y="173"/>
                    <a:pt x="44" y="171"/>
                    <a:pt x="43" y="170"/>
                  </a:cubicBezTo>
                  <a:cubicBezTo>
                    <a:pt x="44" y="168"/>
                    <a:pt x="43" y="167"/>
                    <a:pt x="43" y="164"/>
                  </a:cubicBezTo>
                  <a:cubicBezTo>
                    <a:pt x="43" y="163"/>
                    <a:pt x="42" y="162"/>
                    <a:pt x="43" y="161"/>
                  </a:cubicBezTo>
                  <a:cubicBezTo>
                    <a:pt x="43" y="160"/>
                    <a:pt x="42" y="161"/>
                    <a:pt x="42" y="160"/>
                  </a:cubicBezTo>
                  <a:cubicBezTo>
                    <a:pt x="43" y="159"/>
                    <a:pt x="44" y="159"/>
                    <a:pt x="44" y="157"/>
                  </a:cubicBezTo>
                  <a:cubicBezTo>
                    <a:pt x="44" y="156"/>
                    <a:pt x="43" y="158"/>
                    <a:pt x="42" y="157"/>
                  </a:cubicBezTo>
                  <a:cubicBezTo>
                    <a:pt x="43" y="155"/>
                    <a:pt x="42" y="151"/>
                    <a:pt x="44" y="149"/>
                  </a:cubicBezTo>
                  <a:cubicBezTo>
                    <a:pt x="44" y="147"/>
                    <a:pt x="43" y="145"/>
                    <a:pt x="44" y="144"/>
                  </a:cubicBezTo>
                  <a:cubicBezTo>
                    <a:pt x="44" y="143"/>
                    <a:pt x="44" y="142"/>
                    <a:pt x="43" y="142"/>
                  </a:cubicBezTo>
                  <a:cubicBezTo>
                    <a:pt x="44" y="142"/>
                    <a:pt x="44" y="141"/>
                    <a:pt x="44" y="140"/>
                  </a:cubicBezTo>
                  <a:cubicBezTo>
                    <a:pt x="44" y="138"/>
                    <a:pt x="43" y="137"/>
                    <a:pt x="42" y="135"/>
                  </a:cubicBezTo>
                  <a:cubicBezTo>
                    <a:pt x="41" y="135"/>
                    <a:pt x="40" y="133"/>
                    <a:pt x="39" y="132"/>
                  </a:cubicBezTo>
                  <a:cubicBezTo>
                    <a:pt x="39" y="131"/>
                    <a:pt x="39" y="131"/>
                    <a:pt x="39" y="130"/>
                  </a:cubicBezTo>
                  <a:cubicBezTo>
                    <a:pt x="38" y="129"/>
                    <a:pt x="36" y="128"/>
                    <a:pt x="36" y="126"/>
                  </a:cubicBezTo>
                  <a:cubicBezTo>
                    <a:pt x="37" y="125"/>
                    <a:pt x="38" y="125"/>
                    <a:pt x="38" y="125"/>
                  </a:cubicBezTo>
                  <a:cubicBezTo>
                    <a:pt x="37" y="124"/>
                    <a:pt x="36" y="124"/>
                    <a:pt x="36" y="123"/>
                  </a:cubicBezTo>
                  <a:cubicBezTo>
                    <a:pt x="37" y="122"/>
                    <a:pt x="35" y="121"/>
                    <a:pt x="36" y="118"/>
                  </a:cubicBezTo>
                  <a:cubicBezTo>
                    <a:pt x="36" y="117"/>
                    <a:pt x="37" y="117"/>
                    <a:pt x="37" y="115"/>
                  </a:cubicBezTo>
                  <a:cubicBezTo>
                    <a:pt x="37" y="114"/>
                    <a:pt x="38" y="114"/>
                    <a:pt x="38" y="113"/>
                  </a:cubicBezTo>
                  <a:cubicBezTo>
                    <a:pt x="37" y="112"/>
                    <a:pt x="37" y="111"/>
                    <a:pt x="37" y="110"/>
                  </a:cubicBezTo>
                  <a:cubicBezTo>
                    <a:pt x="36" y="110"/>
                    <a:pt x="36" y="111"/>
                    <a:pt x="36" y="111"/>
                  </a:cubicBezTo>
                  <a:cubicBezTo>
                    <a:pt x="34" y="111"/>
                    <a:pt x="34" y="109"/>
                    <a:pt x="32" y="109"/>
                  </a:cubicBezTo>
                  <a:cubicBezTo>
                    <a:pt x="32" y="109"/>
                    <a:pt x="32" y="108"/>
                    <a:pt x="32" y="108"/>
                  </a:cubicBezTo>
                  <a:cubicBezTo>
                    <a:pt x="32" y="107"/>
                    <a:pt x="31" y="107"/>
                    <a:pt x="31" y="106"/>
                  </a:cubicBezTo>
                  <a:cubicBezTo>
                    <a:pt x="30" y="106"/>
                    <a:pt x="29" y="105"/>
                    <a:pt x="28" y="106"/>
                  </a:cubicBezTo>
                  <a:cubicBezTo>
                    <a:pt x="28" y="105"/>
                    <a:pt x="27" y="104"/>
                    <a:pt x="27" y="103"/>
                  </a:cubicBezTo>
                  <a:cubicBezTo>
                    <a:pt x="24" y="104"/>
                    <a:pt x="22" y="102"/>
                    <a:pt x="20" y="101"/>
                  </a:cubicBezTo>
                  <a:cubicBezTo>
                    <a:pt x="19" y="100"/>
                    <a:pt x="18" y="98"/>
                    <a:pt x="19" y="96"/>
                  </a:cubicBezTo>
                  <a:cubicBezTo>
                    <a:pt x="18" y="95"/>
                    <a:pt x="17" y="94"/>
                    <a:pt x="16" y="93"/>
                  </a:cubicBezTo>
                  <a:cubicBezTo>
                    <a:pt x="16" y="92"/>
                    <a:pt x="16" y="92"/>
                    <a:pt x="15" y="92"/>
                  </a:cubicBezTo>
                  <a:cubicBezTo>
                    <a:pt x="15" y="94"/>
                    <a:pt x="16" y="94"/>
                    <a:pt x="16" y="95"/>
                  </a:cubicBezTo>
                  <a:cubicBezTo>
                    <a:pt x="15" y="95"/>
                    <a:pt x="15" y="95"/>
                    <a:pt x="14" y="95"/>
                  </a:cubicBezTo>
                  <a:cubicBezTo>
                    <a:pt x="14" y="93"/>
                    <a:pt x="13" y="92"/>
                    <a:pt x="12" y="91"/>
                  </a:cubicBezTo>
                  <a:cubicBezTo>
                    <a:pt x="12" y="91"/>
                    <a:pt x="12" y="90"/>
                    <a:pt x="12" y="90"/>
                  </a:cubicBezTo>
                  <a:cubicBezTo>
                    <a:pt x="11" y="89"/>
                    <a:pt x="11" y="86"/>
                    <a:pt x="11" y="85"/>
                  </a:cubicBezTo>
                  <a:cubicBezTo>
                    <a:pt x="10" y="85"/>
                    <a:pt x="10" y="85"/>
                    <a:pt x="10" y="84"/>
                  </a:cubicBezTo>
                  <a:cubicBezTo>
                    <a:pt x="13" y="68"/>
                    <a:pt x="20" y="54"/>
                    <a:pt x="30" y="42"/>
                  </a:cubicBezTo>
                  <a:close/>
                  <a:moveTo>
                    <a:pt x="41" y="30"/>
                  </a:moveTo>
                  <a:cubicBezTo>
                    <a:pt x="46" y="26"/>
                    <a:pt x="52" y="22"/>
                    <a:pt x="58" y="19"/>
                  </a:cubicBezTo>
                  <a:cubicBezTo>
                    <a:pt x="58" y="19"/>
                    <a:pt x="59" y="19"/>
                    <a:pt x="59" y="20"/>
                  </a:cubicBezTo>
                  <a:cubicBezTo>
                    <a:pt x="58" y="22"/>
                    <a:pt x="56" y="21"/>
                    <a:pt x="55" y="21"/>
                  </a:cubicBezTo>
                  <a:cubicBezTo>
                    <a:pt x="54" y="22"/>
                    <a:pt x="55" y="22"/>
                    <a:pt x="55" y="23"/>
                  </a:cubicBezTo>
                  <a:cubicBezTo>
                    <a:pt x="54" y="23"/>
                    <a:pt x="53" y="24"/>
                    <a:pt x="53" y="25"/>
                  </a:cubicBezTo>
                  <a:cubicBezTo>
                    <a:pt x="51" y="24"/>
                    <a:pt x="51" y="26"/>
                    <a:pt x="49" y="26"/>
                  </a:cubicBezTo>
                  <a:cubicBezTo>
                    <a:pt x="49" y="28"/>
                    <a:pt x="48" y="28"/>
                    <a:pt x="48" y="30"/>
                  </a:cubicBezTo>
                  <a:cubicBezTo>
                    <a:pt x="47" y="30"/>
                    <a:pt x="46" y="30"/>
                    <a:pt x="45" y="30"/>
                  </a:cubicBezTo>
                  <a:cubicBezTo>
                    <a:pt x="45" y="31"/>
                    <a:pt x="47" y="30"/>
                    <a:pt x="47" y="31"/>
                  </a:cubicBezTo>
                  <a:cubicBezTo>
                    <a:pt x="47" y="32"/>
                    <a:pt x="46" y="32"/>
                    <a:pt x="45" y="32"/>
                  </a:cubicBezTo>
                  <a:cubicBezTo>
                    <a:pt x="45" y="35"/>
                    <a:pt x="42" y="33"/>
                    <a:pt x="39" y="33"/>
                  </a:cubicBezTo>
                  <a:cubicBezTo>
                    <a:pt x="39" y="33"/>
                    <a:pt x="39" y="32"/>
                    <a:pt x="39" y="32"/>
                  </a:cubicBezTo>
                  <a:cubicBezTo>
                    <a:pt x="39" y="32"/>
                    <a:pt x="40" y="32"/>
                    <a:pt x="40" y="31"/>
                  </a:cubicBezTo>
                  <a:cubicBezTo>
                    <a:pt x="41" y="32"/>
                    <a:pt x="42" y="32"/>
                    <a:pt x="43" y="32"/>
                  </a:cubicBezTo>
                  <a:cubicBezTo>
                    <a:pt x="42" y="31"/>
                    <a:pt x="42" y="30"/>
                    <a:pt x="41" y="30"/>
                  </a:cubicBezTo>
                  <a:close/>
                  <a:moveTo>
                    <a:pt x="183" y="58"/>
                  </a:moveTo>
                  <a:cubicBezTo>
                    <a:pt x="182" y="59"/>
                    <a:pt x="182" y="59"/>
                    <a:pt x="182" y="60"/>
                  </a:cubicBezTo>
                  <a:cubicBezTo>
                    <a:pt x="182" y="61"/>
                    <a:pt x="183" y="60"/>
                    <a:pt x="184" y="60"/>
                  </a:cubicBezTo>
                  <a:cubicBezTo>
                    <a:pt x="184" y="61"/>
                    <a:pt x="185" y="62"/>
                    <a:pt x="185" y="63"/>
                  </a:cubicBezTo>
                  <a:cubicBezTo>
                    <a:pt x="185" y="65"/>
                    <a:pt x="186" y="67"/>
                    <a:pt x="186" y="69"/>
                  </a:cubicBezTo>
                  <a:cubicBezTo>
                    <a:pt x="184" y="70"/>
                    <a:pt x="184" y="72"/>
                    <a:pt x="183" y="74"/>
                  </a:cubicBezTo>
                  <a:cubicBezTo>
                    <a:pt x="182" y="74"/>
                    <a:pt x="181" y="75"/>
                    <a:pt x="181" y="75"/>
                  </a:cubicBezTo>
                  <a:cubicBezTo>
                    <a:pt x="180" y="78"/>
                    <a:pt x="182" y="82"/>
                    <a:pt x="180" y="84"/>
                  </a:cubicBezTo>
                  <a:cubicBezTo>
                    <a:pt x="179" y="83"/>
                    <a:pt x="178" y="83"/>
                    <a:pt x="178" y="81"/>
                  </a:cubicBezTo>
                  <a:cubicBezTo>
                    <a:pt x="178" y="80"/>
                    <a:pt x="177" y="79"/>
                    <a:pt x="176" y="78"/>
                  </a:cubicBezTo>
                  <a:cubicBezTo>
                    <a:pt x="174" y="78"/>
                    <a:pt x="177" y="80"/>
                    <a:pt x="176" y="80"/>
                  </a:cubicBezTo>
                  <a:cubicBezTo>
                    <a:pt x="176" y="81"/>
                    <a:pt x="175" y="81"/>
                    <a:pt x="175" y="81"/>
                  </a:cubicBezTo>
                  <a:cubicBezTo>
                    <a:pt x="175" y="82"/>
                    <a:pt x="174" y="82"/>
                    <a:pt x="174" y="83"/>
                  </a:cubicBezTo>
                  <a:cubicBezTo>
                    <a:pt x="174" y="84"/>
                    <a:pt x="175" y="84"/>
                    <a:pt x="176" y="85"/>
                  </a:cubicBezTo>
                  <a:cubicBezTo>
                    <a:pt x="176" y="86"/>
                    <a:pt x="176" y="87"/>
                    <a:pt x="177" y="87"/>
                  </a:cubicBezTo>
                  <a:cubicBezTo>
                    <a:pt x="176" y="88"/>
                    <a:pt x="176" y="90"/>
                    <a:pt x="176" y="92"/>
                  </a:cubicBezTo>
                  <a:cubicBezTo>
                    <a:pt x="175" y="92"/>
                    <a:pt x="175" y="92"/>
                    <a:pt x="175" y="92"/>
                  </a:cubicBezTo>
                  <a:cubicBezTo>
                    <a:pt x="174" y="95"/>
                    <a:pt x="173" y="96"/>
                    <a:pt x="172" y="98"/>
                  </a:cubicBezTo>
                  <a:cubicBezTo>
                    <a:pt x="170" y="98"/>
                    <a:pt x="169" y="98"/>
                    <a:pt x="169" y="99"/>
                  </a:cubicBezTo>
                  <a:cubicBezTo>
                    <a:pt x="169" y="99"/>
                    <a:pt x="170" y="99"/>
                    <a:pt x="170" y="100"/>
                  </a:cubicBezTo>
                  <a:cubicBezTo>
                    <a:pt x="169" y="100"/>
                    <a:pt x="169" y="101"/>
                    <a:pt x="169" y="102"/>
                  </a:cubicBezTo>
                  <a:cubicBezTo>
                    <a:pt x="169" y="106"/>
                    <a:pt x="168" y="109"/>
                    <a:pt x="165" y="110"/>
                  </a:cubicBezTo>
                  <a:cubicBezTo>
                    <a:pt x="165" y="109"/>
                    <a:pt x="165" y="109"/>
                    <a:pt x="165" y="108"/>
                  </a:cubicBezTo>
                  <a:cubicBezTo>
                    <a:pt x="164" y="108"/>
                    <a:pt x="163" y="107"/>
                    <a:pt x="162" y="106"/>
                  </a:cubicBezTo>
                  <a:cubicBezTo>
                    <a:pt x="161" y="106"/>
                    <a:pt x="162" y="108"/>
                    <a:pt x="162" y="109"/>
                  </a:cubicBezTo>
                  <a:cubicBezTo>
                    <a:pt x="162" y="110"/>
                    <a:pt x="163" y="111"/>
                    <a:pt x="164" y="111"/>
                  </a:cubicBezTo>
                  <a:cubicBezTo>
                    <a:pt x="164" y="114"/>
                    <a:pt x="166" y="114"/>
                    <a:pt x="165" y="116"/>
                  </a:cubicBezTo>
                  <a:cubicBezTo>
                    <a:pt x="164" y="115"/>
                    <a:pt x="162" y="114"/>
                    <a:pt x="161" y="112"/>
                  </a:cubicBezTo>
                  <a:cubicBezTo>
                    <a:pt x="161" y="111"/>
                    <a:pt x="160" y="110"/>
                    <a:pt x="160" y="109"/>
                  </a:cubicBezTo>
                  <a:cubicBezTo>
                    <a:pt x="160" y="108"/>
                    <a:pt x="161" y="108"/>
                    <a:pt x="161" y="107"/>
                  </a:cubicBezTo>
                  <a:cubicBezTo>
                    <a:pt x="161" y="106"/>
                    <a:pt x="160" y="106"/>
                    <a:pt x="159" y="105"/>
                  </a:cubicBezTo>
                  <a:cubicBezTo>
                    <a:pt x="160" y="104"/>
                    <a:pt x="159" y="104"/>
                    <a:pt x="160" y="103"/>
                  </a:cubicBezTo>
                  <a:cubicBezTo>
                    <a:pt x="159" y="102"/>
                    <a:pt x="157" y="103"/>
                    <a:pt x="157" y="102"/>
                  </a:cubicBezTo>
                  <a:cubicBezTo>
                    <a:pt x="156" y="101"/>
                    <a:pt x="157" y="101"/>
                    <a:pt x="157" y="100"/>
                  </a:cubicBezTo>
                  <a:cubicBezTo>
                    <a:pt x="156" y="100"/>
                    <a:pt x="156" y="98"/>
                    <a:pt x="155" y="97"/>
                  </a:cubicBezTo>
                  <a:cubicBezTo>
                    <a:pt x="154" y="97"/>
                    <a:pt x="153" y="98"/>
                    <a:pt x="152" y="98"/>
                  </a:cubicBezTo>
                  <a:cubicBezTo>
                    <a:pt x="152" y="99"/>
                    <a:pt x="151" y="100"/>
                    <a:pt x="151" y="101"/>
                  </a:cubicBezTo>
                  <a:cubicBezTo>
                    <a:pt x="150" y="101"/>
                    <a:pt x="150" y="103"/>
                    <a:pt x="149" y="102"/>
                  </a:cubicBezTo>
                  <a:cubicBezTo>
                    <a:pt x="149" y="103"/>
                    <a:pt x="149" y="103"/>
                    <a:pt x="149" y="103"/>
                  </a:cubicBezTo>
                  <a:cubicBezTo>
                    <a:pt x="149" y="103"/>
                    <a:pt x="148" y="103"/>
                    <a:pt x="148" y="103"/>
                  </a:cubicBezTo>
                  <a:cubicBezTo>
                    <a:pt x="148" y="107"/>
                    <a:pt x="147" y="108"/>
                    <a:pt x="147" y="110"/>
                  </a:cubicBezTo>
                  <a:cubicBezTo>
                    <a:pt x="146" y="110"/>
                    <a:pt x="145" y="110"/>
                    <a:pt x="144" y="110"/>
                  </a:cubicBezTo>
                  <a:cubicBezTo>
                    <a:pt x="144" y="109"/>
                    <a:pt x="144" y="109"/>
                    <a:pt x="144" y="108"/>
                  </a:cubicBezTo>
                  <a:cubicBezTo>
                    <a:pt x="144" y="107"/>
                    <a:pt x="144" y="106"/>
                    <a:pt x="143" y="105"/>
                  </a:cubicBezTo>
                  <a:cubicBezTo>
                    <a:pt x="142" y="104"/>
                    <a:pt x="142" y="102"/>
                    <a:pt x="141" y="101"/>
                  </a:cubicBezTo>
                  <a:cubicBezTo>
                    <a:pt x="141" y="99"/>
                    <a:pt x="141" y="99"/>
                    <a:pt x="141" y="98"/>
                  </a:cubicBezTo>
                  <a:cubicBezTo>
                    <a:pt x="140" y="97"/>
                    <a:pt x="139" y="98"/>
                    <a:pt x="139" y="97"/>
                  </a:cubicBezTo>
                  <a:cubicBezTo>
                    <a:pt x="139" y="97"/>
                    <a:pt x="139" y="96"/>
                    <a:pt x="140" y="96"/>
                  </a:cubicBezTo>
                  <a:cubicBezTo>
                    <a:pt x="138" y="96"/>
                    <a:pt x="138" y="94"/>
                    <a:pt x="136" y="94"/>
                  </a:cubicBezTo>
                  <a:cubicBezTo>
                    <a:pt x="135" y="95"/>
                    <a:pt x="135" y="94"/>
                    <a:pt x="135" y="94"/>
                  </a:cubicBezTo>
                  <a:cubicBezTo>
                    <a:pt x="133" y="94"/>
                    <a:pt x="133" y="95"/>
                    <a:pt x="132" y="95"/>
                  </a:cubicBezTo>
                  <a:cubicBezTo>
                    <a:pt x="132" y="94"/>
                    <a:pt x="131" y="94"/>
                    <a:pt x="131" y="93"/>
                  </a:cubicBezTo>
                  <a:cubicBezTo>
                    <a:pt x="128" y="93"/>
                    <a:pt x="128" y="90"/>
                    <a:pt x="127" y="88"/>
                  </a:cubicBezTo>
                  <a:cubicBezTo>
                    <a:pt x="126" y="88"/>
                    <a:pt x="126" y="89"/>
                    <a:pt x="125" y="89"/>
                  </a:cubicBezTo>
                  <a:cubicBezTo>
                    <a:pt x="126" y="89"/>
                    <a:pt x="126" y="91"/>
                    <a:pt x="127" y="90"/>
                  </a:cubicBezTo>
                  <a:cubicBezTo>
                    <a:pt x="127" y="92"/>
                    <a:pt x="128" y="93"/>
                    <a:pt x="128" y="94"/>
                  </a:cubicBezTo>
                  <a:cubicBezTo>
                    <a:pt x="129" y="93"/>
                    <a:pt x="129" y="93"/>
                    <a:pt x="131" y="93"/>
                  </a:cubicBezTo>
                  <a:cubicBezTo>
                    <a:pt x="130" y="96"/>
                    <a:pt x="132" y="96"/>
                    <a:pt x="132" y="97"/>
                  </a:cubicBezTo>
                  <a:cubicBezTo>
                    <a:pt x="132" y="98"/>
                    <a:pt x="131" y="98"/>
                    <a:pt x="132" y="100"/>
                  </a:cubicBezTo>
                  <a:cubicBezTo>
                    <a:pt x="130" y="100"/>
                    <a:pt x="130" y="101"/>
                    <a:pt x="128" y="102"/>
                  </a:cubicBezTo>
                  <a:cubicBezTo>
                    <a:pt x="128" y="102"/>
                    <a:pt x="128" y="103"/>
                    <a:pt x="128" y="103"/>
                  </a:cubicBezTo>
                  <a:cubicBezTo>
                    <a:pt x="125" y="104"/>
                    <a:pt x="124" y="105"/>
                    <a:pt x="122" y="106"/>
                  </a:cubicBezTo>
                  <a:cubicBezTo>
                    <a:pt x="120" y="105"/>
                    <a:pt x="120" y="102"/>
                    <a:pt x="119" y="101"/>
                  </a:cubicBezTo>
                  <a:cubicBezTo>
                    <a:pt x="118" y="99"/>
                    <a:pt x="117" y="97"/>
                    <a:pt x="116" y="96"/>
                  </a:cubicBezTo>
                  <a:cubicBezTo>
                    <a:pt x="116" y="95"/>
                    <a:pt x="116" y="93"/>
                    <a:pt x="115" y="93"/>
                  </a:cubicBezTo>
                  <a:cubicBezTo>
                    <a:pt x="114" y="93"/>
                    <a:pt x="115" y="94"/>
                    <a:pt x="115" y="96"/>
                  </a:cubicBezTo>
                  <a:cubicBezTo>
                    <a:pt x="115" y="97"/>
                    <a:pt x="116" y="97"/>
                    <a:pt x="117" y="98"/>
                  </a:cubicBezTo>
                  <a:cubicBezTo>
                    <a:pt x="116" y="100"/>
                    <a:pt x="118" y="100"/>
                    <a:pt x="118" y="102"/>
                  </a:cubicBezTo>
                  <a:cubicBezTo>
                    <a:pt x="119" y="104"/>
                    <a:pt x="121" y="105"/>
                    <a:pt x="121" y="107"/>
                  </a:cubicBezTo>
                  <a:cubicBezTo>
                    <a:pt x="122" y="107"/>
                    <a:pt x="123" y="107"/>
                    <a:pt x="123" y="107"/>
                  </a:cubicBezTo>
                  <a:cubicBezTo>
                    <a:pt x="125" y="107"/>
                    <a:pt x="125" y="106"/>
                    <a:pt x="126" y="106"/>
                  </a:cubicBezTo>
                  <a:cubicBezTo>
                    <a:pt x="127" y="107"/>
                    <a:pt x="126" y="109"/>
                    <a:pt x="126" y="110"/>
                  </a:cubicBezTo>
                  <a:cubicBezTo>
                    <a:pt x="125" y="112"/>
                    <a:pt x="123" y="115"/>
                    <a:pt x="122" y="118"/>
                  </a:cubicBezTo>
                  <a:cubicBezTo>
                    <a:pt x="121" y="118"/>
                    <a:pt x="121" y="119"/>
                    <a:pt x="120" y="119"/>
                  </a:cubicBezTo>
                  <a:cubicBezTo>
                    <a:pt x="119" y="121"/>
                    <a:pt x="119" y="123"/>
                    <a:pt x="118" y="124"/>
                  </a:cubicBezTo>
                  <a:cubicBezTo>
                    <a:pt x="119" y="127"/>
                    <a:pt x="119" y="131"/>
                    <a:pt x="118" y="134"/>
                  </a:cubicBezTo>
                  <a:cubicBezTo>
                    <a:pt x="116" y="136"/>
                    <a:pt x="115" y="138"/>
                    <a:pt x="114" y="142"/>
                  </a:cubicBezTo>
                  <a:cubicBezTo>
                    <a:pt x="113" y="142"/>
                    <a:pt x="113" y="143"/>
                    <a:pt x="113" y="143"/>
                  </a:cubicBezTo>
                  <a:cubicBezTo>
                    <a:pt x="113" y="145"/>
                    <a:pt x="112" y="145"/>
                    <a:pt x="112" y="146"/>
                  </a:cubicBezTo>
                  <a:cubicBezTo>
                    <a:pt x="111" y="147"/>
                    <a:pt x="110" y="149"/>
                    <a:pt x="110" y="151"/>
                  </a:cubicBezTo>
                  <a:cubicBezTo>
                    <a:pt x="107" y="151"/>
                    <a:pt x="105" y="153"/>
                    <a:pt x="102" y="154"/>
                  </a:cubicBezTo>
                  <a:cubicBezTo>
                    <a:pt x="101" y="152"/>
                    <a:pt x="101" y="148"/>
                    <a:pt x="100" y="146"/>
                  </a:cubicBezTo>
                  <a:cubicBezTo>
                    <a:pt x="100" y="145"/>
                    <a:pt x="100" y="144"/>
                    <a:pt x="100" y="143"/>
                  </a:cubicBezTo>
                  <a:cubicBezTo>
                    <a:pt x="99" y="141"/>
                    <a:pt x="98" y="139"/>
                    <a:pt x="97" y="137"/>
                  </a:cubicBezTo>
                  <a:cubicBezTo>
                    <a:pt x="98" y="136"/>
                    <a:pt x="97" y="133"/>
                    <a:pt x="98" y="131"/>
                  </a:cubicBezTo>
                  <a:cubicBezTo>
                    <a:pt x="98" y="130"/>
                    <a:pt x="98" y="127"/>
                    <a:pt x="97" y="126"/>
                  </a:cubicBezTo>
                  <a:cubicBezTo>
                    <a:pt x="97" y="124"/>
                    <a:pt x="96" y="122"/>
                    <a:pt x="95" y="120"/>
                  </a:cubicBezTo>
                  <a:cubicBezTo>
                    <a:pt x="95" y="118"/>
                    <a:pt x="96" y="117"/>
                    <a:pt x="96" y="114"/>
                  </a:cubicBezTo>
                  <a:cubicBezTo>
                    <a:pt x="95" y="114"/>
                    <a:pt x="94" y="114"/>
                    <a:pt x="94" y="115"/>
                  </a:cubicBezTo>
                  <a:cubicBezTo>
                    <a:pt x="93" y="115"/>
                    <a:pt x="92" y="114"/>
                    <a:pt x="91" y="114"/>
                  </a:cubicBezTo>
                  <a:cubicBezTo>
                    <a:pt x="90" y="114"/>
                    <a:pt x="91" y="113"/>
                    <a:pt x="90" y="113"/>
                  </a:cubicBezTo>
                  <a:cubicBezTo>
                    <a:pt x="89" y="112"/>
                    <a:pt x="89" y="114"/>
                    <a:pt x="88" y="114"/>
                  </a:cubicBezTo>
                  <a:cubicBezTo>
                    <a:pt x="87" y="114"/>
                    <a:pt x="85" y="114"/>
                    <a:pt x="84" y="115"/>
                  </a:cubicBezTo>
                  <a:cubicBezTo>
                    <a:pt x="82" y="114"/>
                    <a:pt x="81" y="113"/>
                    <a:pt x="80" y="112"/>
                  </a:cubicBezTo>
                  <a:cubicBezTo>
                    <a:pt x="79" y="110"/>
                    <a:pt x="78" y="108"/>
                    <a:pt x="77" y="107"/>
                  </a:cubicBezTo>
                  <a:cubicBezTo>
                    <a:pt x="77" y="104"/>
                    <a:pt x="77" y="100"/>
                    <a:pt x="77" y="97"/>
                  </a:cubicBezTo>
                  <a:cubicBezTo>
                    <a:pt x="78" y="96"/>
                    <a:pt x="79" y="95"/>
                    <a:pt x="79" y="93"/>
                  </a:cubicBezTo>
                  <a:cubicBezTo>
                    <a:pt x="79" y="92"/>
                    <a:pt x="81" y="91"/>
                    <a:pt x="81" y="90"/>
                  </a:cubicBezTo>
                  <a:cubicBezTo>
                    <a:pt x="82" y="88"/>
                    <a:pt x="82" y="86"/>
                    <a:pt x="83" y="84"/>
                  </a:cubicBezTo>
                  <a:cubicBezTo>
                    <a:pt x="83" y="84"/>
                    <a:pt x="85" y="83"/>
                    <a:pt x="85" y="82"/>
                  </a:cubicBezTo>
                  <a:cubicBezTo>
                    <a:pt x="86" y="82"/>
                    <a:pt x="86" y="82"/>
                    <a:pt x="87" y="83"/>
                  </a:cubicBezTo>
                  <a:cubicBezTo>
                    <a:pt x="88" y="82"/>
                    <a:pt x="90" y="82"/>
                    <a:pt x="93" y="82"/>
                  </a:cubicBezTo>
                  <a:cubicBezTo>
                    <a:pt x="94" y="81"/>
                    <a:pt x="95" y="81"/>
                    <a:pt x="97" y="81"/>
                  </a:cubicBezTo>
                  <a:cubicBezTo>
                    <a:pt x="98" y="81"/>
                    <a:pt x="98" y="82"/>
                    <a:pt x="97" y="82"/>
                  </a:cubicBezTo>
                  <a:cubicBezTo>
                    <a:pt x="97" y="83"/>
                    <a:pt x="98" y="83"/>
                    <a:pt x="98" y="84"/>
                  </a:cubicBezTo>
                  <a:cubicBezTo>
                    <a:pt x="99" y="86"/>
                    <a:pt x="102" y="86"/>
                    <a:pt x="103" y="88"/>
                  </a:cubicBezTo>
                  <a:cubicBezTo>
                    <a:pt x="104" y="88"/>
                    <a:pt x="104" y="86"/>
                    <a:pt x="105" y="86"/>
                  </a:cubicBezTo>
                  <a:cubicBezTo>
                    <a:pt x="108" y="86"/>
                    <a:pt x="110" y="86"/>
                    <a:pt x="113" y="87"/>
                  </a:cubicBezTo>
                  <a:cubicBezTo>
                    <a:pt x="114" y="87"/>
                    <a:pt x="113" y="85"/>
                    <a:pt x="114" y="84"/>
                  </a:cubicBezTo>
                  <a:cubicBezTo>
                    <a:pt x="114" y="83"/>
                    <a:pt x="114" y="83"/>
                    <a:pt x="114" y="82"/>
                  </a:cubicBezTo>
                  <a:cubicBezTo>
                    <a:pt x="113" y="81"/>
                    <a:pt x="114" y="84"/>
                    <a:pt x="113" y="84"/>
                  </a:cubicBezTo>
                  <a:cubicBezTo>
                    <a:pt x="111" y="84"/>
                    <a:pt x="113" y="82"/>
                    <a:pt x="112" y="82"/>
                  </a:cubicBezTo>
                  <a:cubicBezTo>
                    <a:pt x="111" y="82"/>
                    <a:pt x="109" y="83"/>
                    <a:pt x="108" y="82"/>
                  </a:cubicBezTo>
                  <a:cubicBezTo>
                    <a:pt x="108" y="81"/>
                    <a:pt x="108" y="80"/>
                    <a:pt x="107" y="80"/>
                  </a:cubicBezTo>
                  <a:cubicBezTo>
                    <a:pt x="107" y="79"/>
                    <a:pt x="107" y="79"/>
                    <a:pt x="107" y="77"/>
                  </a:cubicBezTo>
                  <a:cubicBezTo>
                    <a:pt x="107" y="77"/>
                    <a:pt x="107" y="77"/>
                    <a:pt x="106" y="77"/>
                  </a:cubicBezTo>
                  <a:cubicBezTo>
                    <a:pt x="106" y="79"/>
                    <a:pt x="107" y="81"/>
                    <a:pt x="106" y="82"/>
                  </a:cubicBezTo>
                  <a:cubicBezTo>
                    <a:pt x="107" y="82"/>
                    <a:pt x="108" y="82"/>
                    <a:pt x="108" y="83"/>
                  </a:cubicBezTo>
                  <a:cubicBezTo>
                    <a:pt x="107" y="82"/>
                    <a:pt x="106" y="83"/>
                    <a:pt x="106" y="82"/>
                  </a:cubicBezTo>
                  <a:cubicBezTo>
                    <a:pt x="106" y="82"/>
                    <a:pt x="106" y="82"/>
                    <a:pt x="106" y="82"/>
                  </a:cubicBezTo>
                  <a:cubicBezTo>
                    <a:pt x="105" y="82"/>
                    <a:pt x="104" y="82"/>
                    <a:pt x="104" y="81"/>
                  </a:cubicBezTo>
                  <a:cubicBezTo>
                    <a:pt x="104" y="81"/>
                    <a:pt x="104" y="80"/>
                    <a:pt x="104" y="79"/>
                  </a:cubicBezTo>
                  <a:cubicBezTo>
                    <a:pt x="104" y="79"/>
                    <a:pt x="104" y="78"/>
                    <a:pt x="103" y="78"/>
                  </a:cubicBezTo>
                  <a:cubicBezTo>
                    <a:pt x="103" y="77"/>
                    <a:pt x="103" y="77"/>
                    <a:pt x="103" y="76"/>
                  </a:cubicBezTo>
                  <a:cubicBezTo>
                    <a:pt x="102" y="75"/>
                    <a:pt x="100" y="74"/>
                    <a:pt x="99" y="72"/>
                  </a:cubicBezTo>
                  <a:cubicBezTo>
                    <a:pt x="98" y="75"/>
                    <a:pt x="102" y="76"/>
                    <a:pt x="103" y="77"/>
                  </a:cubicBezTo>
                  <a:cubicBezTo>
                    <a:pt x="102" y="79"/>
                    <a:pt x="102" y="76"/>
                    <a:pt x="101" y="77"/>
                  </a:cubicBezTo>
                  <a:cubicBezTo>
                    <a:pt x="101" y="78"/>
                    <a:pt x="102" y="78"/>
                    <a:pt x="102" y="79"/>
                  </a:cubicBezTo>
                  <a:cubicBezTo>
                    <a:pt x="101" y="79"/>
                    <a:pt x="100" y="79"/>
                    <a:pt x="100" y="81"/>
                  </a:cubicBezTo>
                  <a:cubicBezTo>
                    <a:pt x="100" y="80"/>
                    <a:pt x="99" y="81"/>
                    <a:pt x="99" y="79"/>
                  </a:cubicBezTo>
                  <a:cubicBezTo>
                    <a:pt x="100" y="79"/>
                    <a:pt x="100" y="79"/>
                    <a:pt x="100" y="79"/>
                  </a:cubicBezTo>
                  <a:cubicBezTo>
                    <a:pt x="100" y="77"/>
                    <a:pt x="99" y="76"/>
                    <a:pt x="98" y="76"/>
                  </a:cubicBezTo>
                  <a:cubicBezTo>
                    <a:pt x="97" y="76"/>
                    <a:pt x="97" y="75"/>
                    <a:pt x="97" y="75"/>
                  </a:cubicBezTo>
                  <a:cubicBezTo>
                    <a:pt x="96" y="77"/>
                    <a:pt x="98" y="79"/>
                    <a:pt x="96" y="79"/>
                  </a:cubicBezTo>
                  <a:cubicBezTo>
                    <a:pt x="95" y="77"/>
                    <a:pt x="95" y="75"/>
                    <a:pt x="96" y="73"/>
                  </a:cubicBezTo>
                  <a:cubicBezTo>
                    <a:pt x="94" y="74"/>
                    <a:pt x="94" y="75"/>
                    <a:pt x="93" y="74"/>
                  </a:cubicBezTo>
                  <a:cubicBezTo>
                    <a:pt x="91" y="74"/>
                    <a:pt x="91" y="76"/>
                    <a:pt x="90" y="77"/>
                  </a:cubicBezTo>
                  <a:cubicBezTo>
                    <a:pt x="90" y="79"/>
                    <a:pt x="89" y="80"/>
                    <a:pt x="88" y="82"/>
                  </a:cubicBezTo>
                  <a:cubicBezTo>
                    <a:pt x="87" y="81"/>
                    <a:pt x="87" y="81"/>
                    <a:pt x="86" y="82"/>
                  </a:cubicBezTo>
                  <a:cubicBezTo>
                    <a:pt x="85" y="82"/>
                    <a:pt x="84" y="81"/>
                    <a:pt x="83" y="81"/>
                  </a:cubicBezTo>
                  <a:cubicBezTo>
                    <a:pt x="83" y="79"/>
                    <a:pt x="83" y="79"/>
                    <a:pt x="82" y="78"/>
                  </a:cubicBezTo>
                  <a:cubicBezTo>
                    <a:pt x="84" y="78"/>
                    <a:pt x="83" y="75"/>
                    <a:pt x="83" y="74"/>
                  </a:cubicBezTo>
                  <a:cubicBezTo>
                    <a:pt x="85" y="74"/>
                    <a:pt x="86" y="73"/>
                    <a:pt x="88" y="74"/>
                  </a:cubicBezTo>
                  <a:cubicBezTo>
                    <a:pt x="88" y="74"/>
                    <a:pt x="88" y="73"/>
                    <a:pt x="89" y="72"/>
                  </a:cubicBezTo>
                  <a:cubicBezTo>
                    <a:pt x="89" y="71"/>
                    <a:pt x="87" y="71"/>
                    <a:pt x="87" y="70"/>
                  </a:cubicBezTo>
                  <a:cubicBezTo>
                    <a:pt x="86" y="70"/>
                    <a:pt x="86" y="70"/>
                    <a:pt x="85" y="69"/>
                  </a:cubicBezTo>
                  <a:cubicBezTo>
                    <a:pt x="85" y="68"/>
                    <a:pt x="86" y="68"/>
                    <a:pt x="87" y="68"/>
                  </a:cubicBezTo>
                  <a:cubicBezTo>
                    <a:pt x="88" y="67"/>
                    <a:pt x="88" y="66"/>
                    <a:pt x="89" y="66"/>
                  </a:cubicBezTo>
                  <a:cubicBezTo>
                    <a:pt x="89" y="66"/>
                    <a:pt x="90" y="66"/>
                    <a:pt x="89" y="66"/>
                  </a:cubicBezTo>
                  <a:cubicBezTo>
                    <a:pt x="88" y="65"/>
                    <a:pt x="86" y="66"/>
                    <a:pt x="85" y="66"/>
                  </a:cubicBezTo>
                  <a:cubicBezTo>
                    <a:pt x="84" y="65"/>
                    <a:pt x="86" y="65"/>
                    <a:pt x="86" y="65"/>
                  </a:cubicBezTo>
                  <a:cubicBezTo>
                    <a:pt x="86" y="64"/>
                    <a:pt x="85" y="63"/>
                    <a:pt x="85" y="62"/>
                  </a:cubicBezTo>
                  <a:cubicBezTo>
                    <a:pt x="86" y="62"/>
                    <a:pt x="87" y="61"/>
                    <a:pt x="87" y="60"/>
                  </a:cubicBezTo>
                  <a:cubicBezTo>
                    <a:pt x="87" y="60"/>
                    <a:pt x="86" y="60"/>
                    <a:pt x="85" y="59"/>
                  </a:cubicBezTo>
                  <a:cubicBezTo>
                    <a:pt x="85" y="58"/>
                    <a:pt x="86" y="57"/>
                    <a:pt x="86" y="55"/>
                  </a:cubicBezTo>
                  <a:cubicBezTo>
                    <a:pt x="87" y="54"/>
                    <a:pt x="87" y="54"/>
                    <a:pt x="88" y="54"/>
                  </a:cubicBezTo>
                  <a:cubicBezTo>
                    <a:pt x="88" y="55"/>
                    <a:pt x="88" y="55"/>
                    <a:pt x="87" y="55"/>
                  </a:cubicBezTo>
                  <a:cubicBezTo>
                    <a:pt x="88" y="56"/>
                    <a:pt x="88" y="56"/>
                    <a:pt x="89" y="57"/>
                  </a:cubicBezTo>
                  <a:cubicBezTo>
                    <a:pt x="87" y="58"/>
                    <a:pt x="90" y="59"/>
                    <a:pt x="89" y="61"/>
                  </a:cubicBezTo>
                  <a:cubicBezTo>
                    <a:pt x="90" y="61"/>
                    <a:pt x="90" y="62"/>
                    <a:pt x="91" y="62"/>
                  </a:cubicBezTo>
                  <a:cubicBezTo>
                    <a:pt x="90" y="63"/>
                    <a:pt x="90" y="64"/>
                    <a:pt x="89" y="66"/>
                  </a:cubicBezTo>
                  <a:cubicBezTo>
                    <a:pt x="91" y="66"/>
                    <a:pt x="90" y="63"/>
                    <a:pt x="92" y="64"/>
                  </a:cubicBezTo>
                  <a:cubicBezTo>
                    <a:pt x="91" y="62"/>
                    <a:pt x="92" y="62"/>
                    <a:pt x="92" y="62"/>
                  </a:cubicBezTo>
                  <a:cubicBezTo>
                    <a:pt x="93" y="61"/>
                    <a:pt x="94" y="61"/>
                    <a:pt x="95" y="61"/>
                  </a:cubicBezTo>
                  <a:cubicBezTo>
                    <a:pt x="95" y="60"/>
                    <a:pt x="95" y="60"/>
                    <a:pt x="94" y="60"/>
                  </a:cubicBezTo>
                  <a:cubicBezTo>
                    <a:pt x="94" y="59"/>
                    <a:pt x="95" y="58"/>
                    <a:pt x="96" y="57"/>
                  </a:cubicBezTo>
                  <a:cubicBezTo>
                    <a:pt x="95" y="57"/>
                    <a:pt x="94" y="57"/>
                    <a:pt x="93" y="56"/>
                  </a:cubicBezTo>
                  <a:cubicBezTo>
                    <a:pt x="93" y="54"/>
                    <a:pt x="93" y="53"/>
                    <a:pt x="93" y="52"/>
                  </a:cubicBezTo>
                  <a:cubicBezTo>
                    <a:pt x="93" y="51"/>
                    <a:pt x="93" y="48"/>
                    <a:pt x="95" y="48"/>
                  </a:cubicBezTo>
                  <a:cubicBezTo>
                    <a:pt x="95" y="48"/>
                    <a:pt x="95" y="47"/>
                    <a:pt x="95" y="47"/>
                  </a:cubicBezTo>
                  <a:cubicBezTo>
                    <a:pt x="96" y="47"/>
                    <a:pt x="96" y="47"/>
                    <a:pt x="96" y="47"/>
                  </a:cubicBezTo>
                  <a:cubicBezTo>
                    <a:pt x="97" y="46"/>
                    <a:pt x="98" y="45"/>
                    <a:pt x="98" y="43"/>
                  </a:cubicBezTo>
                  <a:cubicBezTo>
                    <a:pt x="99" y="42"/>
                    <a:pt x="101" y="41"/>
                    <a:pt x="102" y="40"/>
                  </a:cubicBezTo>
                  <a:cubicBezTo>
                    <a:pt x="102" y="40"/>
                    <a:pt x="103" y="39"/>
                    <a:pt x="103" y="40"/>
                  </a:cubicBezTo>
                  <a:cubicBezTo>
                    <a:pt x="104" y="39"/>
                    <a:pt x="104" y="38"/>
                    <a:pt x="105" y="37"/>
                  </a:cubicBezTo>
                  <a:cubicBezTo>
                    <a:pt x="106" y="37"/>
                    <a:pt x="107" y="37"/>
                    <a:pt x="108" y="37"/>
                  </a:cubicBezTo>
                  <a:cubicBezTo>
                    <a:pt x="109" y="38"/>
                    <a:pt x="109" y="39"/>
                    <a:pt x="110" y="40"/>
                  </a:cubicBezTo>
                  <a:cubicBezTo>
                    <a:pt x="111" y="40"/>
                    <a:pt x="112" y="40"/>
                    <a:pt x="112" y="41"/>
                  </a:cubicBezTo>
                  <a:cubicBezTo>
                    <a:pt x="114" y="41"/>
                    <a:pt x="117" y="42"/>
                    <a:pt x="116" y="45"/>
                  </a:cubicBezTo>
                  <a:cubicBezTo>
                    <a:pt x="118" y="45"/>
                    <a:pt x="118" y="43"/>
                    <a:pt x="118" y="41"/>
                  </a:cubicBezTo>
                  <a:cubicBezTo>
                    <a:pt x="118" y="41"/>
                    <a:pt x="119" y="41"/>
                    <a:pt x="119" y="41"/>
                  </a:cubicBezTo>
                  <a:cubicBezTo>
                    <a:pt x="119" y="42"/>
                    <a:pt x="119" y="43"/>
                    <a:pt x="119" y="44"/>
                  </a:cubicBezTo>
                  <a:cubicBezTo>
                    <a:pt x="121" y="43"/>
                    <a:pt x="122" y="42"/>
                    <a:pt x="123" y="41"/>
                  </a:cubicBezTo>
                  <a:cubicBezTo>
                    <a:pt x="125" y="41"/>
                    <a:pt x="126" y="41"/>
                    <a:pt x="128" y="41"/>
                  </a:cubicBezTo>
                  <a:cubicBezTo>
                    <a:pt x="128" y="39"/>
                    <a:pt x="126" y="41"/>
                    <a:pt x="127" y="39"/>
                  </a:cubicBezTo>
                  <a:cubicBezTo>
                    <a:pt x="129" y="39"/>
                    <a:pt x="129" y="40"/>
                    <a:pt x="131" y="40"/>
                  </a:cubicBezTo>
                  <a:cubicBezTo>
                    <a:pt x="132" y="38"/>
                    <a:pt x="133" y="37"/>
                    <a:pt x="134" y="36"/>
                  </a:cubicBezTo>
                  <a:cubicBezTo>
                    <a:pt x="135" y="35"/>
                    <a:pt x="135" y="36"/>
                    <a:pt x="136" y="37"/>
                  </a:cubicBezTo>
                  <a:cubicBezTo>
                    <a:pt x="137" y="37"/>
                    <a:pt x="136" y="36"/>
                    <a:pt x="137" y="36"/>
                  </a:cubicBezTo>
                  <a:cubicBezTo>
                    <a:pt x="137" y="37"/>
                    <a:pt x="137" y="38"/>
                    <a:pt x="138" y="38"/>
                  </a:cubicBezTo>
                  <a:cubicBezTo>
                    <a:pt x="138" y="38"/>
                    <a:pt x="138" y="37"/>
                    <a:pt x="138" y="36"/>
                  </a:cubicBezTo>
                  <a:cubicBezTo>
                    <a:pt x="140" y="36"/>
                    <a:pt x="140" y="37"/>
                    <a:pt x="141" y="37"/>
                  </a:cubicBezTo>
                  <a:cubicBezTo>
                    <a:pt x="142" y="36"/>
                    <a:pt x="140" y="37"/>
                    <a:pt x="140" y="35"/>
                  </a:cubicBezTo>
                  <a:cubicBezTo>
                    <a:pt x="140" y="34"/>
                    <a:pt x="141" y="35"/>
                    <a:pt x="142" y="34"/>
                  </a:cubicBezTo>
                  <a:cubicBezTo>
                    <a:pt x="142" y="34"/>
                    <a:pt x="142" y="33"/>
                    <a:pt x="143" y="33"/>
                  </a:cubicBezTo>
                  <a:cubicBezTo>
                    <a:pt x="144" y="33"/>
                    <a:pt x="144" y="32"/>
                    <a:pt x="144" y="32"/>
                  </a:cubicBezTo>
                  <a:cubicBezTo>
                    <a:pt x="146" y="32"/>
                    <a:pt x="147" y="31"/>
                    <a:pt x="148" y="30"/>
                  </a:cubicBezTo>
                  <a:cubicBezTo>
                    <a:pt x="149" y="30"/>
                    <a:pt x="149" y="31"/>
                    <a:pt x="149" y="31"/>
                  </a:cubicBezTo>
                  <a:cubicBezTo>
                    <a:pt x="151" y="31"/>
                    <a:pt x="150" y="30"/>
                    <a:pt x="152" y="30"/>
                  </a:cubicBezTo>
                  <a:cubicBezTo>
                    <a:pt x="152" y="29"/>
                    <a:pt x="152" y="28"/>
                    <a:pt x="153" y="28"/>
                  </a:cubicBezTo>
                  <a:cubicBezTo>
                    <a:pt x="154" y="27"/>
                    <a:pt x="154" y="29"/>
                    <a:pt x="154" y="29"/>
                  </a:cubicBezTo>
                  <a:cubicBezTo>
                    <a:pt x="156" y="29"/>
                    <a:pt x="157" y="29"/>
                    <a:pt x="158" y="29"/>
                  </a:cubicBezTo>
                  <a:cubicBezTo>
                    <a:pt x="159" y="30"/>
                    <a:pt x="159" y="30"/>
                    <a:pt x="160" y="31"/>
                  </a:cubicBezTo>
                  <a:cubicBezTo>
                    <a:pt x="160" y="32"/>
                    <a:pt x="159" y="32"/>
                    <a:pt x="159" y="33"/>
                  </a:cubicBezTo>
                  <a:cubicBezTo>
                    <a:pt x="161" y="33"/>
                    <a:pt x="161" y="34"/>
                    <a:pt x="162" y="34"/>
                  </a:cubicBezTo>
                  <a:cubicBezTo>
                    <a:pt x="162" y="34"/>
                    <a:pt x="163" y="34"/>
                    <a:pt x="163" y="34"/>
                  </a:cubicBezTo>
                  <a:cubicBezTo>
                    <a:pt x="164" y="34"/>
                    <a:pt x="165" y="35"/>
                    <a:pt x="166" y="35"/>
                  </a:cubicBezTo>
                  <a:cubicBezTo>
                    <a:pt x="172" y="42"/>
                    <a:pt x="178" y="49"/>
                    <a:pt x="183" y="58"/>
                  </a:cubicBezTo>
                  <a:close/>
                  <a:moveTo>
                    <a:pt x="189" y="75"/>
                  </a:moveTo>
                  <a:cubicBezTo>
                    <a:pt x="189" y="75"/>
                    <a:pt x="189" y="75"/>
                    <a:pt x="189" y="75"/>
                  </a:cubicBezTo>
                  <a:cubicBezTo>
                    <a:pt x="189" y="75"/>
                    <a:pt x="189" y="74"/>
                    <a:pt x="188" y="74"/>
                  </a:cubicBezTo>
                  <a:cubicBezTo>
                    <a:pt x="187" y="74"/>
                    <a:pt x="187" y="76"/>
                    <a:pt x="186" y="75"/>
                  </a:cubicBezTo>
                  <a:cubicBezTo>
                    <a:pt x="186" y="73"/>
                    <a:pt x="187" y="72"/>
                    <a:pt x="187" y="71"/>
                  </a:cubicBezTo>
                  <a:cubicBezTo>
                    <a:pt x="187" y="71"/>
                    <a:pt x="188" y="71"/>
                    <a:pt x="188" y="71"/>
                  </a:cubicBezTo>
                  <a:cubicBezTo>
                    <a:pt x="189" y="72"/>
                    <a:pt x="189" y="73"/>
                    <a:pt x="189" y="75"/>
                  </a:cubicBezTo>
                  <a:close/>
                  <a:moveTo>
                    <a:pt x="178" y="107"/>
                  </a:moveTo>
                  <a:cubicBezTo>
                    <a:pt x="179" y="106"/>
                    <a:pt x="179" y="105"/>
                    <a:pt x="180" y="106"/>
                  </a:cubicBezTo>
                  <a:cubicBezTo>
                    <a:pt x="180" y="105"/>
                    <a:pt x="180" y="104"/>
                    <a:pt x="181" y="103"/>
                  </a:cubicBezTo>
                  <a:cubicBezTo>
                    <a:pt x="181" y="104"/>
                    <a:pt x="182" y="104"/>
                    <a:pt x="182" y="105"/>
                  </a:cubicBezTo>
                  <a:cubicBezTo>
                    <a:pt x="182" y="106"/>
                    <a:pt x="184" y="106"/>
                    <a:pt x="183" y="107"/>
                  </a:cubicBezTo>
                  <a:cubicBezTo>
                    <a:pt x="182" y="107"/>
                    <a:pt x="181" y="108"/>
                    <a:pt x="181" y="109"/>
                  </a:cubicBezTo>
                  <a:cubicBezTo>
                    <a:pt x="180" y="109"/>
                    <a:pt x="180" y="108"/>
                    <a:pt x="180" y="107"/>
                  </a:cubicBezTo>
                  <a:cubicBezTo>
                    <a:pt x="179" y="107"/>
                    <a:pt x="179" y="108"/>
                    <a:pt x="178" y="107"/>
                  </a:cubicBezTo>
                  <a:close/>
                  <a:moveTo>
                    <a:pt x="179" y="122"/>
                  </a:moveTo>
                  <a:cubicBezTo>
                    <a:pt x="178" y="123"/>
                    <a:pt x="178" y="122"/>
                    <a:pt x="178" y="121"/>
                  </a:cubicBezTo>
                  <a:cubicBezTo>
                    <a:pt x="177" y="121"/>
                    <a:pt x="177" y="122"/>
                    <a:pt x="177" y="123"/>
                  </a:cubicBezTo>
                  <a:cubicBezTo>
                    <a:pt x="175" y="122"/>
                    <a:pt x="176" y="118"/>
                    <a:pt x="177" y="116"/>
                  </a:cubicBezTo>
                  <a:cubicBezTo>
                    <a:pt x="178" y="117"/>
                    <a:pt x="180" y="117"/>
                    <a:pt x="180" y="118"/>
                  </a:cubicBezTo>
                  <a:cubicBezTo>
                    <a:pt x="179" y="119"/>
                    <a:pt x="179" y="119"/>
                    <a:pt x="178" y="118"/>
                  </a:cubicBezTo>
                  <a:cubicBezTo>
                    <a:pt x="178" y="120"/>
                    <a:pt x="179" y="120"/>
                    <a:pt x="179" y="122"/>
                  </a:cubicBezTo>
                  <a:close/>
                  <a:moveTo>
                    <a:pt x="175" y="118"/>
                  </a:moveTo>
                  <a:cubicBezTo>
                    <a:pt x="174" y="118"/>
                    <a:pt x="175" y="121"/>
                    <a:pt x="174" y="121"/>
                  </a:cubicBezTo>
                  <a:cubicBezTo>
                    <a:pt x="174" y="122"/>
                    <a:pt x="174" y="121"/>
                    <a:pt x="174" y="122"/>
                  </a:cubicBezTo>
                  <a:cubicBezTo>
                    <a:pt x="174" y="122"/>
                    <a:pt x="173" y="122"/>
                    <a:pt x="174" y="123"/>
                  </a:cubicBezTo>
                  <a:cubicBezTo>
                    <a:pt x="172" y="123"/>
                    <a:pt x="172" y="121"/>
                    <a:pt x="170" y="122"/>
                  </a:cubicBezTo>
                  <a:cubicBezTo>
                    <a:pt x="170" y="120"/>
                    <a:pt x="169" y="119"/>
                    <a:pt x="168" y="118"/>
                  </a:cubicBezTo>
                  <a:cubicBezTo>
                    <a:pt x="169" y="114"/>
                    <a:pt x="173" y="115"/>
                    <a:pt x="173" y="111"/>
                  </a:cubicBezTo>
                  <a:cubicBezTo>
                    <a:pt x="175" y="111"/>
                    <a:pt x="175" y="112"/>
                    <a:pt x="176" y="113"/>
                  </a:cubicBezTo>
                  <a:cubicBezTo>
                    <a:pt x="176" y="114"/>
                    <a:pt x="176" y="114"/>
                    <a:pt x="175" y="115"/>
                  </a:cubicBezTo>
                  <a:cubicBezTo>
                    <a:pt x="176" y="116"/>
                    <a:pt x="175" y="117"/>
                    <a:pt x="175" y="118"/>
                  </a:cubicBezTo>
                  <a:close/>
                  <a:moveTo>
                    <a:pt x="174" y="127"/>
                  </a:moveTo>
                  <a:cubicBezTo>
                    <a:pt x="170" y="127"/>
                    <a:pt x="169" y="125"/>
                    <a:pt x="166" y="125"/>
                  </a:cubicBezTo>
                  <a:cubicBezTo>
                    <a:pt x="166" y="124"/>
                    <a:pt x="166" y="124"/>
                    <a:pt x="166" y="123"/>
                  </a:cubicBezTo>
                  <a:cubicBezTo>
                    <a:pt x="168" y="124"/>
                    <a:pt x="170" y="124"/>
                    <a:pt x="173" y="124"/>
                  </a:cubicBezTo>
                  <a:cubicBezTo>
                    <a:pt x="172" y="126"/>
                    <a:pt x="174" y="125"/>
                    <a:pt x="174" y="127"/>
                  </a:cubicBezTo>
                  <a:close/>
                  <a:moveTo>
                    <a:pt x="176" y="97"/>
                  </a:moveTo>
                  <a:cubicBezTo>
                    <a:pt x="176" y="96"/>
                    <a:pt x="175" y="95"/>
                    <a:pt x="175" y="94"/>
                  </a:cubicBezTo>
                  <a:cubicBezTo>
                    <a:pt x="175" y="94"/>
                    <a:pt x="176" y="93"/>
                    <a:pt x="177" y="93"/>
                  </a:cubicBezTo>
                  <a:cubicBezTo>
                    <a:pt x="177" y="95"/>
                    <a:pt x="177" y="97"/>
                    <a:pt x="176" y="97"/>
                  </a:cubicBezTo>
                  <a:close/>
                  <a:moveTo>
                    <a:pt x="179" y="100"/>
                  </a:moveTo>
                  <a:cubicBezTo>
                    <a:pt x="179" y="101"/>
                    <a:pt x="178" y="102"/>
                    <a:pt x="178" y="103"/>
                  </a:cubicBezTo>
                  <a:cubicBezTo>
                    <a:pt x="177" y="102"/>
                    <a:pt x="176" y="101"/>
                    <a:pt x="176" y="101"/>
                  </a:cubicBezTo>
                  <a:cubicBezTo>
                    <a:pt x="176" y="99"/>
                    <a:pt x="178" y="98"/>
                    <a:pt x="179" y="100"/>
                  </a:cubicBezTo>
                  <a:close/>
                  <a:moveTo>
                    <a:pt x="186" y="117"/>
                  </a:moveTo>
                  <a:cubicBezTo>
                    <a:pt x="186" y="118"/>
                    <a:pt x="184" y="119"/>
                    <a:pt x="183" y="118"/>
                  </a:cubicBezTo>
                  <a:cubicBezTo>
                    <a:pt x="183" y="116"/>
                    <a:pt x="185" y="116"/>
                    <a:pt x="186" y="117"/>
                  </a:cubicBezTo>
                  <a:close/>
                  <a:moveTo>
                    <a:pt x="185" y="85"/>
                  </a:moveTo>
                  <a:cubicBezTo>
                    <a:pt x="185" y="85"/>
                    <a:pt x="185" y="85"/>
                    <a:pt x="184" y="85"/>
                  </a:cubicBezTo>
                  <a:cubicBezTo>
                    <a:pt x="183" y="85"/>
                    <a:pt x="183" y="86"/>
                    <a:pt x="182" y="87"/>
                  </a:cubicBezTo>
                  <a:cubicBezTo>
                    <a:pt x="182" y="87"/>
                    <a:pt x="181" y="86"/>
                    <a:pt x="181" y="85"/>
                  </a:cubicBezTo>
                  <a:cubicBezTo>
                    <a:pt x="182" y="85"/>
                    <a:pt x="182" y="85"/>
                    <a:pt x="183" y="85"/>
                  </a:cubicBezTo>
                  <a:cubicBezTo>
                    <a:pt x="183" y="84"/>
                    <a:pt x="181" y="85"/>
                    <a:pt x="182" y="84"/>
                  </a:cubicBezTo>
                  <a:cubicBezTo>
                    <a:pt x="182" y="82"/>
                    <a:pt x="184" y="83"/>
                    <a:pt x="185" y="82"/>
                  </a:cubicBezTo>
                  <a:cubicBezTo>
                    <a:pt x="186" y="81"/>
                    <a:pt x="186" y="81"/>
                    <a:pt x="187" y="80"/>
                  </a:cubicBezTo>
                  <a:cubicBezTo>
                    <a:pt x="187" y="80"/>
                    <a:pt x="187" y="79"/>
                    <a:pt x="188" y="79"/>
                  </a:cubicBezTo>
                  <a:cubicBezTo>
                    <a:pt x="187" y="77"/>
                    <a:pt x="188" y="77"/>
                    <a:pt x="187" y="75"/>
                  </a:cubicBezTo>
                  <a:cubicBezTo>
                    <a:pt x="188" y="75"/>
                    <a:pt x="188" y="75"/>
                    <a:pt x="189" y="75"/>
                  </a:cubicBezTo>
                  <a:cubicBezTo>
                    <a:pt x="189" y="78"/>
                    <a:pt x="189" y="80"/>
                    <a:pt x="189" y="82"/>
                  </a:cubicBezTo>
                  <a:cubicBezTo>
                    <a:pt x="188" y="84"/>
                    <a:pt x="186" y="84"/>
                    <a:pt x="185" y="85"/>
                  </a:cubicBezTo>
                  <a:close/>
                  <a:moveTo>
                    <a:pt x="187" y="66"/>
                  </a:moveTo>
                  <a:cubicBezTo>
                    <a:pt x="187" y="67"/>
                    <a:pt x="187" y="69"/>
                    <a:pt x="188" y="70"/>
                  </a:cubicBezTo>
                  <a:cubicBezTo>
                    <a:pt x="187" y="69"/>
                    <a:pt x="187" y="68"/>
                    <a:pt x="187" y="66"/>
                  </a:cubicBezTo>
                  <a:close/>
                  <a:moveTo>
                    <a:pt x="158" y="113"/>
                  </a:moveTo>
                  <a:cubicBezTo>
                    <a:pt x="159" y="112"/>
                    <a:pt x="160" y="114"/>
                    <a:pt x="160" y="112"/>
                  </a:cubicBezTo>
                  <a:cubicBezTo>
                    <a:pt x="161" y="112"/>
                    <a:pt x="160" y="113"/>
                    <a:pt x="161" y="113"/>
                  </a:cubicBezTo>
                  <a:cubicBezTo>
                    <a:pt x="161" y="114"/>
                    <a:pt x="162" y="115"/>
                    <a:pt x="162" y="115"/>
                  </a:cubicBezTo>
                  <a:cubicBezTo>
                    <a:pt x="163" y="116"/>
                    <a:pt x="164" y="117"/>
                    <a:pt x="165" y="118"/>
                  </a:cubicBezTo>
                  <a:cubicBezTo>
                    <a:pt x="165" y="120"/>
                    <a:pt x="166" y="121"/>
                    <a:pt x="165" y="123"/>
                  </a:cubicBezTo>
                  <a:cubicBezTo>
                    <a:pt x="164" y="123"/>
                    <a:pt x="164" y="121"/>
                    <a:pt x="162" y="121"/>
                  </a:cubicBezTo>
                  <a:cubicBezTo>
                    <a:pt x="163" y="116"/>
                    <a:pt x="158" y="117"/>
                    <a:pt x="158" y="113"/>
                  </a:cubicBezTo>
                  <a:close/>
                  <a:moveTo>
                    <a:pt x="148" y="108"/>
                  </a:moveTo>
                  <a:cubicBezTo>
                    <a:pt x="149" y="109"/>
                    <a:pt x="149" y="110"/>
                    <a:pt x="149" y="111"/>
                  </a:cubicBezTo>
                  <a:cubicBezTo>
                    <a:pt x="149" y="111"/>
                    <a:pt x="149" y="112"/>
                    <a:pt x="148" y="112"/>
                  </a:cubicBezTo>
                  <a:cubicBezTo>
                    <a:pt x="147" y="111"/>
                    <a:pt x="148" y="110"/>
                    <a:pt x="148" y="108"/>
                  </a:cubicBezTo>
                  <a:close/>
                  <a:moveTo>
                    <a:pt x="125" y="137"/>
                  </a:moveTo>
                  <a:cubicBezTo>
                    <a:pt x="125" y="138"/>
                    <a:pt x="124" y="138"/>
                    <a:pt x="124" y="138"/>
                  </a:cubicBezTo>
                  <a:cubicBezTo>
                    <a:pt x="124" y="139"/>
                    <a:pt x="124" y="139"/>
                    <a:pt x="124" y="140"/>
                  </a:cubicBezTo>
                  <a:cubicBezTo>
                    <a:pt x="124" y="142"/>
                    <a:pt x="124" y="142"/>
                    <a:pt x="123" y="144"/>
                  </a:cubicBezTo>
                  <a:cubicBezTo>
                    <a:pt x="122" y="144"/>
                    <a:pt x="122" y="144"/>
                    <a:pt x="121" y="144"/>
                  </a:cubicBezTo>
                  <a:cubicBezTo>
                    <a:pt x="120" y="143"/>
                    <a:pt x="120" y="142"/>
                    <a:pt x="120" y="140"/>
                  </a:cubicBezTo>
                  <a:cubicBezTo>
                    <a:pt x="120" y="139"/>
                    <a:pt x="120" y="139"/>
                    <a:pt x="121" y="138"/>
                  </a:cubicBezTo>
                  <a:cubicBezTo>
                    <a:pt x="121" y="137"/>
                    <a:pt x="120" y="137"/>
                    <a:pt x="120" y="135"/>
                  </a:cubicBezTo>
                  <a:cubicBezTo>
                    <a:pt x="121" y="134"/>
                    <a:pt x="122" y="133"/>
                    <a:pt x="123" y="133"/>
                  </a:cubicBezTo>
                  <a:cubicBezTo>
                    <a:pt x="123" y="131"/>
                    <a:pt x="124" y="130"/>
                    <a:pt x="124" y="129"/>
                  </a:cubicBezTo>
                  <a:cubicBezTo>
                    <a:pt x="126" y="129"/>
                    <a:pt x="124" y="132"/>
                    <a:pt x="126" y="132"/>
                  </a:cubicBezTo>
                  <a:cubicBezTo>
                    <a:pt x="126" y="134"/>
                    <a:pt x="124" y="136"/>
                    <a:pt x="125" y="137"/>
                  </a:cubicBezTo>
                  <a:close/>
                  <a:moveTo>
                    <a:pt x="55" y="170"/>
                  </a:moveTo>
                  <a:cubicBezTo>
                    <a:pt x="55" y="169"/>
                    <a:pt x="57" y="169"/>
                    <a:pt x="57" y="170"/>
                  </a:cubicBezTo>
                  <a:cubicBezTo>
                    <a:pt x="56" y="170"/>
                    <a:pt x="56" y="170"/>
                    <a:pt x="55" y="170"/>
                  </a:cubicBezTo>
                  <a:close/>
                  <a:moveTo>
                    <a:pt x="67" y="53"/>
                  </a:moveTo>
                  <a:cubicBezTo>
                    <a:pt x="66" y="53"/>
                    <a:pt x="66" y="54"/>
                    <a:pt x="66" y="54"/>
                  </a:cubicBezTo>
                  <a:cubicBezTo>
                    <a:pt x="65" y="54"/>
                    <a:pt x="65" y="53"/>
                    <a:pt x="64" y="53"/>
                  </a:cubicBezTo>
                  <a:cubicBezTo>
                    <a:pt x="64" y="53"/>
                    <a:pt x="63" y="53"/>
                    <a:pt x="62" y="53"/>
                  </a:cubicBezTo>
                  <a:cubicBezTo>
                    <a:pt x="60" y="50"/>
                    <a:pt x="62" y="46"/>
                    <a:pt x="60" y="45"/>
                  </a:cubicBezTo>
                  <a:cubicBezTo>
                    <a:pt x="60" y="44"/>
                    <a:pt x="61" y="43"/>
                    <a:pt x="61" y="43"/>
                  </a:cubicBezTo>
                  <a:cubicBezTo>
                    <a:pt x="61" y="42"/>
                    <a:pt x="62" y="42"/>
                    <a:pt x="63" y="41"/>
                  </a:cubicBezTo>
                  <a:cubicBezTo>
                    <a:pt x="62" y="40"/>
                    <a:pt x="60" y="40"/>
                    <a:pt x="60" y="38"/>
                  </a:cubicBezTo>
                  <a:cubicBezTo>
                    <a:pt x="61" y="38"/>
                    <a:pt x="62" y="39"/>
                    <a:pt x="62" y="37"/>
                  </a:cubicBezTo>
                  <a:cubicBezTo>
                    <a:pt x="61" y="36"/>
                    <a:pt x="61" y="38"/>
                    <a:pt x="60" y="38"/>
                  </a:cubicBezTo>
                  <a:cubicBezTo>
                    <a:pt x="59" y="37"/>
                    <a:pt x="60" y="36"/>
                    <a:pt x="60" y="35"/>
                  </a:cubicBezTo>
                  <a:cubicBezTo>
                    <a:pt x="60" y="34"/>
                    <a:pt x="59" y="34"/>
                    <a:pt x="59" y="32"/>
                  </a:cubicBezTo>
                  <a:cubicBezTo>
                    <a:pt x="58" y="32"/>
                    <a:pt x="57" y="32"/>
                    <a:pt x="56" y="31"/>
                  </a:cubicBezTo>
                  <a:cubicBezTo>
                    <a:pt x="55" y="31"/>
                    <a:pt x="55" y="32"/>
                    <a:pt x="54" y="32"/>
                  </a:cubicBezTo>
                  <a:cubicBezTo>
                    <a:pt x="53" y="31"/>
                    <a:pt x="52" y="31"/>
                    <a:pt x="52" y="29"/>
                  </a:cubicBezTo>
                  <a:cubicBezTo>
                    <a:pt x="52" y="29"/>
                    <a:pt x="54" y="29"/>
                    <a:pt x="56" y="29"/>
                  </a:cubicBezTo>
                  <a:cubicBezTo>
                    <a:pt x="56" y="27"/>
                    <a:pt x="54" y="28"/>
                    <a:pt x="53" y="29"/>
                  </a:cubicBezTo>
                  <a:cubicBezTo>
                    <a:pt x="53" y="28"/>
                    <a:pt x="52" y="28"/>
                    <a:pt x="52" y="29"/>
                  </a:cubicBezTo>
                  <a:cubicBezTo>
                    <a:pt x="51" y="29"/>
                    <a:pt x="51" y="28"/>
                    <a:pt x="50" y="28"/>
                  </a:cubicBezTo>
                  <a:cubicBezTo>
                    <a:pt x="51" y="27"/>
                    <a:pt x="52" y="26"/>
                    <a:pt x="53" y="27"/>
                  </a:cubicBezTo>
                  <a:cubicBezTo>
                    <a:pt x="53" y="26"/>
                    <a:pt x="55" y="26"/>
                    <a:pt x="56" y="25"/>
                  </a:cubicBezTo>
                  <a:cubicBezTo>
                    <a:pt x="56" y="24"/>
                    <a:pt x="54" y="25"/>
                    <a:pt x="55" y="24"/>
                  </a:cubicBezTo>
                  <a:cubicBezTo>
                    <a:pt x="58" y="23"/>
                    <a:pt x="59" y="21"/>
                    <a:pt x="62" y="20"/>
                  </a:cubicBezTo>
                  <a:cubicBezTo>
                    <a:pt x="65" y="21"/>
                    <a:pt x="66" y="20"/>
                    <a:pt x="68" y="21"/>
                  </a:cubicBezTo>
                  <a:cubicBezTo>
                    <a:pt x="69" y="21"/>
                    <a:pt x="68" y="19"/>
                    <a:pt x="68" y="18"/>
                  </a:cubicBezTo>
                  <a:cubicBezTo>
                    <a:pt x="68" y="17"/>
                    <a:pt x="70" y="18"/>
                    <a:pt x="71" y="17"/>
                  </a:cubicBezTo>
                  <a:cubicBezTo>
                    <a:pt x="73" y="17"/>
                    <a:pt x="76" y="18"/>
                    <a:pt x="77" y="17"/>
                  </a:cubicBezTo>
                  <a:cubicBezTo>
                    <a:pt x="77" y="17"/>
                    <a:pt x="78" y="17"/>
                    <a:pt x="78" y="17"/>
                  </a:cubicBezTo>
                  <a:cubicBezTo>
                    <a:pt x="79" y="17"/>
                    <a:pt x="80" y="17"/>
                    <a:pt x="81" y="17"/>
                  </a:cubicBezTo>
                  <a:cubicBezTo>
                    <a:pt x="83" y="17"/>
                    <a:pt x="84" y="17"/>
                    <a:pt x="85" y="19"/>
                  </a:cubicBezTo>
                  <a:cubicBezTo>
                    <a:pt x="85" y="20"/>
                    <a:pt x="82" y="19"/>
                    <a:pt x="82" y="21"/>
                  </a:cubicBezTo>
                  <a:cubicBezTo>
                    <a:pt x="83" y="22"/>
                    <a:pt x="84" y="20"/>
                    <a:pt x="85" y="20"/>
                  </a:cubicBezTo>
                  <a:cubicBezTo>
                    <a:pt x="86" y="20"/>
                    <a:pt x="86" y="21"/>
                    <a:pt x="87" y="21"/>
                  </a:cubicBezTo>
                  <a:cubicBezTo>
                    <a:pt x="87" y="22"/>
                    <a:pt x="89" y="21"/>
                    <a:pt x="88" y="23"/>
                  </a:cubicBezTo>
                  <a:cubicBezTo>
                    <a:pt x="89" y="24"/>
                    <a:pt x="87" y="23"/>
                    <a:pt x="86" y="23"/>
                  </a:cubicBezTo>
                  <a:cubicBezTo>
                    <a:pt x="85" y="23"/>
                    <a:pt x="85" y="25"/>
                    <a:pt x="84" y="24"/>
                  </a:cubicBezTo>
                  <a:cubicBezTo>
                    <a:pt x="84" y="25"/>
                    <a:pt x="85" y="25"/>
                    <a:pt x="84" y="27"/>
                  </a:cubicBezTo>
                  <a:cubicBezTo>
                    <a:pt x="83" y="26"/>
                    <a:pt x="83" y="27"/>
                    <a:pt x="83" y="27"/>
                  </a:cubicBezTo>
                  <a:cubicBezTo>
                    <a:pt x="83" y="28"/>
                    <a:pt x="85" y="28"/>
                    <a:pt x="85" y="29"/>
                  </a:cubicBezTo>
                  <a:cubicBezTo>
                    <a:pt x="84" y="29"/>
                    <a:pt x="83" y="29"/>
                    <a:pt x="82" y="30"/>
                  </a:cubicBezTo>
                  <a:cubicBezTo>
                    <a:pt x="83" y="32"/>
                    <a:pt x="84" y="35"/>
                    <a:pt x="81" y="36"/>
                  </a:cubicBezTo>
                  <a:cubicBezTo>
                    <a:pt x="81" y="36"/>
                    <a:pt x="82" y="36"/>
                    <a:pt x="82" y="38"/>
                  </a:cubicBezTo>
                  <a:cubicBezTo>
                    <a:pt x="81" y="38"/>
                    <a:pt x="81" y="37"/>
                    <a:pt x="80" y="37"/>
                  </a:cubicBezTo>
                  <a:cubicBezTo>
                    <a:pt x="79" y="38"/>
                    <a:pt x="82" y="38"/>
                    <a:pt x="81" y="39"/>
                  </a:cubicBezTo>
                  <a:cubicBezTo>
                    <a:pt x="79" y="39"/>
                    <a:pt x="79" y="38"/>
                    <a:pt x="78" y="38"/>
                  </a:cubicBezTo>
                  <a:cubicBezTo>
                    <a:pt x="77" y="37"/>
                    <a:pt x="77" y="38"/>
                    <a:pt x="76" y="38"/>
                  </a:cubicBezTo>
                  <a:cubicBezTo>
                    <a:pt x="77" y="39"/>
                    <a:pt x="78" y="40"/>
                    <a:pt x="79" y="39"/>
                  </a:cubicBezTo>
                  <a:cubicBezTo>
                    <a:pt x="80" y="40"/>
                    <a:pt x="77" y="41"/>
                    <a:pt x="77" y="42"/>
                  </a:cubicBezTo>
                  <a:cubicBezTo>
                    <a:pt x="76" y="42"/>
                    <a:pt x="75" y="44"/>
                    <a:pt x="74" y="44"/>
                  </a:cubicBezTo>
                  <a:cubicBezTo>
                    <a:pt x="73" y="45"/>
                    <a:pt x="72" y="45"/>
                    <a:pt x="72" y="46"/>
                  </a:cubicBezTo>
                  <a:cubicBezTo>
                    <a:pt x="71" y="45"/>
                    <a:pt x="71" y="46"/>
                    <a:pt x="70" y="46"/>
                  </a:cubicBezTo>
                  <a:cubicBezTo>
                    <a:pt x="69" y="46"/>
                    <a:pt x="69" y="47"/>
                    <a:pt x="68" y="47"/>
                  </a:cubicBezTo>
                  <a:cubicBezTo>
                    <a:pt x="69" y="50"/>
                    <a:pt x="67" y="50"/>
                    <a:pt x="67" y="53"/>
                  </a:cubicBezTo>
                  <a:close/>
                  <a:moveTo>
                    <a:pt x="101" y="25"/>
                  </a:moveTo>
                  <a:cubicBezTo>
                    <a:pt x="102" y="25"/>
                    <a:pt x="102" y="26"/>
                    <a:pt x="102" y="25"/>
                  </a:cubicBezTo>
                  <a:cubicBezTo>
                    <a:pt x="103" y="27"/>
                    <a:pt x="105" y="27"/>
                    <a:pt x="105" y="29"/>
                  </a:cubicBezTo>
                  <a:cubicBezTo>
                    <a:pt x="103" y="30"/>
                    <a:pt x="102" y="29"/>
                    <a:pt x="102" y="28"/>
                  </a:cubicBezTo>
                  <a:cubicBezTo>
                    <a:pt x="101" y="29"/>
                    <a:pt x="101" y="30"/>
                    <a:pt x="101" y="32"/>
                  </a:cubicBezTo>
                  <a:cubicBezTo>
                    <a:pt x="100" y="32"/>
                    <a:pt x="99" y="32"/>
                    <a:pt x="99" y="31"/>
                  </a:cubicBezTo>
                  <a:cubicBezTo>
                    <a:pt x="98" y="31"/>
                    <a:pt x="97" y="30"/>
                    <a:pt x="97" y="30"/>
                  </a:cubicBezTo>
                  <a:cubicBezTo>
                    <a:pt x="97" y="28"/>
                    <a:pt x="98" y="28"/>
                    <a:pt x="98" y="27"/>
                  </a:cubicBezTo>
                  <a:cubicBezTo>
                    <a:pt x="97" y="26"/>
                    <a:pt x="97" y="28"/>
                    <a:pt x="96" y="28"/>
                  </a:cubicBezTo>
                  <a:cubicBezTo>
                    <a:pt x="95" y="27"/>
                    <a:pt x="96" y="27"/>
                    <a:pt x="96" y="26"/>
                  </a:cubicBezTo>
                  <a:cubicBezTo>
                    <a:pt x="95" y="25"/>
                    <a:pt x="94" y="25"/>
                    <a:pt x="94" y="24"/>
                  </a:cubicBezTo>
                  <a:cubicBezTo>
                    <a:pt x="94" y="21"/>
                    <a:pt x="97" y="23"/>
                    <a:pt x="98" y="24"/>
                  </a:cubicBezTo>
                  <a:cubicBezTo>
                    <a:pt x="99" y="24"/>
                    <a:pt x="97" y="23"/>
                    <a:pt x="98" y="22"/>
                  </a:cubicBezTo>
                  <a:cubicBezTo>
                    <a:pt x="99" y="22"/>
                    <a:pt x="100" y="23"/>
                    <a:pt x="100" y="24"/>
                  </a:cubicBezTo>
                  <a:cubicBezTo>
                    <a:pt x="100" y="25"/>
                    <a:pt x="100" y="25"/>
                    <a:pt x="101" y="25"/>
                  </a:cubicBezTo>
                  <a:close/>
                  <a:moveTo>
                    <a:pt x="101" y="21"/>
                  </a:moveTo>
                  <a:cubicBezTo>
                    <a:pt x="103" y="22"/>
                    <a:pt x="106" y="22"/>
                    <a:pt x="109" y="22"/>
                  </a:cubicBezTo>
                  <a:cubicBezTo>
                    <a:pt x="109" y="24"/>
                    <a:pt x="108" y="23"/>
                    <a:pt x="108" y="24"/>
                  </a:cubicBezTo>
                  <a:cubicBezTo>
                    <a:pt x="105" y="25"/>
                    <a:pt x="103" y="24"/>
                    <a:pt x="101" y="23"/>
                  </a:cubicBezTo>
                  <a:cubicBezTo>
                    <a:pt x="101" y="23"/>
                    <a:pt x="101" y="22"/>
                    <a:pt x="101" y="21"/>
                  </a:cubicBezTo>
                  <a:close/>
                  <a:moveTo>
                    <a:pt x="85" y="63"/>
                  </a:moveTo>
                  <a:cubicBezTo>
                    <a:pt x="84" y="63"/>
                    <a:pt x="83" y="63"/>
                    <a:pt x="82" y="63"/>
                  </a:cubicBezTo>
                  <a:cubicBezTo>
                    <a:pt x="82" y="63"/>
                    <a:pt x="82" y="62"/>
                    <a:pt x="82" y="60"/>
                  </a:cubicBezTo>
                  <a:cubicBezTo>
                    <a:pt x="83" y="60"/>
                    <a:pt x="83" y="61"/>
                    <a:pt x="83" y="59"/>
                  </a:cubicBezTo>
                  <a:cubicBezTo>
                    <a:pt x="84" y="59"/>
                    <a:pt x="84" y="59"/>
                    <a:pt x="85" y="59"/>
                  </a:cubicBezTo>
                  <a:cubicBezTo>
                    <a:pt x="85" y="61"/>
                    <a:pt x="85" y="61"/>
                    <a:pt x="85" y="63"/>
                  </a:cubicBezTo>
                  <a:close/>
                  <a:moveTo>
                    <a:pt x="83" y="49"/>
                  </a:moveTo>
                  <a:cubicBezTo>
                    <a:pt x="82" y="49"/>
                    <a:pt x="82" y="47"/>
                    <a:pt x="80" y="47"/>
                  </a:cubicBezTo>
                  <a:cubicBezTo>
                    <a:pt x="80" y="46"/>
                    <a:pt x="81" y="46"/>
                    <a:pt x="81" y="45"/>
                  </a:cubicBezTo>
                  <a:cubicBezTo>
                    <a:pt x="81" y="45"/>
                    <a:pt x="81" y="46"/>
                    <a:pt x="80" y="46"/>
                  </a:cubicBezTo>
                  <a:cubicBezTo>
                    <a:pt x="80" y="44"/>
                    <a:pt x="81" y="45"/>
                    <a:pt x="81" y="43"/>
                  </a:cubicBezTo>
                  <a:cubicBezTo>
                    <a:pt x="82" y="43"/>
                    <a:pt x="82" y="44"/>
                    <a:pt x="83" y="45"/>
                  </a:cubicBezTo>
                  <a:cubicBezTo>
                    <a:pt x="84" y="44"/>
                    <a:pt x="85" y="45"/>
                    <a:pt x="86" y="44"/>
                  </a:cubicBezTo>
                  <a:cubicBezTo>
                    <a:pt x="86" y="46"/>
                    <a:pt x="87" y="46"/>
                    <a:pt x="87" y="48"/>
                  </a:cubicBezTo>
                  <a:cubicBezTo>
                    <a:pt x="86" y="48"/>
                    <a:pt x="85" y="48"/>
                    <a:pt x="85" y="49"/>
                  </a:cubicBezTo>
                  <a:cubicBezTo>
                    <a:pt x="85" y="49"/>
                    <a:pt x="83" y="48"/>
                    <a:pt x="83" y="49"/>
                  </a:cubicBezTo>
                  <a:close/>
                  <a:moveTo>
                    <a:pt x="124" y="32"/>
                  </a:moveTo>
                  <a:cubicBezTo>
                    <a:pt x="126" y="31"/>
                    <a:pt x="128" y="30"/>
                    <a:pt x="130" y="30"/>
                  </a:cubicBezTo>
                  <a:cubicBezTo>
                    <a:pt x="130" y="30"/>
                    <a:pt x="130" y="29"/>
                    <a:pt x="130" y="29"/>
                  </a:cubicBezTo>
                  <a:cubicBezTo>
                    <a:pt x="131" y="29"/>
                    <a:pt x="131" y="29"/>
                    <a:pt x="132" y="29"/>
                  </a:cubicBezTo>
                  <a:cubicBezTo>
                    <a:pt x="132" y="31"/>
                    <a:pt x="131" y="32"/>
                    <a:pt x="129" y="32"/>
                  </a:cubicBezTo>
                  <a:cubicBezTo>
                    <a:pt x="127" y="32"/>
                    <a:pt x="126" y="34"/>
                    <a:pt x="124" y="34"/>
                  </a:cubicBezTo>
                  <a:cubicBezTo>
                    <a:pt x="124" y="37"/>
                    <a:pt x="125" y="37"/>
                    <a:pt x="126" y="39"/>
                  </a:cubicBezTo>
                  <a:cubicBezTo>
                    <a:pt x="125" y="39"/>
                    <a:pt x="125" y="39"/>
                    <a:pt x="125" y="40"/>
                  </a:cubicBezTo>
                  <a:cubicBezTo>
                    <a:pt x="124" y="39"/>
                    <a:pt x="123" y="38"/>
                    <a:pt x="122" y="38"/>
                  </a:cubicBezTo>
                  <a:cubicBezTo>
                    <a:pt x="122" y="37"/>
                    <a:pt x="122" y="36"/>
                    <a:pt x="123" y="36"/>
                  </a:cubicBezTo>
                  <a:cubicBezTo>
                    <a:pt x="123" y="34"/>
                    <a:pt x="124" y="34"/>
                    <a:pt x="124" y="32"/>
                  </a:cubicBezTo>
                  <a:close/>
                  <a:moveTo>
                    <a:pt x="124" y="24"/>
                  </a:moveTo>
                  <a:cubicBezTo>
                    <a:pt x="124" y="22"/>
                    <a:pt x="127" y="21"/>
                    <a:pt x="127" y="24"/>
                  </a:cubicBezTo>
                  <a:cubicBezTo>
                    <a:pt x="126" y="23"/>
                    <a:pt x="125" y="25"/>
                    <a:pt x="124" y="24"/>
                  </a:cubicBezTo>
                  <a:close/>
                  <a:moveTo>
                    <a:pt x="144" y="24"/>
                  </a:moveTo>
                  <a:cubicBezTo>
                    <a:pt x="146" y="23"/>
                    <a:pt x="149" y="23"/>
                    <a:pt x="150" y="25"/>
                  </a:cubicBezTo>
                  <a:cubicBezTo>
                    <a:pt x="149" y="27"/>
                    <a:pt x="147" y="25"/>
                    <a:pt x="144" y="26"/>
                  </a:cubicBezTo>
                  <a:cubicBezTo>
                    <a:pt x="144" y="25"/>
                    <a:pt x="144" y="24"/>
                    <a:pt x="144" y="24"/>
                  </a:cubicBezTo>
                  <a:close/>
                  <a:moveTo>
                    <a:pt x="43" y="49"/>
                  </a:moveTo>
                  <a:cubicBezTo>
                    <a:pt x="42" y="51"/>
                    <a:pt x="40" y="47"/>
                    <a:pt x="40" y="50"/>
                  </a:cubicBezTo>
                  <a:cubicBezTo>
                    <a:pt x="39" y="50"/>
                    <a:pt x="38" y="50"/>
                    <a:pt x="38" y="49"/>
                  </a:cubicBezTo>
                  <a:cubicBezTo>
                    <a:pt x="39" y="49"/>
                    <a:pt x="39" y="47"/>
                    <a:pt x="40" y="47"/>
                  </a:cubicBezTo>
                  <a:cubicBezTo>
                    <a:pt x="41" y="46"/>
                    <a:pt x="40" y="47"/>
                    <a:pt x="41" y="47"/>
                  </a:cubicBezTo>
                  <a:cubicBezTo>
                    <a:pt x="42" y="48"/>
                    <a:pt x="41" y="49"/>
                    <a:pt x="43" y="49"/>
                  </a:cubicBezTo>
                  <a:close/>
                  <a:moveTo>
                    <a:pt x="48" y="100"/>
                  </a:moveTo>
                  <a:cubicBezTo>
                    <a:pt x="48" y="101"/>
                    <a:pt x="47" y="101"/>
                    <a:pt x="46" y="101"/>
                  </a:cubicBezTo>
                  <a:cubicBezTo>
                    <a:pt x="46" y="101"/>
                    <a:pt x="46" y="100"/>
                    <a:pt x="46" y="100"/>
                  </a:cubicBezTo>
                  <a:cubicBezTo>
                    <a:pt x="47" y="100"/>
                    <a:pt x="47" y="100"/>
                    <a:pt x="48" y="100"/>
                  </a:cubicBezTo>
                  <a:close/>
                  <a:moveTo>
                    <a:pt x="39" y="99"/>
                  </a:moveTo>
                  <a:cubicBezTo>
                    <a:pt x="38" y="99"/>
                    <a:pt x="38" y="97"/>
                    <a:pt x="36" y="97"/>
                  </a:cubicBezTo>
                  <a:cubicBezTo>
                    <a:pt x="35" y="96"/>
                    <a:pt x="35" y="97"/>
                    <a:pt x="34" y="97"/>
                  </a:cubicBezTo>
                  <a:cubicBezTo>
                    <a:pt x="34" y="96"/>
                    <a:pt x="34" y="96"/>
                    <a:pt x="34" y="96"/>
                  </a:cubicBezTo>
                  <a:cubicBezTo>
                    <a:pt x="36" y="96"/>
                    <a:pt x="37" y="96"/>
                    <a:pt x="39" y="96"/>
                  </a:cubicBezTo>
                  <a:cubicBezTo>
                    <a:pt x="39" y="97"/>
                    <a:pt x="40" y="97"/>
                    <a:pt x="41" y="97"/>
                  </a:cubicBezTo>
                  <a:cubicBezTo>
                    <a:pt x="41" y="98"/>
                    <a:pt x="42" y="97"/>
                    <a:pt x="41" y="98"/>
                  </a:cubicBezTo>
                  <a:cubicBezTo>
                    <a:pt x="43" y="99"/>
                    <a:pt x="45" y="98"/>
                    <a:pt x="45" y="101"/>
                  </a:cubicBezTo>
                  <a:cubicBezTo>
                    <a:pt x="45" y="101"/>
                    <a:pt x="43" y="100"/>
                    <a:pt x="43" y="101"/>
                  </a:cubicBezTo>
                  <a:cubicBezTo>
                    <a:pt x="43" y="101"/>
                    <a:pt x="42" y="100"/>
                    <a:pt x="41" y="101"/>
                  </a:cubicBezTo>
                  <a:cubicBezTo>
                    <a:pt x="41" y="100"/>
                    <a:pt x="41" y="99"/>
                    <a:pt x="42" y="99"/>
                  </a:cubicBezTo>
                  <a:cubicBezTo>
                    <a:pt x="41" y="98"/>
                    <a:pt x="40" y="99"/>
                    <a:pt x="39" y="99"/>
                  </a:cubicBezTo>
                  <a:close/>
                  <a:moveTo>
                    <a:pt x="40" y="101"/>
                  </a:moveTo>
                  <a:cubicBezTo>
                    <a:pt x="39" y="101"/>
                    <a:pt x="39" y="101"/>
                    <a:pt x="38" y="101"/>
                  </a:cubicBezTo>
                  <a:cubicBezTo>
                    <a:pt x="38" y="101"/>
                    <a:pt x="38" y="100"/>
                    <a:pt x="38" y="100"/>
                  </a:cubicBezTo>
                  <a:cubicBezTo>
                    <a:pt x="39" y="100"/>
                    <a:pt x="40" y="100"/>
                    <a:pt x="40" y="101"/>
                  </a:cubicBezTo>
                  <a:close/>
                  <a:moveTo>
                    <a:pt x="38" y="95"/>
                  </a:moveTo>
                  <a:cubicBezTo>
                    <a:pt x="38" y="94"/>
                    <a:pt x="38" y="94"/>
                    <a:pt x="38" y="93"/>
                  </a:cubicBezTo>
                  <a:cubicBezTo>
                    <a:pt x="39" y="93"/>
                    <a:pt x="39" y="94"/>
                    <a:pt x="39" y="95"/>
                  </a:cubicBezTo>
                  <a:cubicBezTo>
                    <a:pt x="39" y="95"/>
                    <a:pt x="38" y="95"/>
                    <a:pt x="38" y="95"/>
                  </a:cubicBezTo>
                  <a:close/>
                  <a:moveTo>
                    <a:pt x="40" y="93"/>
                  </a:moveTo>
                  <a:cubicBezTo>
                    <a:pt x="40" y="93"/>
                    <a:pt x="41" y="93"/>
                    <a:pt x="41" y="93"/>
                  </a:cubicBezTo>
                  <a:cubicBezTo>
                    <a:pt x="41" y="94"/>
                    <a:pt x="42" y="94"/>
                    <a:pt x="41" y="95"/>
                  </a:cubicBezTo>
                  <a:cubicBezTo>
                    <a:pt x="40" y="95"/>
                    <a:pt x="40" y="95"/>
                    <a:pt x="40" y="93"/>
                  </a:cubicBezTo>
                  <a:close/>
                  <a:moveTo>
                    <a:pt x="42" y="97"/>
                  </a:moveTo>
                  <a:cubicBezTo>
                    <a:pt x="42" y="96"/>
                    <a:pt x="42" y="95"/>
                    <a:pt x="42" y="95"/>
                  </a:cubicBezTo>
                  <a:cubicBezTo>
                    <a:pt x="43" y="95"/>
                    <a:pt x="43" y="95"/>
                    <a:pt x="43" y="96"/>
                  </a:cubicBezTo>
                  <a:cubicBezTo>
                    <a:pt x="43" y="96"/>
                    <a:pt x="44" y="96"/>
                    <a:pt x="44" y="97"/>
                  </a:cubicBezTo>
                  <a:cubicBezTo>
                    <a:pt x="45" y="98"/>
                    <a:pt x="42" y="98"/>
                    <a:pt x="43" y="96"/>
                  </a:cubicBezTo>
                  <a:cubicBezTo>
                    <a:pt x="43" y="96"/>
                    <a:pt x="42" y="97"/>
                    <a:pt x="42" y="97"/>
                  </a:cubicBezTo>
                  <a:close/>
                  <a:moveTo>
                    <a:pt x="190" y="126"/>
                  </a:moveTo>
                  <a:cubicBezTo>
                    <a:pt x="190" y="125"/>
                    <a:pt x="190" y="124"/>
                    <a:pt x="190" y="124"/>
                  </a:cubicBezTo>
                  <a:cubicBezTo>
                    <a:pt x="189" y="122"/>
                    <a:pt x="187" y="121"/>
                    <a:pt x="186" y="120"/>
                  </a:cubicBezTo>
                  <a:cubicBezTo>
                    <a:pt x="185" y="120"/>
                    <a:pt x="184" y="121"/>
                    <a:pt x="184" y="120"/>
                  </a:cubicBezTo>
                  <a:cubicBezTo>
                    <a:pt x="184" y="119"/>
                    <a:pt x="185" y="120"/>
                    <a:pt x="185" y="119"/>
                  </a:cubicBezTo>
                  <a:cubicBezTo>
                    <a:pt x="186" y="118"/>
                    <a:pt x="186" y="120"/>
                    <a:pt x="186" y="119"/>
                  </a:cubicBezTo>
                  <a:cubicBezTo>
                    <a:pt x="187" y="119"/>
                    <a:pt x="187" y="119"/>
                    <a:pt x="188" y="118"/>
                  </a:cubicBezTo>
                  <a:cubicBezTo>
                    <a:pt x="188" y="118"/>
                    <a:pt x="189" y="118"/>
                    <a:pt x="190" y="118"/>
                  </a:cubicBezTo>
                  <a:cubicBezTo>
                    <a:pt x="191" y="119"/>
                    <a:pt x="191" y="119"/>
                    <a:pt x="191" y="119"/>
                  </a:cubicBezTo>
                  <a:cubicBezTo>
                    <a:pt x="191" y="122"/>
                    <a:pt x="190" y="124"/>
                    <a:pt x="190" y="12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grpSp>
      <p:sp>
        <p:nvSpPr>
          <p:cNvPr id="42" name="矩形 41"/>
          <p:cNvSpPr/>
          <p:nvPr/>
        </p:nvSpPr>
        <p:spPr>
          <a:xfrm>
            <a:off x="854991" y="2034085"/>
            <a:ext cx="7405881" cy="1754326"/>
          </a:xfrm>
          <a:prstGeom prst="rect">
            <a:avLst/>
          </a:prstGeom>
        </p:spPr>
        <p:txBody>
          <a:bodyPr wrap="square">
            <a:spAutoFit/>
          </a:bodyPr>
          <a:lstStyle/>
          <a:p>
            <a:pPr marL="342900" indent="-342900">
              <a:lnSpc>
                <a:spcPct val="150000"/>
              </a:lnSpc>
              <a:buFont typeface="Arial" panose="02080604020202020204" pitchFamily="34" charset="0"/>
              <a:buChar char="•"/>
            </a:pPr>
            <a:r>
              <a:rPr lang="zh-CN" altLang="en-US" sz="2400" kern="100" dirty="0">
                <a:solidFill>
                  <a:schemeClr val="bg1"/>
                </a:solidFill>
                <a:latin typeface="微软雅黑" panose="020B0503020204020204" charset="-122"/>
                <a:ea typeface="微软雅黑" panose="020B0503020204020204" charset="-122"/>
              </a:rPr>
              <a:t>为了实验叙述方便，以下内容以</a:t>
            </a:r>
            <a:r>
              <a:rPr lang="en-US" altLang="zh-CN" sz="2400" kern="100" dirty="0">
                <a:solidFill>
                  <a:schemeClr val="bg1"/>
                </a:solidFill>
                <a:latin typeface="微软雅黑" panose="020B0503020204020204" charset="-122"/>
                <a:ea typeface="微软雅黑" panose="020B0503020204020204" charset="-122"/>
              </a:rPr>
              <a:t>2014</a:t>
            </a:r>
            <a:r>
              <a:rPr lang="zh-CN" altLang="en-US" sz="2400" kern="100" dirty="0">
                <a:solidFill>
                  <a:schemeClr val="bg1"/>
                </a:solidFill>
                <a:latin typeface="微软雅黑" panose="020B0503020204020204" charset="-122"/>
                <a:ea typeface="微软雅黑" panose="020B0503020204020204" charset="-122"/>
              </a:rPr>
              <a:t>年在美国上市的阿里巴巴公司（</a:t>
            </a:r>
            <a:r>
              <a:rPr lang="en-US" altLang="zh-CN" sz="2400" kern="100" dirty="0">
                <a:solidFill>
                  <a:schemeClr val="bg1"/>
                </a:solidFill>
                <a:latin typeface="微软雅黑" panose="020B0503020204020204" charset="-122"/>
                <a:ea typeface="微软雅黑" panose="020B0503020204020204" charset="-122"/>
              </a:rPr>
              <a:t>NYSE:BABA</a:t>
            </a:r>
            <a:r>
              <a:rPr lang="zh-CN" altLang="en-US" sz="2400" kern="100" dirty="0">
                <a:solidFill>
                  <a:schemeClr val="bg1"/>
                </a:solidFill>
                <a:latin typeface="微软雅黑" panose="020B0503020204020204" charset="-122"/>
                <a:ea typeface="微软雅黑" panose="020B0503020204020204" charset="-122"/>
              </a:rPr>
              <a:t>）为例。</a:t>
            </a:r>
            <a:endParaRPr lang="zh-CN" altLang="en-US" sz="2400" kern="100" dirty="0">
              <a:solidFill>
                <a:schemeClr val="bg1"/>
              </a:solidFill>
              <a:latin typeface="微软雅黑" panose="020B0503020204020204" charset="-122"/>
              <a:ea typeface="微软雅黑" panose="020B0503020204020204" charset="-122"/>
            </a:endParaRPr>
          </a:p>
          <a:p>
            <a:pPr marL="342900" indent="-342900">
              <a:lnSpc>
                <a:spcPct val="150000"/>
              </a:lnSpc>
              <a:buFont typeface="Arial" panose="02080604020202020204" pitchFamily="34" charset="0"/>
              <a:buChar char="•"/>
            </a:pPr>
            <a:r>
              <a:rPr lang="zh-CN" altLang="en-US" sz="2400" kern="100" dirty="0">
                <a:solidFill>
                  <a:schemeClr val="bg1"/>
                </a:solidFill>
                <a:latin typeface="微软雅黑" panose="020B0503020204020204" charset="-122"/>
                <a:ea typeface="微软雅黑" panose="020B0503020204020204" charset="-122"/>
              </a:rPr>
              <a:t>案例所附代码可以实现对所有</a:t>
            </a:r>
            <a:r>
              <a:rPr lang="en-US" altLang="zh-CN" sz="2400" kern="100" dirty="0">
                <a:solidFill>
                  <a:schemeClr val="bg1"/>
                </a:solidFill>
                <a:latin typeface="微软雅黑" panose="020B0503020204020204" charset="-122"/>
                <a:ea typeface="微软雅黑" panose="020B0503020204020204" charset="-122"/>
              </a:rPr>
              <a:t>487</a:t>
            </a:r>
            <a:r>
              <a:rPr lang="zh-CN" altLang="en-US" sz="2400" kern="100" dirty="0">
                <a:solidFill>
                  <a:schemeClr val="bg1"/>
                </a:solidFill>
                <a:latin typeface="微软雅黑" panose="020B0503020204020204" charset="-122"/>
                <a:ea typeface="微软雅黑" panose="020B0503020204020204" charset="-122"/>
              </a:rPr>
              <a:t>家公司的分析。</a:t>
            </a:r>
            <a:endParaRPr lang="zh-CN" altLang="en-US" sz="2400" kern="1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6795" y="86705"/>
            <a:ext cx="4901865" cy="769441"/>
          </a:xfrm>
          <a:prstGeom prst="rect">
            <a:avLst/>
          </a:prstGeom>
        </p:spPr>
        <p:txBody>
          <a:bodyPr wrap="square">
            <a:spAutoFit/>
          </a:bodyPr>
          <a:lstStyle/>
          <a:p>
            <a:pPr>
              <a:spcBef>
                <a:spcPts val="600"/>
              </a:spcBef>
            </a:pPr>
            <a:r>
              <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rPr>
              <a:t>案例数据</a:t>
            </a:r>
            <a:endPar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endParaRPr>
          </a:p>
        </p:txBody>
      </p:sp>
      <p:sp>
        <p:nvSpPr>
          <p:cNvPr id="30" name="矩形 29"/>
          <p:cNvSpPr/>
          <p:nvPr/>
        </p:nvSpPr>
        <p:spPr>
          <a:xfrm>
            <a:off x="403664" y="1260690"/>
            <a:ext cx="8353574" cy="5632311"/>
          </a:xfrm>
          <a:prstGeom prst="rect">
            <a:avLst/>
          </a:prstGeom>
        </p:spPr>
        <p:txBody>
          <a:bodyPr wrap="square">
            <a:spAutoFit/>
          </a:bodyPr>
          <a:lstStyle/>
          <a:p>
            <a:pPr marL="342900" indent="-342900">
              <a:buFont typeface="Arial" panose="02080604020202020204" pitchFamily="34" charset="0"/>
              <a:buChar char="•"/>
            </a:pPr>
            <a:r>
              <a:rPr lang="zh-CN" altLang="en-US" sz="2400" kern="100" dirty="0">
                <a:solidFill>
                  <a:schemeClr val="bg1"/>
                </a:solidFill>
                <a:latin typeface="微软雅黑" panose="020B0503020204020204" charset="-122"/>
                <a:ea typeface="微软雅黑" panose="020B0503020204020204" charset="-122"/>
                <a:cs typeface="Cambria" panose="02040503050406030204" pitchFamily="18" charset="0"/>
              </a:rPr>
              <a:t>所有在美上市中国公司名称及股票代码来自新浪财经</a:t>
            </a:r>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pPr marL="342900" indent="-342900">
              <a:buFont typeface="Arial" panose="02080604020202020204" pitchFamily="34" charset="0"/>
              <a:buChar char="•"/>
            </a:pPr>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pPr marL="342900" indent="-342900">
              <a:buFont typeface="Arial" panose="02080604020202020204" pitchFamily="34" charset="0"/>
              <a:buChar char="•"/>
            </a:pPr>
            <a:r>
              <a:rPr lang="zh-CN" altLang="en-US" sz="2400" kern="100" dirty="0">
                <a:solidFill>
                  <a:schemeClr val="bg1"/>
                </a:solidFill>
                <a:latin typeface="微软雅黑" panose="020B0503020204020204" charset="-122"/>
                <a:ea typeface="微软雅黑" panose="020B0503020204020204" charset="-122"/>
                <a:cs typeface="Cambria" panose="02040503050406030204" pitchFamily="18" charset="0"/>
              </a:rPr>
              <a:t>对应的股票日收益数据来自</a:t>
            </a:r>
            <a:r>
              <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rPr>
              <a:t>Yahoo</a:t>
            </a:r>
            <a:r>
              <a:rPr lang="zh-CN" altLang="en-US" sz="2400" kern="100" dirty="0">
                <a:solidFill>
                  <a:schemeClr val="bg1"/>
                </a:solidFill>
                <a:latin typeface="微软雅黑" panose="020B0503020204020204" charset="-122"/>
                <a:ea typeface="微软雅黑" panose="020B0503020204020204" charset="-122"/>
                <a:cs typeface="Cambria" panose="02040503050406030204" pitchFamily="18" charset="0"/>
              </a:rPr>
              <a:t>财经</a:t>
            </a:r>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pPr marL="342900" indent="-342900">
              <a:buFont typeface="Arial" panose="02080604020202020204" pitchFamily="34" charset="0"/>
              <a:buChar char="•"/>
            </a:pPr>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pPr marL="342900" indent="-342900">
              <a:buFont typeface="Arial" panose="02080604020202020204" pitchFamily="34" charset="0"/>
              <a:buChar char="•"/>
            </a:pPr>
            <a:r>
              <a:rPr lang="zh-CN" altLang="en-US" sz="2400" kern="100" dirty="0">
                <a:solidFill>
                  <a:schemeClr val="bg1"/>
                </a:solidFill>
                <a:latin typeface="微软雅黑" panose="020B0503020204020204" charset="-122"/>
                <a:ea typeface="微软雅黑" panose="020B0503020204020204" charset="-122"/>
                <a:cs typeface="Cambria" panose="02040503050406030204" pitchFamily="18" charset="0"/>
              </a:rPr>
              <a:t>新闻文本数据来自财新网</a:t>
            </a:r>
            <a:endParaRPr lang="zh-CN" altLang="en-US" sz="2400" kern="100" dirty="0">
              <a:solidFill>
                <a:srgbClr val="FFC000"/>
              </a:solidFill>
              <a:latin typeface="微软雅黑" panose="020B0503020204020204" charset="-122"/>
              <a:ea typeface="微软雅黑" panose="020B0503020204020204" charset="-122"/>
            </a:endParaRPr>
          </a:p>
          <a:p>
            <a:endParaRPr lang="zh-CN" altLang="en-US" sz="2400" dirty="0"/>
          </a:p>
          <a:p>
            <a:endParaRPr lang="en-US" altLang="zh-CN" sz="2400" kern="100" dirty="0">
              <a:solidFill>
                <a:srgbClr val="FFC000"/>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a:p>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p:txBody>
      </p:sp>
      <p:sp>
        <p:nvSpPr>
          <p:cNvPr id="34" name="圆角矩形 5"/>
          <p:cNvSpPr/>
          <p:nvPr/>
        </p:nvSpPr>
        <p:spPr>
          <a:xfrm>
            <a:off x="499795" y="3353782"/>
            <a:ext cx="3661229" cy="2640618"/>
          </a:xfrm>
          <a:prstGeom prst="roundRect">
            <a:avLst>
              <a:gd name="adj" fmla="val 10671"/>
            </a:avLst>
          </a:prstGeom>
          <a:blipFill>
            <a:blip r:embed="rId1"/>
            <a:stretch>
              <a:fillRect/>
            </a:stretch>
          </a:blipFill>
          <a:ln w="9525">
            <a:solidFill>
              <a:schemeClr val="bg1">
                <a:lumMod val="75000"/>
              </a:schemeClr>
            </a:solidFill>
            <a:round/>
          </a:ln>
          <a:effectLst>
            <a:outerShdw blurRad="114300" dist="38100" dir="5400000" algn="t" rotWithShape="0">
              <a:prstClr val="black">
                <a:alpha val="25000"/>
              </a:prstClr>
            </a:outerShdw>
          </a:effectLst>
        </p:spPr>
        <p:txBody>
          <a:bodyPr wrap="none" anchor="ctr"/>
          <a:lstStyle/>
          <a:p>
            <a:endParaRPr lang="zh-CN" altLang="en-US" kern="0">
              <a:solidFill>
                <a:sysClr val="windowText" lastClr="000000"/>
              </a:solidFill>
              <a:ea typeface="微软雅黑" panose="020B0503020204020204" charset="-122"/>
            </a:endParaRPr>
          </a:p>
        </p:txBody>
      </p:sp>
      <p:sp>
        <p:nvSpPr>
          <p:cNvPr id="35" name="圆角矩形 5"/>
          <p:cNvSpPr/>
          <p:nvPr/>
        </p:nvSpPr>
        <p:spPr>
          <a:xfrm>
            <a:off x="4706257" y="3353782"/>
            <a:ext cx="3661229" cy="2640618"/>
          </a:xfrm>
          <a:prstGeom prst="roundRect">
            <a:avLst>
              <a:gd name="adj" fmla="val 10671"/>
            </a:avLst>
          </a:prstGeom>
          <a:blipFill>
            <a:blip r:embed="rId2"/>
            <a:stretch>
              <a:fillRect/>
            </a:stretch>
          </a:blipFill>
          <a:ln w="9525">
            <a:solidFill>
              <a:schemeClr val="bg1">
                <a:lumMod val="75000"/>
              </a:schemeClr>
            </a:solidFill>
            <a:round/>
          </a:ln>
          <a:effectLst>
            <a:outerShdw blurRad="114300" dist="38100" dir="5400000" algn="t" rotWithShape="0">
              <a:prstClr val="black">
                <a:alpha val="25000"/>
              </a:prstClr>
            </a:outerShdw>
          </a:effectLst>
        </p:spPr>
        <p:txBody>
          <a:bodyPr wrap="none" anchor="ctr"/>
          <a:lstStyle/>
          <a:p>
            <a:endParaRPr lang="zh-CN" altLang="en-US" kern="0">
              <a:solidFill>
                <a:sysClr val="windowText" lastClr="000000"/>
              </a:solidFill>
              <a:ea typeface="微软雅黑" panose="020B0503020204020204" charset="-122"/>
            </a:endParaRPr>
          </a:p>
        </p:txBody>
      </p:sp>
      <p:grpSp>
        <p:nvGrpSpPr>
          <p:cNvPr id="36" name="Group 4"/>
          <p:cNvGrpSpPr>
            <a:grpSpLocks noChangeAspect="1"/>
          </p:cNvGrpSpPr>
          <p:nvPr/>
        </p:nvGrpSpPr>
        <p:grpSpPr bwMode="auto">
          <a:xfrm>
            <a:off x="553564" y="302695"/>
            <a:ext cx="456249" cy="396000"/>
            <a:chOff x="850" y="-460"/>
            <a:chExt cx="6134" cy="5324"/>
          </a:xfrm>
          <a:solidFill>
            <a:srgbClr val="FFC000"/>
          </a:solidFill>
        </p:grpSpPr>
        <p:sp>
          <p:nvSpPr>
            <p:cNvPr id="37" name="Freeform 5"/>
            <p:cNvSpPr/>
            <p:nvPr/>
          </p:nvSpPr>
          <p:spPr bwMode="auto">
            <a:xfrm>
              <a:off x="5355" y="2075"/>
              <a:ext cx="168" cy="71"/>
            </a:xfrm>
            <a:custGeom>
              <a:avLst/>
              <a:gdLst>
                <a:gd name="T0" fmla="*/ 0 w 168"/>
                <a:gd name="T1" fmla="*/ 0 h 71"/>
                <a:gd name="T2" fmla="*/ 168 w 168"/>
                <a:gd name="T3" fmla="*/ 0 h 71"/>
                <a:gd name="T4" fmla="*/ 168 w 168"/>
                <a:gd name="T5" fmla="*/ 71 h 71"/>
                <a:gd name="T6" fmla="*/ 0 w 168"/>
                <a:gd name="T7" fmla="*/ 71 h 71"/>
                <a:gd name="T8" fmla="*/ 0 w 168"/>
                <a:gd name="T9" fmla="*/ 0 h 71"/>
                <a:gd name="T10" fmla="*/ 0 w 168"/>
                <a:gd name="T11" fmla="*/ 0 h 71"/>
              </a:gdLst>
              <a:ahLst/>
              <a:cxnLst>
                <a:cxn ang="0">
                  <a:pos x="T0" y="T1"/>
                </a:cxn>
                <a:cxn ang="0">
                  <a:pos x="T2" y="T3"/>
                </a:cxn>
                <a:cxn ang="0">
                  <a:pos x="T4" y="T5"/>
                </a:cxn>
                <a:cxn ang="0">
                  <a:pos x="T6" y="T7"/>
                </a:cxn>
                <a:cxn ang="0">
                  <a:pos x="T8" y="T9"/>
                </a:cxn>
                <a:cxn ang="0">
                  <a:pos x="T10" y="T11"/>
                </a:cxn>
              </a:cxnLst>
              <a:rect l="0" t="0" r="r" b="b"/>
              <a:pathLst>
                <a:path w="168" h="71">
                  <a:moveTo>
                    <a:pt x="0" y="0"/>
                  </a:moveTo>
                  <a:lnTo>
                    <a:pt x="168" y="0"/>
                  </a:lnTo>
                  <a:lnTo>
                    <a:pt x="168"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8" name="Freeform 6"/>
            <p:cNvSpPr/>
            <p:nvPr/>
          </p:nvSpPr>
          <p:spPr bwMode="auto">
            <a:xfrm>
              <a:off x="5691" y="2075"/>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Lst>
              <a:ahLst/>
              <a:cxnLst>
                <a:cxn ang="0">
                  <a:pos x="T0" y="T1"/>
                </a:cxn>
                <a:cxn ang="0">
                  <a:pos x="T2" y="T3"/>
                </a:cxn>
                <a:cxn ang="0">
                  <a:pos x="T4" y="T5"/>
                </a:cxn>
                <a:cxn ang="0">
                  <a:pos x="T6" y="T7"/>
                </a:cxn>
                <a:cxn ang="0">
                  <a:pos x="T8" y="T9"/>
                </a:cxn>
                <a:cxn ang="0">
                  <a:pos x="T10" y="T11"/>
                </a:cxn>
              </a:cxnLst>
              <a:rect l="0" t="0" r="r" b="b"/>
              <a:pathLst>
                <a:path w="163" h="71">
                  <a:moveTo>
                    <a:pt x="0" y="0"/>
                  </a:moveTo>
                  <a:lnTo>
                    <a:pt x="163" y="0"/>
                  </a:lnTo>
                  <a:lnTo>
                    <a:pt x="163"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9" name="Freeform 7"/>
            <p:cNvSpPr/>
            <p:nvPr/>
          </p:nvSpPr>
          <p:spPr bwMode="auto">
            <a:xfrm>
              <a:off x="1765" y="2075"/>
              <a:ext cx="168" cy="71"/>
            </a:xfrm>
            <a:custGeom>
              <a:avLst/>
              <a:gdLst>
                <a:gd name="T0" fmla="*/ 0 w 168"/>
                <a:gd name="T1" fmla="*/ 0 h 71"/>
                <a:gd name="T2" fmla="*/ 168 w 168"/>
                <a:gd name="T3" fmla="*/ 0 h 71"/>
                <a:gd name="T4" fmla="*/ 168 w 168"/>
                <a:gd name="T5" fmla="*/ 71 h 71"/>
                <a:gd name="T6" fmla="*/ 0 w 168"/>
                <a:gd name="T7" fmla="*/ 71 h 71"/>
                <a:gd name="T8" fmla="*/ 0 w 168"/>
                <a:gd name="T9" fmla="*/ 0 h 71"/>
                <a:gd name="T10" fmla="*/ 0 w 168"/>
                <a:gd name="T11" fmla="*/ 0 h 71"/>
              </a:gdLst>
              <a:ahLst/>
              <a:cxnLst>
                <a:cxn ang="0">
                  <a:pos x="T0" y="T1"/>
                </a:cxn>
                <a:cxn ang="0">
                  <a:pos x="T2" y="T3"/>
                </a:cxn>
                <a:cxn ang="0">
                  <a:pos x="T4" y="T5"/>
                </a:cxn>
                <a:cxn ang="0">
                  <a:pos x="T6" y="T7"/>
                </a:cxn>
                <a:cxn ang="0">
                  <a:pos x="T8" y="T9"/>
                </a:cxn>
                <a:cxn ang="0">
                  <a:pos x="T10" y="T11"/>
                </a:cxn>
              </a:cxnLst>
              <a:rect l="0" t="0" r="r" b="b"/>
              <a:pathLst>
                <a:path w="168" h="71">
                  <a:moveTo>
                    <a:pt x="0" y="0"/>
                  </a:moveTo>
                  <a:lnTo>
                    <a:pt x="168" y="0"/>
                  </a:lnTo>
                  <a:lnTo>
                    <a:pt x="168"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0" name="Freeform 8"/>
            <p:cNvSpPr/>
            <p:nvPr/>
          </p:nvSpPr>
          <p:spPr bwMode="auto">
            <a:xfrm>
              <a:off x="2105" y="2075"/>
              <a:ext cx="166" cy="71"/>
            </a:xfrm>
            <a:custGeom>
              <a:avLst/>
              <a:gdLst>
                <a:gd name="T0" fmla="*/ 0 w 166"/>
                <a:gd name="T1" fmla="*/ 0 h 71"/>
                <a:gd name="T2" fmla="*/ 166 w 166"/>
                <a:gd name="T3" fmla="*/ 0 h 71"/>
                <a:gd name="T4" fmla="*/ 166 w 166"/>
                <a:gd name="T5" fmla="*/ 71 h 71"/>
                <a:gd name="T6" fmla="*/ 0 w 166"/>
                <a:gd name="T7" fmla="*/ 71 h 71"/>
                <a:gd name="T8" fmla="*/ 0 w 166"/>
                <a:gd name="T9" fmla="*/ 0 h 71"/>
                <a:gd name="T10" fmla="*/ 0 w 166"/>
                <a:gd name="T11" fmla="*/ 0 h 71"/>
              </a:gdLst>
              <a:ahLst/>
              <a:cxnLst>
                <a:cxn ang="0">
                  <a:pos x="T0" y="T1"/>
                </a:cxn>
                <a:cxn ang="0">
                  <a:pos x="T2" y="T3"/>
                </a:cxn>
                <a:cxn ang="0">
                  <a:pos x="T4" y="T5"/>
                </a:cxn>
                <a:cxn ang="0">
                  <a:pos x="T6" y="T7"/>
                </a:cxn>
                <a:cxn ang="0">
                  <a:pos x="T8" y="T9"/>
                </a:cxn>
                <a:cxn ang="0">
                  <a:pos x="T10" y="T11"/>
                </a:cxn>
              </a:cxnLst>
              <a:rect l="0" t="0" r="r" b="b"/>
              <a:pathLst>
                <a:path w="166" h="71">
                  <a:moveTo>
                    <a:pt x="0" y="0"/>
                  </a:moveTo>
                  <a:lnTo>
                    <a:pt x="166" y="0"/>
                  </a:lnTo>
                  <a:lnTo>
                    <a:pt x="166" y="71"/>
                  </a:lnTo>
                  <a:lnTo>
                    <a:pt x="0" y="71"/>
                  </a:lnTo>
                  <a:lnTo>
                    <a:pt x="0" y="0"/>
                  </a:lnTo>
                  <a:lnTo>
                    <a:pt x="0"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1" name="Freeform 9"/>
            <p:cNvSpPr/>
            <p:nvPr/>
          </p:nvSpPr>
          <p:spPr bwMode="auto">
            <a:xfrm>
              <a:off x="2943" y="857"/>
              <a:ext cx="149" cy="180"/>
            </a:xfrm>
            <a:custGeom>
              <a:avLst/>
              <a:gdLst>
                <a:gd name="T0" fmla="*/ 82 w 149"/>
                <a:gd name="T1" fmla="*/ 180 h 180"/>
                <a:gd name="T2" fmla="*/ 149 w 149"/>
                <a:gd name="T3" fmla="*/ 147 h 180"/>
                <a:gd name="T4" fmla="*/ 61 w 149"/>
                <a:gd name="T5" fmla="*/ 0 h 180"/>
                <a:gd name="T6" fmla="*/ 0 w 149"/>
                <a:gd name="T7" fmla="*/ 40 h 180"/>
                <a:gd name="T8" fmla="*/ 82 w 149"/>
                <a:gd name="T9" fmla="*/ 180 h 180"/>
                <a:gd name="T10" fmla="*/ 82 w 149"/>
                <a:gd name="T11" fmla="*/ 180 h 180"/>
                <a:gd name="T12" fmla="*/ 82 w 149"/>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9" h="180">
                  <a:moveTo>
                    <a:pt x="82" y="180"/>
                  </a:moveTo>
                  <a:lnTo>
                    <a:pt x="149" y="147"/>
                  </a:lnTo>
                  <a:lnTo>
                    <a:pt x="61" y="0"/>
                  </a:lnTo>
                  <a:lnTo>
                    <a:pt x="0" y="40"/>
                  </a:lnTo>
                  <a:lnTo>
                    <a:pt x="82" y="180"/>
                  </a:lnTo>
                  <a:lnTo>
                    <a:pt x="82" y="180"/>
                  </a:lnTo>
                  <a:lnTo>
                    <a:pt x="8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2" name="Freeform 10"/>
            <p:cNvSpPr/>
            <p:nvPr/>
          </p:nvSpPr>
          <p:spPr bwMode="auto">
            <a:xfrm>
              <a:off x="3111" y="1153"/>
              <a:ext cx="144" cy="180"/>
            </a:xfrm>
            <a:custGeom>
              <a:avLst/>
              <a:gdLst>
                <a:gd name="T0" fmla="*/ 82 w 144"/>
                <a:gd name="T1" fmla="*/ 180 h 180"/>
                <a:gd name="T2" fmla="*/ 144 w 144"/>
                <a:gd name="T3" fmla="*/ 139 h 180"/>
                <a:gd name="T4" fmla="*/ 61 w 144"/>
                <a:gd name="T5" fmla="*/ 0 h 180"/>
                <a:gd name="T6" fmla="*/ 0 w 144"/>
                <a:gd name="T7" fmla="*/ 33 h 180"/>
                <a:gd name="T8" fmla="*/ 82 w 144"/>
                <a:gd name="T9" fmla="*/ 180 h 180"/>
                <a:gd name="T10" fmla="*/ 82 w 144"/>
                <a:gd name="T11" fmla="*/ 180 h 180"/>
                <a:gd name="T12" fmla="*/ 8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82" y="180"/>
                  </a:moveTo>
                  <a:lnTo>
                    <a:pt x="144" y="139"/>
                  </a:lnTo>
                  <a:lnTo>
                    <a:pt x="61" y="0"/>
                  </a:lnTo>
                  <a:lnTo>
                    <a:pt x="0" y="33"/>
                  </a:lnTo>
                  <a:lnTo>
                    <a:pt x="82" y="180"/>
                  </a:lnTo>
                  <a:lnTo>
                    <a:pt x="82" y="180"/>
                  </a:lnTo>
                  <a:lnTo>
                    <a:pt x="8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3" name="Freeform 11"/>
            <p:cNvSpPr/>
            <p:nvPr/>
          </p:nvSpPr>
          <p:spPr bwMode="auto">
            <a:xfrm>
              <a:off x="4352" y="1153"/>
              <a:ext cx="144" cy="180"/>
            </a:xfrm>
            <a:custGeom>
              <a:avLst/>
              <a:gdLst>
                <a:gd name="T0" fmla="*/ 62 w 144"/>
                <a:gd name="T1" fmla="*/ 180 h 180"/>
                <a:gd name="T2" fmla="*/ 144 w 144"/>
                <a:gd name="T3" fmla="*/ 33 h 180"/>
                <a:gd name="T4" fmla="*/ 85 w 144"/>
                <a:gd name="T5" fmla="*/ 0 h 180"/>
                <a:gd name="T6" fmla="*/ 0 w 144"/>
                <a:gd name="T7" fmla="*/ 139 h 180"/>
                <a:gd name="T8" fmla="*/ 62 w 144"/>
                <a:gd name="T9" fmla="*/ 180 h 180"/>
                <a:gd name="T10" fmla="*/ 62 w 144"/>
                <a:gd name="T11" fmla="*/ 180 h 180"/>
                <a:gd name="T12" fmla="*/ 6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62" y="180"/>
                  </a:moveTo>
                  <a:lnTo>
                    <a:pt x="144" y="33"/>
                  </a:lnTo>
                  <a:lnTo>
                    <a:pt x="85" y="0"/>
                  </a:lnTo>
                  <a:lnTo>
                    <a:pt x="0" y="139"/>
                  </a:lnTo>
                  <a:lnTo>
                    <a:pt x="62" y="180"/>
                  </a:lnTo>
                  <a:lnTo>
                    <a:pt x="62" y="180"/>
                  </a:lnTo>
                  <a:lnTo>
                    <a:pt x="6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4" name="Freeform 12"/>
            <p:cNvSpPr/>
            <p:nvPr/>
          </p:nvSpPr>
          <p:spPr bwMode="auto">
            <a:xfrm>
              <a:off x="4520" y="857"/>
              <a:ext cx="144" cy="180"/>
            </a:xfrm>
            <a:custGeom>
              <a:avLst/>
              <a:gdLst>
                <a:gd name="T0" fmla="*/ 62 w 144"/>
                <a:gd name="T1" fmla="*/ 180 h 180"/>
                <a:gd name="T2" fmla="*/ 144 w 144"/>
                <a:gd name="T3" fmla="*/ 40 h 180"/>
                <a:gd name="T4" fmla="*/ 85 w 144"/>
                <a:gd name="T5" fmla="*/ 0 h 180"/>
                <a:gd name="T6" fmla="*/ 0 w 144"/>
                <a:gd name="T7" fmla="*/ 147 h 180"/>
                <a:gd name="T8" fmla="*/ 62 w 144"/>
                <a:gd name="T9" fmla="*/ 180 h 180"/>
                <a:gd name="T10" fmla="*/ 62 w 144"/>
                <a:gd name="T11" fmla="*/ 180 h 180"/>
                <a:gd name="T12" fmla="*/ 6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62" y="180"/>
                  </a:moveTo>
                  <a:lnTo>
                    <a:pt x="144" y="40"/>
                  </a:lnTo>
                  <a:lnTo>
                    <a:pt x="85" y="0"/>
                  </a:lnTo>
                  <a:lnTo>
                    <a:pt x="0" y="147"/>
                  </a:lnTo>
                  <a:lnTo>
                    <a:pt x="62" y="180"/>
                  </a:lnTo>
                  <a:lnTo>
                    <a:pt x="62" y="180"/>
                  </a:lnTo>
                  <a:lnTo>
                    <a:pt x="62" y="18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5" name="Freeform 13"/>
            <p:cNvSpPr/>
            <p:nvPr/>
          </p:nvSpPr>
          <p:spPr bwMode="auto">
            <a:xfrm>
              <a:off x="3111" y="3010"/>
              <a:ext cx="144" cy="184"/>
            </a:xfrm>
            <a:custGeom>
              <a:avLst/>
              <a:gdLst>
                <a:gd name="T0" fmla="*/ 0 w 144"/>
                <a:gd name="T1" fmla="*/ 151 h 184"/>
                <a:gd name="T2" fmla="*/ 61 w 144"/>
                <a:gd name="T3" fmla="*/ 184 h 184"/>
                <a:gd name="T4" fmla="*/ 144 w 144"/>
                <a:gd name="T5" fmla="*/ 33 h 184"/>
                <a:gd name="T6" fmla="*/ 82 w 144"/>
                <a:gd name="T7" fmla="*/ 0 h 184"/>
                <a:gd name="T8" fmla="*/ 0 w 144"/>
                <a:gd name="T9" fmla="*/ 151 h 184"/>
                <a:gd name="T10" fmla="*/ 0 w 144"/>
                <a:gd name="T11" fmla="*/ 151 h 184"/>
                <a:gd name="T12" fmla="*/ 0 w 144"/>
                <a:gd name="T13" fmla="*/ 151 h 184"/>
              </a:gdLst>
              <a:ahLst/>
              <a:cxnLst>
                <a:cxn ang="0">
                  <a:pos x="T0" y="T1"/>
                </a:cxn>
                <a:cxn ang="0">
                  <a:pos x="T2" y="T3"/>
                </a:cxn>
                <a:cxn ang="0">
                  <a:pos x="T4" y="T5"/>
                </a:cxn>
                <a:cxn ang="0">
                  <a:pos x="T6" y="T7"/>
                </a:cxn>
                <a:cxn ang="0">
                  <a:pos x="T8" y="T9"/>
                </a:cxn>
                <a:cxn ang="0">
                  <a:pos x="T10" y="T11"/>
                </a:cxn>
                <a:cxn ang="0">
                  <a:pos x="T12" y="T13"/>
                </a:cxn>
              </a:cxnLst>
              <a:rect l="0" t="0" r="r" b="b"/>
              <a:pathLst>
                <a:path w="144" h="184">
                  <a:moveTo>
                    <a:pt x="0" y="151"/>
                  </a:moveTo>
                  <a:lnTo>
                    <a:pt x="61" y="184"/>
                  </a:lnTo>
                  <a:lnTo>
                    <a:pt x="144" y="33"/>
                  </a:lnTo>
                  <a:lnTo>
                    <a:pt x="82" y="0"/>
                  </a:lnTo>
                  <a:lnTo>
                    <a:pt x="0" y="151"/>
                  </a:lnTo>
                  <a:lnTo>
                    <a:pt x="0" y="151"/>
                  </a:lnTo>
                  <a:lnTo>
                    <a:pt x="0" y="151"/>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6" name="Freeform 14"/>
            <p:cNvSpPr/>
            <p:nvPr/>
          </p:nvSpPr>
          <p:spPr bwMode="auto">
            <a:xfrm>
              <a:off x="2943" y="3300"/>
              <a:ext cx="149" cy="185"/>
            </a:xfrm>
            <a:custGeom>
              <a:avLst/>
              <a:gdLst>
                <a:gd name="T0" fmla="*/ 0 w 149"/>
                <a:gd name="T1" fmla="*/ 147 h 185"/>
                <a:gd name="T2" fmla="*/ 61 w 149"/>
                <a:gd name="T3" fmla="*/ 185 h 185"/>
                <a:gd name="T4" fmla="*/ 149 w 149"/>
                <a:gd name="T5" fmla="*/ 41 h 185"/>
                <a:gd name="T6" fmla="*/ 82 w 149"/>
                <a:gd name="T7" fmla="*/ 0 h 185"/>
                <a:gd name="T8" fmla="*/ 0 w 149"/>
                <a:gd name="T9" fmla="*/ 147 h 185"/>
                <a:gd name="T10" fmla="*/ 0 w 149"/>
                <a:gd name="T11" fmla="*/ 147 h 185"/>
                <a:gd name="T12" fmla="*/ 0 w 149"/>
                <a:gd name="T13" fmla="*/ 147 h 185"/>
              </a:gdLst>
              <a:ahLst/>
              <a:cxnLst>
                <a:cxn ang="0">
                  <a:pos x="T0" y="T1"/>
                </a:cxn>
                <a:cxn ang="0">
                  <a:pos x="T2" y="T3"/>
                </a:cxn>
                <a:cxn ang="0">
                  <a:pos x="T4" y="T5"/>
                </a:cxn>
                <a:cxn ang="0">
                  <a:pos x="T6" y="T7"/>
                </a:cxn>
                <a:cxn ang="0">
                  <a:pos x="T8" y="T9"/>
                </a:cxn>
                <a:cxn ang="0">
                  <a:pos x="T10" y="T11"/>
                </a:cxn>
                <a:cxn ang="0">
                  <a:pos x="T12" y="T13"/>
                </a:cxn>
              </a:cxnLst>
              <a:rect l="0" t="0" r="r" b="b"/>
              <a:pathLst>
                <a:path w="149" h="185">
                  <a:moveTo>
                    <a:pt x="0" y="147"/>
                  </a:moveTo>
                  <a:lnTo>
                    <a:pt x="61" y="185"/>
                  </a:lnTo>
                  <a:lnTo>
                    <a:pt x="149" y="41"/>
                  </a:lnTo>
                  <a:lnTo>
                    <a:pt x="82" y="0"/>
                  </a:lnTo>
                  <a:lnTo>
                    <a:pt x="0" y="147"/>
                  </a:lnTo>
                  <a:lnTo>
                    <a:pt x="0" y="147"/>
                  </a:lnTo>
                  <a:lnTo>
                    <a:pt x="0" y="147"/>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7" name="Freeform 15"/>
            <p:cNvSpPr/>
            <p:nvPr/>
          </p:nvSpPr>
          <p:spPr bwMode="auto">
            <a:xfrm>
              <a:off x="4520" y="3300"/>
              <a:ext cx="144" cy="185"/>
            </a:xfrm>
            <a:custGeom>
              <a:avLst/>
              <a:gdLst>
                <a:gd name="T0" fmla="*/ 62 w 144"/>
                <a:gd name="T1" fmla="*/ 0 h 185"/>
                <a:gd name="T2" fmla="*/ 0 w 144"/>
                <a:gd name="T3" fmla="*/ 41 h 185"/>
                <a:gd name="T4" fmla="*/ 85 w 144"/>
                <a:gd name="T5" fmla="*/ 185 h 185"/>
                <a:gd name="T6" fmla="*/ 144 w 144"/>
                <a:gd name="T7" fmla="*/ 147 h 185"/>
                <a:gd name="T8" fmla="*/ 62 w 144"/>
                <a:gd name="T9" fmla="*/ 0 h 185"/>
                <a:gd name="T10" fmla="*/ 62 w 144"/>
                <a:gd name="T11" fmla="*/ 0 h 185"/>
                <a:gd name="T12" fmla="*/ 62 w 144"/>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144" h="185">
                  <a:moveTo>
                    <a:pt x="62" y="0"/>
                  </a:moveTo>
                  <a:lnTo>
                    <a:pt x="0" y="41"/>
                  </a:lnTo>
                  <a:lnTo>
                    <a:pt x="85" y="185"/>
                  </a:lnTo>
                  <a:lnTo>
                    <a:pt x="144" y="147"/>
                  </a:lnTo>
                  <a:lnTo>
                    <a:pt x="62" y="0"/>
                  </a:lnTo>
                  <a:lnTo>
                    <a:pt x="62" y="0"/>
                  </a:lnTo>
                  <a:lnTo>
                    <a:pt x="62" y="0"/>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8" name="Freeform 16"/>
            <p:cNvSpPr/>
            <p:nvPr/>
          </p:nvSpPr>
          <p:spPr bwMode="auto">
            <a:xfrm>
              <a:off x="4352" y="3010"/>
              <a:ext cx="144" cy="184"/>
            </a:xfrm>
            <a:custGeom>
              <a:avLst/>
              <a:gdLst>
                <a:gd name="T0" fmla="*/ 0 w 144"/>
                <a:gd name="T1" fmla="*/ 33 h 184"/>
                <a:gd name="T2" fmla="*/ 85 w 144"/>
                <a:gd name="T3" fmla="*/ 184 h 184"/>
                <a:gd name="T4" fmla="*/ 144 w 144"/>
                <a:gd name="T5" fmla="*/ 151 h 184"/>
                <a:gd name="T6" fmla="*/ 62 w 144"/>
                <a:gd name="T7" fmla="*/ 0 h 184"/>
                <a:gd name="T8" fmla="*/ 0 w 144"/>
                <a:gd name="T9" fmla="*/ 33 h 184"/>
                <a:gd name="T10" fmla="*/ 0 w 144"/>
                <a:gd name="T11" fmla="*/ 33 h 184"/>
                <a:gd name="T12" fmla="*/ 0 w 144"/>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144" h="184">
                  <a:moveTo>
                    <a:pt x="0" y="33"/>
                  </a:moveTo>
                  <a:lnTo>
                    <a:pt x="85" y="184"/>
                  </a:lnTo>
                  <a:lnTo>
                    <a:pt x="144" y="151"/>
                  </a:lnTo>
                  <a:lnTo>
                    <a:pt x="62" y="0"/>
                  </a:lnTo>
                  <a:lnTo>
                    <a:pt x="0" y="33"/>
                  </a:lnTo>
                  <a:lnTo>
                    <a:pt x="0" y="33"/>
                  </a:lnTo>
                  <a:lnTo>
                    <a:pt x="0" y="33"/>
                  </a:ln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17"/>
            <p:cNvSpPr/>
            <p:nvPr/>
          </p:nvSpPr>
          <p:spPr bwMode="auto">
            <a:xfrm>
              <a:off x="2472" y="1415"/>
              <a:ext cx="2663" cy="1554"/>
            </a:xfrm>
            <a:custGeom>
              <a:avLst/>
              <a:gdLst>
                <a:gd name="T0" fmla="*/ 956 w 1126"/>
                <a:gd name="T1" fmla="*/ 512 h 657"/>
                <a:gd name="T2" fmla="*/ 1126 w 1126"/>
                <a:gd name="T3" fmla="*/ 342 h 657"/>
                <a:gd name="T4" fmla="*/ 956 w 1126"/>
                <a:gd name="T5" fmla="*/ 171 h 657"/>
                <a:gd name="T6" fmla="*/ 931 w 1126"/>
                <a:gd name="T7" fmla="*/ 173 h 657"/>
                <a:gd name="T8" fmla="*/ 679 w 1126"/>
                <a:gd name="T9" fmla="*/ 0 h 657"/>
                <a:gd name="T10" fmla="*/ 491 w 1126"/>
                <a:gd name="T11" fmla="*/ 79 h 657"/>
                <a:gd name="T12" fmla="*/ 373 w 1126"/>
                <a:gd name="T13" fmla="*/ 42 h 657"/>
                <a:gd name="T14" fmla="*/ 163 w 1126"/>
                <a:gd name="T15" fmla="*/ 224 h 657"/>
                <a:gd name="T16" fmla="*/ 129 w 1126"/>
                <a:gd name="T17" fmla="*/ 219 h 657"/>
                <a:gd name="T18" fmla="*/ 0 w 1126"/>
                <a:gd name="T19" fmla="*/ 348 h 657"/>
                <a:gd name="T20" fmla="*/ 129 w 1126"/>
                <a:gd name="T21" fmla="*/ 480 h 657"/>
                <a:gd name="T22" fmla="*/ 180 w 1126"/>
                <a:gd name="T23" fmla="*/ 468 h 657"/>
                <a:gd name="T24" fmla="*/ 325 w 1126"/>
                <a:gd name="T25" fmla="*/ 593 h 657"/>
                <a:gd name="T26" fmla="*/ 410 w 1126"/>
                <a:gd name="T27" fmla="*/ 563 h 657"/>
                <a:gd name="T28" fmla="*/ 555 w 1126"/>
                <a:gd name="T29" fmla="*/ 657 h 657"/>
                <a:gd name="T30" fmla="*/ 684 w 1126"/>
                <a:gd name="T31" fmla="*/ 588 h 657"/>
                <a:gd name="T32" fmla="*/ 765 w 1126"/>
                <a:gd name="T33" fmla="*/ 616 h 657"/>
                <a:gd name="T34" fmla="*/ 898 w 1126"/>
                <a:gd name="T35" fmla="*/ 501 h 657"/>
                <a:gd name="T36" fmla="*/ 956 w 1126"/>
                <a:gd name="T37" fmla="*/ 51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6" h="657">
                  <a:moveTo>
                    <a:pt x="956" y="512"/>
                  </a:moveTo>
                  <a:cubicBezTo>
                    <a:pt x="1050" y="512"/>
                    <a:pt x="1126" y="436"/>
                    <a:pt x="1126" y="342"/>
                  </a:cubicBezTo>
                  <a:cubicBezTo>
                    <a:pt x="1126" y="247"/>
                    <a:pt x="1050" y="171"/>
                    <a:pt x="956" y="171"/>
                  </a:cubicBezTo>
                  <a:cubicBezTo>
                    <a:pt x="947" y="171"/>
                    <a:pt x="937" y="171"/>
                    <a:pt x="931" y="173"/>
                  </a:cubicBezTo>
                  <a:cubicBezTo>
                    <a:pt x="891" y="72"/>
                    <a:pt x="795" y="0"/>
                    <a:pt x="679" y="0"/>
                  </a:cubicBezTo>
                  <a:cubicBezTo>
                    <a:pt x="606" y="0"/>
                    <a:pt x="539" y="30"/>
                    <a:pt x="491" y="79"/>
                  </a:cubicBezTo>
                  <a:cubicBezTo>
                    <a:pt x="458" y="56"/>
                    <a:pt x="417" y="42"/>
                    <a:pt x="373" y="42"/>
                  </a:cubicBezTo>
                  <a:cubicBezTo>
                    <a:pt x="265" y="42"/>
                    <a:pt x="177" y="120"/>
                    <a:pt x="163" y="224"/>
                  </a:cubicBezTo>
                  <a:cubicBezTo>
                    <a:pt x="152" y="222"/>
                    <a:pt x="140" y="219"/>
                    <a:pt x="129" y="219"/>
                  </a:cubicBezTo>
                  <a:cubicBezTo>
                    <a:pt x="58" y="219"/>
                    <a:pt x="0" y="277"/>
                    <a:pt x="0" y="348"/>
                  </a:cubicBezTo>
                  <a:cubicBezTo>
                    <a:pt x="0" y="420"/>
                    <a:pt x="58" y="480"/>
                    <a:pt x="129" y="480"/>
                  </a:cubicBezTo>
                  <a:cubicBezTo>
                    <a:pt x="147" y="480"/>
                    <a:pt x="163" y="475"/>
                    <a:pt x="180" y="468"/>
                  </a:cubicBezTo>
                  <a:cubicBezTo>
                    <a:pt x="191" y="540"/>
                    <a:pt x="251" y="593"/>
                    <a:pt x="325" y="593"/>
                  </a:cubicBezTo>
                  <a:cubicBezTo>
                    <a:pt x="357" y="593"/>
                    <a:pt x="387" y="581"/>
                    <a:pt x="410" y="563"/>
                  </a:cubicBezTo>
                  <a:cubicBezTo>
                    <a:pt x="435" y="618"/>
                    <a:pt x="491" y="657"/>
                    <a:pt x="555" y="657"/>
                  </a:cubicBezTo>
                  <a:cubicBezTo>
                    <a:pt x="608" y="657"/>
                    <a:pt x="656" y="630"/>
                    <a:pt x="684" y="588"/>
                  </a:cubicBezTo>
                  <a:cubicBezTo>
                    <a:pt x="707" y="607"/>
                    <a:pt x="735" y="616"/>
                    <a:pt x="765" y="616"/>
                  </a:cubicBezTo>
                  <a:cubicBezTo>
                    <a:pt x="831" y="616"/>
                    <a:pt x="889" y="567"/>
                    <a:pt x="898" y="501"/>
                  </a:cubicBezTo>
                  <a:cubicBezTo>
                    <a:pt x="914" y="507"/>
                    <a:pt x="935" y="512"/>
                    <a:pt x="956" y="512"/>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0" name="Freeform 18"/>
            <p:cNvSpPr>
              <a:spLocks noEditPoints="1"/>
            </p:cNvSpPr>
            <p:nvPr/>
          </p:nvSpPr>
          <p:spPr bwMode="auto">
            <a:xfrm>
              <a:off x="2096" y="-460"/>
              <a:ext cx="1090" cy="759"/>
            </a:xfrm>
            <a:custGeom>
              <a:avLst/>
              <a:gdLst>
                <a:gd name="T0" fmla="*/ 401 w 461"/>
                <a:gd name="T1" fmla="*/ 0 h 321"/>
                <a:gd name="T2" fmla="*/ 60 w 461"/>
                <a:gd name="T3" fmla="*/ 0 h 321"/>
                <a:gd name="T4" fmla="*/ 0 w 461"/>
                <a:gd name="T5" fmla="*/ 62 h 321"/>
                <a:gd name="T6" fmla="*/ 0 w 461"/>
                <a:gd name="T7" fmla="*/ 261 h 321"/>
                <a:gd name="T8" fmla="*/ 60 w 461"/>
                <a:gd name="T9" fmla="*/ 321 h 321"/>
                <a:gd name="T10" fmla="*/ 401 w 461"/>
                <a:gd name="T11" fmla="*/ 321 h 321"/>
                <a:gd name="T12" fmla="*/ 461 w 461"/>
                <a:gd name="T13" fmla="*/ 261 h 321"/>
                <a:gd name="T14" fmla="*/ 461 w 461"/>
                <a:gd name="T15" fmla="*/ 62 h 321"/>
                <a:gd name="T16" fmla="*/ 401 w 461"/>
                <a:gd name="T17" fmla="*/ 0 h 321"/>
                <a:gd name="T18" fmla="*/ 427 w 461"/>
                <a:gd name="T19" fmla="*/ 261 h 321"/>
                <a:gd name="T20" fmla="*/ 401 w 461"/>
                <a:gd name="T21" fmla="*/ 286 h 321"/>
                <a:gd name="T22" fmla="*/ 60 w 461"/>
                <a:gd name="T23" fmla="*/ 286 h 321"/>
                <a:gd name="T24" fmla="*/ 35 w 461"/>
                <a:gd name="T25" fmla="*/ 261 h 321"/>
                <a:gd name="T26" fmla="*/ 35 w 461"/>
                <a:gd name="T27" fmla="*/ 62 h 321"/>
                <a:gd name="T28" fmla="*/ 60 w 461"/>
                <a:gd name="T29" fmla="*/ 37 h 321"/>
                <a:gd name="T30" fmla="*/ 401 w 461"/>
                <a:gd name="T31" fmla="*/ 37 h 321"/>
                <a:gd name="T32" fmla="*/ 427 w 461"/>
                <a:gd name="T33" fmla="*/ 62 h 321"/>
                <a:gd name="T34" fmla="*/ 427 w 461"/>
                <a:gd name="T35" fmla="*/ 261 h 321"/>
                <a:gd name="T36" fmla="*/ 427 w 461"/>
                <a:gd name="T37" fmla="*/ 2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1" h="321">
                  <a:moveTo>
                    <a:pt x="401" y="0"/>
                  </a:moveTo>
                  <a:cubicBezTo>
                    <a:pt x="60" y="0"/>
                    <a:pt x="60" y="0"/>
                    <a:pt x="60" y="0"/>
                  </a:cubicBezTo>
                  <a:cubicBezTo>
                    <a:pt x="28" y="0"/>
                    <a:pt x="0" y="27"/>
                    <a:pt x="0" y="62"/>
                  </a:cubicBezTo>
                  <a:cubicBezTo>
                    <a:pt x="0" y="261"/>
                    <a:pt x="0" y="261"/>
                    <a:pt x="0" y="261"/>
                  </a:cubicBezTo>
                  <a:cubicBezTo>
                    <a:pt x="0" y="293"/>
                    <a:pt x="28" y="321"/>
                    <a:pt x="60" y="321"/>
                  </a:cubicBezTo>
                  <a:cubicBezTo>
                    <a:pt x="401" y="321"/>
                    <a:pt x="401" y="321"/>
                    <a:pt x="401" y="321"/>
                  </a:cubicBezTo>
                  <a:cubicBezTo>
                    <a:pt x="434" y="321"/>
                    <a:pt x="461" y="293"/>
                    <a:pt x="461" y="261"/>
                  </a:cubicBezTo>
                  <a:cubicBezTo>
                    <a:pt x="461" y="62"/>
                    <a:pt x="461" y="62"/>
                    <a:pt x="461" y="62"/>
                  </a:cubicBezTo>
                  <a:cubicBezTo>
                    <a:pt x="461" y="27"/>
                    <a:pt x="434" y="0"/>
                    <a:pt x="401" y="0"/>
                  </a:cubicBezTo>
                  <a:moveTo>
                    <a:pt x="427" y="261"/>
                  </a:moveTo>
                  <a:cubicBezTo>
                    <a:pt x="427" y="274"/>
                    <a:pt x="415" y="286"/>
                    <a:pt x="401" y="286"/>
                  </a:cubicBezTo>
                  <a:cubicBezTo>
                    <a:pt x="60" y="286"/>
                    <a:pt x="60" y="286"/>
                    <a:pt x="60" y="286"/>
                  </a:cubicBezTo>
                  <a:cubicBezTo>
                    <a:pt x="46" y="286"/>
                    <a:pt x="35" y="274"/>
                    <a:pt x="35" y="261"/>
                  </a:cubicBezTo>
                  <a:cubicBezTo>
                    <a:pt x="35" y="62"/>
                    <a:pt x="35" y="62"/>
                    <a:pt x="35" y="62"/>
                  </a:cubicBezTo>
                  <a:cubicBezTo>
                    <a:pt x="35" y="48"/>
                    <a:pt x="46" y="37"/>
                    <a:pt x="60" y="37"/>
                  </a:cubicBezTo>
                  <a:cubicBezTo>
                    <a:pt x="401" y="37"/>
                    <a:pt x="401" y="37"/>
                    <a:pt x="401" y="37"/>
                  </a:cubicBezTo>
                  <a:cubicBezTo>
                    <a:pt x="415" y="37"/>
                    <a:pt x="427" y="48"/>
                    <a:pt x="427" y="62"/>
                  </a:cubicBezTo>
                  <a:cubicBezTo>
                    <a:pt x="427" y="261"/>
                    <a:pt x="427" y="261"/>
                    <a:pt x="427" y="261"/>
                  </a:cubicBezTo>
                  <a:cubicBezTo>
                    <a:pt x="427" y="261"/>
                    <a:pt x="427" y="261"/>
                    <a:pt x="427" y="261"/>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1" name="Freeform 19"/>
            <p:cNvSpPr/>
            <p:nvPr/>
          </p:nvSpPr>
          <p:spPr bwMode="auto">
            <a:xfrm>
              <a:off x="1888" y="346"/>
              <a:ext cx="1506" cy="348"/>
            </a:xfrm>
            <a:custGeom>
              <a:avLst/>
              <a:gdLst>
                <a:gd name="T0" fmla="*/ 17 w 637"/>
                <a:gd name="T1" fmla="*/ 147 h 147"/>
                <a:gd name="T2" fmla="*/ 621 w 637"/>
                <a:gd name="T3" fmla="*/ 147 h 147"/>
                <a:gd name="T4" fmla="*/ 637 w 637"/>
                <a:gd name="T5" fmla="*/ 131 h 147"/>
                <a:gd name="T6" fmla="*/ 637 w 637"/>
                <a:gd name="T7" fmla="*/ 124 h 147"/>
                <a:gd name="T8" fmla="*/ 628 w 637"/>
                <a:gd name="T9" fmla="*/ 96 h 147"/>
                <a:gd name="T10" fmla="*/ 554 w 637"/>
                <a:gd name="T11" fmla="*/ 11 h 147"/>
                <a:gd name="T12" fmla="*/ 529 w 637"/>
                <a:gd name="T13" fmla="*/ 0 h 147"/>
                <a:gd name="T14" fmla="*/ 109 w 637"/>
                <a:gd name="T15" fmla="*/ 0 h 147"/>
                <a:gd name="T16" fmla="*/ 83 w 637"/>
                <a:gd name="T17" fmla="*/ 11 h 147"/>
                <a:gd name="T18" fmla="*/ 10 w 637"/>
                <a:gd name="T19" fmla="*/ 96 h 147"/>
                <a:gd name="T20" fmla="*/ 0 w 637"/>
                <a:gd name="T21" fmla="*/ 124 h 147"/>
                <a:gd name="T22" fmla="*/ 0 w 637"/>
                <a:gd name="T23" fmla="*/ 131 h 147"/>
                <a:gd name="T24" fmla="*/ 17 w 63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147">
                  <a:moveTo>
                    <a:pt x="17" y="147"/>
                  </a:moveTo>
                  <a:cubicBezTo>
                    <a:pt x="621" y="147"/>
                    <a:pt x="621" y="147"/>
                    <a:pt x="621" y="147"/>
                  </a:cubicBezTo>
                  <a:cubicBezTo>
                    <a:pt x="630" y="147"/>
                    <a:pt x="637" y="140"/>
                    <a:pt x="637" y="131"/>
                  </a:cubicBezTo>
                  <a:cubicBezTo>
                    <a:pt x="637" y="124"/>
                    <a:pt x="637" y="124"/>
                    <a:pt x="637" y="124"/>
                  </a:cubicBezTo>
                  <a:cubicBezTo>
                    <a:pt x="637" y="115"/>
                    <a:pt x="632" y="103"/>
                    <a:pt x="628" y="96"/>
                  </a:cubicBezTo>
                  <a:cubicBezTo>
                    <a:pt x="554" y="11"/>
                    <a:pt x="554" y="11"/>
                    <a:pt x="554" y="11"/>
                  </a:cubicBezTo>
                  <a:cubicBezTo>
                    <a:pt x="549" y="4"/>
                    <a:pt x="538" y="0"/>
                    <a:pt x="529" y="0"/>
                  </a:cubicBezTo>
                  <a:cubicBezTo>
                    <a:pt x="109" y="0"/>
                    <a:pt x="109" y="0"/>
                    <a:pt x="109" y="0"/>
                  </a:cubicBezTo>
                  <a:cubicBezTo>
                    <a:pt x="100" y="0"/>
                    <a:pt x="88" y="4"/>
                    <a:pt x="83" y="11"/>
                  </a:cubicBezTo>
                  <a:cubicBezTo>
                    <a:pt x="10" y="96"/>
                    <a:pt x="10" y="96"/>
                    <a:pt x="10" y="96"/>
                  </a:cubicBezTo>
                  <a:cubicBezTo>
                    <a:pt x="5" y="103"/>
                    <a:pt x="0" y="115"/>
                    <a:pt x="0" y="124"/>
                  </a:cubicBezTo>
                  <a:cubicBezTo>
                    <a:pt x="0" y="131"/>
                    <a:pt x="0" y="131"/>
                    <a:pt x="0" y="131"/>
                  </a:cubicBezTo>
                  <a:cubicBezTo>
                    <a:pt x="0" y="140"/>
                    <a:pt x="7" y="147"/>
                    <a:pt x="17" y="147"/>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2" name="Freeform 20"/>
            <p:cNvSpPr>
              <a:spLocks noEditPoints="1"/>
            </p:cNvSpPr>
            <p:nvPr/>
          </p:nvSpPr>
          <p:spPr bwMode="auto">
            <a:xfrm>
              <a:off x="4146" y="-401"/>
              <a:ext cx="1133" cy="882"/>
            </a:xfrm>
            <a:custGeom>
              <a:avLst/>
              <a:gdLst>
                <a:gd name="T0" fmla="*/ 408 w 479"/>
                <a:gd name="T1" fmla="*/ 0 h 373"/>
                <a:gd name="T2" fmla="*/ 71 w 479"/>
                <a:gd name="T3" fmla="*/ 0 h 373"/>
                <a:gd name="T4" fmla="*/ 0 w 479"/>
                <a:gd name="T5" fmla="*/ 71 h 373"/>
                <a:gd name="T6" fmla="*/ 0 w 479"/>
                <a:gd name="T7" fmla="*/ 302 h 373"/>
                <a:gd name="T8" fmla="*/ 71 w 479"/>
                <a:gd name="T9" fmla="*/ 373 h 373"/>
                <a:gd name="T10" fmla="*/ 408 w 479"/>
                <a:gd name="T11" fmla="*/ 373 h 373"/>
                <a:gd name="T12" fmla="*/ 479 w 479"/>
                <a:gd name="T13" fmla="*/ 302 h 373"/>
                <a:gd name="T14" fmla="*/ 479 w 479"/>
                <a:gd name="T15" fmla="*/ 71 h 373"/>
                <a:gd name="T16" fmla="*/ 408 w 479"/>
                <a:gd name="T17" fmla="*/ 0 h 373"/>
                <a:gd name="T18" fmla="*/ 438 w 479"/>
                <a:gd name="T19" fmla="*/ 302 h 373"/>
                <a:gd name="T20" fmla="*/ 408 w 479"/>
                <a:gd name="T21" fmla="*/ 332 h 373"/>
                <a:gd name="T22" fmla="*/ 71 w 479"/>
                <a:gd name="T23" fmla="*/ 332 h 373"/>
                <a:gd name="T24" fmla="*/ 41 w 479"/>
                <a:gd name="T25" fmla="*/ 302 h 373"/>
                <a:gd name="T26" fmla="*/ 41 w 479"/>
                <a:gd name="T27" fmla="*/ 71 h 373"/>
                <a:gd name="T28" fmla="*/ 71 w 479"/>
                <a:gd name="T29" fmla="*/ 41 h 373"/>
                <a:gd name="T30" fmla="*/ 408 w 479"/>
                <a:gd name="T31" fmla="*/ 41 h 373"/>
                <a:gd name="T32" fmla="*/ 438 w 479"/>
                <a:gd name="T33" fmla="*/ 71 h 373"/>
                <a:gd name="T34" fmla="*/ 438 w 479"/>
                <a:gd name="T35" fmla="*/ 302 h 373"/>
                <a:gd name="T36" fmla="*/ 438 w 479"/>
                <a:gd name="T37" fmla="*/ 30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9" h="373">
                  <a:moveTo>
                    <a:pt x="408" y="0"/>
                  </a:moveTo>
                  <a:cubicBezTo>
                    <a:pt x="71" y="0"/>
                    <a:pt x="71" y="0"/>
                    <a:pt x="71" y="0"/>
                  </a:cubicBezTo>
                  <a:cubicBezTo>
                    <a:pt x="32" y="0"/>
                    <a:pt x="0" y="32"/>
                    <a:pt x="0" y="71"/>
                  </a:cubicBezTo>
                  <a:cubicBezTo>
                    <a:pt x="0" y="302"/>
                    <a:pt x="0" y="302"/>
                    <a:pt x="0" y="302"/>
                  </a:cubicBezTo>
                  <a:cubicBezTo>
                    <a:pt x="0" y="341"/>
                    <a:pt x="32" y="373"/>
                    <a:pt x="71" y="373"/>
                  </a:cubicBezTo>
                  <a:cubicBezTo>
                    <a:pt x="408" y="373"/>
                    <a:pt x="408" y="373"/>
                    <a:pt x="408" y="373"/>
                  </a:cubicBezTo>
                  <a:cubicBezTo>
                    <a:pt x="447" y="373"/>
                    <a:pt x="479" y="341"/>
                    <a:pt x="479" y="302"/>
                  </a:cubicBezTo>
                  <a:cubicBezTo>
                    <a:pt x="479" y="71"/>
                    <a:pt x="479" y="71"/>
                    <a:pt x="479" y="71"/>
                  </a:cubicBezTo>
                  <a:cubicBezTo>
                    <a:pt x="479" y="32"/>
                    <a:pt x="447" y="0"/>
                    <a:pt x="408" y="0"/>
                  </a:cubicBezTo>
                  <a:moveTo>
                    <a:pt x="438" y="302"/>
                  </a:moveTo>
                  <a:cubicBezTo>
                    <a:pt x="438" y="318"/>
                    <a:pt x="424" y="332"/>
                    <a:pt x="408" y="332"/>
                  </a:cubicBezTo>
                  <a:cubicBezTo>
                    <a:pt x="71" y="332"/>
                    <a:pt x="71" y="332"/>
                    <a:pt x="71" y="332"/>
                  </a:cubicBezTo>
                  <a:cubicBezTo>
                    <a:pt x="55" y="332"/>
                    <a:pt x="41" y="318"/>
                    <a:pt x="41" y="302"/>
                  </a:cubicBezTo>
                  <a:cubicBezTo>
                    <a:pt x="41" y="71"/>
                    <a:pt x="41" y="71"/>
                    <a:pt x="41" y="71"/>
                  </a:cubicBezTo>
                  <a:cubicBezTo>
                    <a:pt x="41" y="55"/>
                    <a:pt x="55" y="41"/>
                    <a:pt x="71" y="41"/>
                  </a:cubicBezTo>
                  <a:cubicBezTo>
                    <a:pt x="408" y="41"/>
                    <a:pt x="408" y="41"/>
                    <a:pt x="408" y="41"/>
                  </a:cubicBezTo>
                  <a:cubicBezTo>
                    <a:pt x="424" y="41"/>
                    <a:pt x="438" y="55"/>
                    <a:pt x="438" y="71"/>
                  </a:cubicBezTo>
                  <a:cubicBezTo>
                    <a:pt x="438" y="302"/>
                    <a:pt x="438" y="302"/>
                    <a:pt x="438" y="302"/>
                  </a:cubicBezTo>
                  <a:cubicBezTo>
                    <a:pt x="438" y="302"/>
                    <a:pt x="438" y="302"/>
                    <a:pt x="438" y="302"/>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3" name="Freeform 21"/>
            <p:cNvSpPr/>
            <p:nvPr/>
          </p:nvSpPr>
          <p:spPr bwMode="auto">
            <a:xfrm>
              <a:off x="4409" y="543"/>
              <a:ext cx="608" cy="151"/>
            </a:xfrm>
            <a:custGeom>
              <a:avLst/>
              <a:gdLst>
                <a:gd name="T0" fmla="*/ 257 w 257"/>
                <a:gd name="T1" fmla="*/ 57 h 64"/>
                <a:gd name="T2" fmla="*/ 257 w 257"/>
                <a:gd name="T3" fmla="*/ 52 h 64"/>
                <a:gd name="T4" fmla="*/ 252 w 257"/>
                <a:gd name="T5" fmla="*/ 41 h 64"/>
                <a:gd name="T6" fmla="*/ 220 w 257"/>
                <a:gd name="T7" fmla="*/ 4 h 64"/>
                <a:gd name="T8" fmla="*/ 209 w 257"/>
                <a:gd name="T9" fmla="*/ 0 h 64"/>
                <a:gd name="T10" fmla="*/ 48 w 257"/>
                <a:gd name="T11" fmla="*/ 0 h 64"/>
                <a:gd name="T12" fmla="*/ 37 w 257"/>
                <a:gd name="T13" fmla="*/ 4 h 64"/>
                <a:gd name="T14" fmla="*/ 5 w 257"/>
                <a:gd name="T15" fmla="*/ 41 h 64"/>
                <a:gd name="T16" fmla="*/ 0 w 257"/>
                <a:gd name="T17" fmla="*/ 52 h 64"/>
                <a:gd name="T18" fmla="*/ 0 w 257"/>
                <a:gd name="T19" fmla="*/ 57 h 64"/>
                <a:gd name="T20" fmla="*/ 7 w 257"/>
                <a:gd name="T21" fmla="*/ 64 h 64"/>
                <a:gd name="T22" fmla="*/ 250 w 257"/>
                <a:gd name="T23" fmla="*/ 64 h 64"/>
                <a:gd name="T24" fmla="*/ 257 w 257"/>
                <a:gd name="T2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64">
                  <a:moveTo>
                    <a:pt x="257" y="57"/>
                  </a:moveTo>
                  <a:cubicBezTo>
                    <a:pt x="257" y="52"/>
                    <a:pt x="257" y="52"/>
                    <a:pt x="257" y="52"/>
                  </a:cubicBezTo>
                  <a:cubicBezTo>
                    <a:pt x="257" y="50"/>
                    <a:pt x="254" y="45"/>
                    <a:pt x="252" y="41"/>
                  </a:cubicBezTo>
                  <a:cubicBezTo>
                    <a:pt x="220" y="4"/>
                    <a:pt x="220" y="4"/>
                    <a:pt x="220" y="4"/>
                  </a:cubicBezTo>
                  <a:cubicBezTo>
                    <a:pt x="218" y="2"/>
                    <a:pt x="213" y="0"/>
                    <a:pt x="209" y="0"/>
                  </a:cubicBezTo>
                  <a:cubicBezTo>
                    <a:pt x="48" y="0"/>
                    <a:pt x="48" y="0"/>
                    <a:pt x="48" y="0"/>
                  </a:cubicBezTo>
                  <a:cubicBezTo>
                    <a:pt x="44" y="0"/>
                    <a:pt x="39" y="2"/>
                    <a:pt x="37" y="4"/>
                  </a:cubicBezTo>
                  <a:cubicBezTo>
                    <a:pt x="5" y="41"/>
                    <a:pt x="5" y="41"/>
                    <a:pt x="5" y="41"/>
                  </a:cubicBezTo>
                  <a:cubicBezTo>
                    <a:pt x="2" y="45"/>
                    <a:pt x="0" y="50"/>
                    <a:pt x="0" y="52"/>
                  </a:cubicBezTo>
                  <a:cubicBezTo>
                    <a:pt x="0" y="57"/>
                    <a:pt x="0" y="57"/>
                    <a:pt x="0" y="57"/>
                  </a:cubicBezTo>
                  <a:cubicBezTo>
                    <a:pt x="0" y="59"/>
                    <a:pt x="2" y="64"/>
                    <a:pt x="7" y="64"/>
                  </a:cubicBezTo>
                  <a:cubicBezTo>
                    <a:pt x="250" y="64"/>
                    <a:pt x="250" y="64"/>
                    <a:pt x="250" y="64"/>
                  </a:cubicBezTo>
                  <a:cubicBezTo>
                    <a:pt x="254" y="64"/>
                    <a:pt x="257" y="59"/>
                    <a:pt x="257" y="57"/>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4" name="Freeform 22"/>
            <p:cNvSpPr>
              <a:spLocks noEditPoints="1"/>
            </p:cNvSpPr>
            <p:nvPr/>
          </p:nvSpPr>
          <p:spPr bwMode="auto">
            <a:xfrm>
              <a:off x="5388" y="-401"/>
              <a:ext cx="558" cy="1095"/>
            </a:xfrm>
            <a:custGeom>
              <a:avLst/>
              <a:gdLst>
                <a:gd name="T0" fmla="*/ 204 w 236"/>
                <a:gd name="T1" fmla="*/ 0 h 463"/>
                <a:gd name="T2" fmla="*/ 30 w 236"/>
                <a:gd name="T3" fmla="*/ 0 h 463"/>
                <a:gd name="T4" fmla="*/ 0 w 236"/>
                <a:gd name="T5" fmla="*/ 30 h 463"/>
                <a:gd name="T6" fmla="*/ 0 w 236"/>
                <a:gd name="T7" fmla="*/ 430 h 463"/>
                <a:gd name="T8" fmla="*/ 30 w 236"/>
                <a:gd name="T9" fmla="*/ 463 h 463"/>
                <a:gd name="T10" fmla="*/ 204 w 236"/>
                <a:gd name="T11" fmla="*/ 463 h 463"/>
                <a:gd name="T12" fmla="*/ 236 w 236"/>
                <a:gd name="T13" fmla="*/ 430 h 463"/>
                <a:gd name="T14" fmla="*/ 236 w 236"/>
                <a:gd name="T15" fmla="*/ 30 h 463"/>
                <a:gd name="T16" fmla="*/ 204 w 236"/>
                <a:gd name="T17" fmla="*/ 0 h 463"/>
                <a:gd name="T18" fmla="*/ 119 w 236"/>
                <a:gd name="T19" fmla="*/ 430 h 463"/>
                <a:gd name="T20" fmla="*/ 92 w 236"/>
                <a:gd name="T21" fmla="*/ 403 h 463"/>
                <a:gd name="T22" fmla="*/ 119 w 236"/>
                <a:gd name="T23" fmla="*/ 375 h 463"/>
                <a:gd name="T24" fmla="*/ 144 w 236"/>
                <a:gd name="T25" fmla="*/ 403 h 463"/>
                <a:gd name="T26" fmla="*/ 119 w 236"/>
                <a:gd name="T27" fmla="*/ 43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463">
                  <a:moveTo>
                    <a:pt x="204" y="0"/>
                  </a:moveTo>
                  <a:cubicBezTo>
                    <a:pt x="30" y="0"/>
                    <a:pt x="30" y="0"/>
                    <a:pt x="30" y="0"/>
                  </a:cubicBezTo>
                  <a:cubicBezTo>
                    <a:pt x="13" y="0"/>
                    <a:pt x="0" y="14"/>
                    <a:pt x="0" y="30"/>
                  </a:cubicBezTo>
                  <a:cubicBezTo>
                    <a:pt x="0" y="430"/>
                    <a:pt x="0" y="430"/>
                    <a:pt x="0" y="430"/>
                  </a:cubicBezTo>
                  <a:cubicBezTo>
                    <a:pt x="0" y="449"/>
                    <a:pt x="13" y="463"/>
                    <a:pt x="30" y="463"/>
                  </a:cubicBezTo>
                  <a:cubicBezTo>
                    <a:pt x="204" y="463"/>
                    <a:pt x="204" y="463"/>
                    <a:pt x="204" y="463"/>
                  </a:cubicBezTo>
                  <a:cubicBezTo>
                    <a:pt x="222" y="463"/>
                    <a:pt x="236" y="449"/>
                    <a:pt x="236" y="430"/>
                  </a:cubicBezTo>
                  <a:cubicBezTo>
                    <a:pt x="236" y="30"/>
                    <a:pt x="236" y="30"/>
                    <a:pt x="236" y="30"/>
                  </a:cubicBezTo>
                  <a:cubicBezTo>
                    <a:pt x="236" y="14"/>
                    <a:pt x="222" y="0"/>
                    <a:pt x="204" y="0"/>
                  </a:cubicBezTo>
                  <a:moveTo>
                    <a:pt x="119" y="430"/>
                  </a:moveTo>
                  <a:cubicBezTo>
                    <a:pt x="103" y="430"/>
                    <a:pt x="92" y="417"/>
                    <a:pt x="92" y="403"/>
                  </a:cubicBezTo>
                  <a:cubicBezTo>
                    <a:pt x="92" y="387"/>
                    <a:pt x="103" y="375"/>
                    <a:pt x="119" y="375"/>
                  </a:cubicBezTo>
                  <a:cubicBezTo>
                    <a:pt x="133" y="375"/>
                    <a:pt x="144" y="387"/>
                    <a:pt x="144" y="403"/>
                  </a:cubicBezTo>
                  <a:cubicBezTo>
                    <a:pt x="144" y="417"/>
                    <a:pt x="133" y="430"/>
                    <a:pt x="119" y="430"/>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23"/>
            <p:cNvSpPr>
              <a:spLocks noEditPoints="1"/>
            </p:cNvSpPr>
            <p:nvPr/>
          </p:nvSpPr>
          <p:spPr bwMode="auto">
            <a:xfrm>
              <a:off x="850" y="1621"/>
              <a:ext cx="764" cy="1169"/>
            </a:xfrm>
            <a:custGeom>
              <a:avLst/>
              <a:gdLst>
                <a:gd name="T0" fmla="*/ 251 w 323"/>
                <a:gd name="T1" fmla="*/ 0 h 494"/>
                <a:gd name="T2" fmla="*/ 72 w 323"/>
                <a:gd name="T3" fmla="*/ 0 h 494"/>
                <a:gd name="T4" fmla="*/ 0 w 323"/>
                <a:gd name="T5" fmla="*/ 69 h 494"/>
                <a:gd name="T6" fmla="*/ 0 w 323"/>
                <a:gd name="T7" fmla="*/ 423 h 494"/>
                <a:gd name="T8" fmla="*/ 72 w 323"/>
                <a:gd name="T9" fmla="*/ 494 h 494"/>
                <a:gd name="T10" fmla="*/ 251 w 323"/>
                <a:gd name="T11" fmla="*/ 494 h 494"/>
                <a:gd name="T12" fmla="*/ 323 w 323"/>
                <a:gd name="T13" fmla="*/ 423 h 494"/>
                <a:gd name="T14" fmla="*/ 323 w 323"/>
                <a:gd name="T15" fmla="*/ 69 h 494"/>
                <a:gd name="T16" fmla="*/ 251 w 323"/>
                <a:gd name="T17" fmla="*/ 0 h 494"/>
                <a:gd name="T18" fmla="*/ 281 w 323"/>
                <a:gd name="T19" fmla="*/ 407 h 494"/>
                <a:gd name="T20" fmla="*/ 251 w 323"/>
                <a:gd name="T21" fmla="*/ 448 h 494"/>
                <a:gd name="T22" fmla="*/ 72 w 323"/>
                <a:gd name="T23" fmla="*/ 448 h 494"/>
                <a:gd name="T24" fmla="*/ 42 w 323"/>
                <a:gd name="T25" fmla="*/ 407 h 494"/>
                <a:gd name="T26" fmla="*/ 42 w 323"/>
                <a:gd name="T27" fmla="*/ 80 h 494"/>
                <a:gd name="T28" fmla="*/ 72 w 323"/>
                <a:gd name="T29" fmla="*/ 41 h 494"/>
                <a:gd name="T30" fmla="*/ 251 w 323"/>
                <a:gd name="T31" fmla="*/ 41 h 494"/>
                <a:gd name="T32" fmla="*/ 281 w 323"/>
                <a:gd name="T33" fmla="*/ 80 h 494"/>
                <a:gd name="T34" fmla="*/ 281 w 323"/>
                <a:gd name="T35" fmla="*/ 407 h 494"/>
                <a:gd name="T36" fmla="*/ 281 w 323"/>
                <a:gd name="T37" fmla="*/ 40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494">
                  <a:moveTo>
                    <a:pt x="251" y="0"/>
                  </a:moveTo>
                  <a:cubicBezTo>
                    <a:pt x="72" y="0"/>
                    <a:pt x="72" y="0"/>
                    <a:pt x="72" y="0"/>
                  </a:cubicBezTo>
                  <a:cubicBezTo>
                    <a:pt x="33" y="0"/>
                    <a:pt x="0" y="29"/>
                    <a:pt x="0" y="69"/>
                  </a:cubicBezTo>
                  <a:cubicBezTo>
                    <a:pt x="0" y="423"/>
                    <a:pt x="0" y="423"/>
                    <a:pt x="0" y="423"/>
                  </a:cubicBezTo>
                  <a:cubicBezTo>
                    <a:pt x="0" y="462"/>
                    <a:pt x="33" y="494"/>
                    <a:pt x="72" y="494"/>
                  </a:cubicBezTo>
                  <a:cubicBezTo>
                    <a:pt x="251" y="494"/>
                    <a:pt x="251" y="494"/>
                    <a:pt x="251" y="494"/>
                  </a:cubicBezTo>
                  <a:cubicBezTo>
                    <a:pt x="291" y="494"/>
                    <a:pt x="323" y="462"/>
                    <a:pt x="323" y="423"/>
                  </a:cubicBezTo>
                  <a:cubicBezTo>
                    <a:pt x="323" y="69"/>
                    <a:pt x="323" y="69"/>
                    <a:pt x="323" y="69"/>
                  </a:cubicBezTo>
                  <a:cubicBezTo>
                    <a:pt x="323" y="29"/>
                    <a:pt x="291" y="0"/>
                    <a:pt x="251" y="0"/>
                  </a:cubicBezTo>
                  <a:moveTo>
                    <a:pt x="281" y="407"/>
                  </a:moveTo>
                  <a:cubicBezTo>
                    <a:pt x="281" y="430"/>
                    <a:pt x="268" y="448"/>
                    <a:pt x="251" y="448"/>
                  </a:cubicBezTo>
                  <a:cubicBezTo>
                    <a:pt x="72" y="448"/>
                    <a:pt x="72" y="448"/>
                    <a:pt x="72" y="448"/>
                  </a:cubicBezTo>
                  <a:cubicBezTo>
                    <a:pt x="56" y="448"/>
                    <a:pt x="42" y="430"/>
                    <a:pt x="42" y="407"/>
                  </a:cubicBezTo>
                  <a:cubicBezTo>
                    <a:pt x="42" y="80"/>
                    <a:pt x="42" y="80"/>
                    <a:pt x="42" y="80"/>
                  </a:cubicBezTo>
                  <a:cubicBezTo>
                    <a:pt x="42" y="59"/>
                    <a:pt x="56" y="41"/>
                    <a:pt x="72" y="41"/>
                  </a:cubicBezTo>
                  <a:cubicBezTo>
                    <a:pt x="251" y="41"/>
                    <a:pt x="251" y="41"/>
                    <a:pt x="251" y="41"/>
                  </a:cubicBezTo>
                  <a:cubicBezTo>
                    <a:pt x="268" y="41"/>
                    <a:pt x="281" y="59"/>
                    <a:pt x="281" y="80"/>
                  </a:cubicBezTo>
                  <a:cubicBezTo>
                    <a:pt x="281" y="407"/>
                    <a:pt x="281" y="407"/>
                    <a:pt x="281" y="407"/>
                  </a:cubicBezTo>
                  <a:cubicBezTo>
                    <a:pt x="281" y="407"/>
                    <a:pt x="281" y="407"/>
                    <a:pt x="281" y="407"/>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6" name="Freeform 24"/>
            <p:cNvSpPr>
              <a:spLocks noEditPoints="1"/>
            </p:cNvSpPr>
            <p:nvPr/>
          </p:nvSpPr>
          <p:spPr bwMode="auto">
            <a:xfrm>
              <a:off x="4608" y="3622"/>
              <a:ext cx="1076" cy="1242"/>
            </a:xfrm>
            <a:custGeom>
              <a:avLst/>
              <a:gdLst>
                <a:gd name="T0" fmla="*/ 226 w 455"/>
                <a:gd name="T1" fmla="*/ 0 h 525"/>
                <a:gd name="T2" fmla="*/ 0 w 455"/>
                <a:gd name="T3" fmla="*/ 76 h 525"/>
                <a:gd name="T4" fmla="*/ 0 w 455"/>
                <a:gd name="T5" fmla="*/ 449 h 525"/>
                <a:gd name="T6" fmla="*/ 226 w 455"/>
                <a:gd name="T7" fmla="*/ 525 h 525"/>
                <a:gd name="T8" fmla="*/ 455 w 455"/>
                <a:gd name="T9" fmla="*/ 449 h 525"/>
                <a:gd name="T10" fmla="*/ 455 w 455"/>
                <a:gd name="T11" fmla="*/ 76 h 525"/>
                <a:gd name="T12" fmla="*/ 226 w 455"/>
                <a:gd name="T13" fmla="*/ 0 h 525"/>
                <a:gd name="T14" fmla="*/ 226 w 455"/>
                <a:gd name="T15" fmla="*/ 126 h 525"/>
                <a:gd name="T16" fmla="*/ 35 w 455"/>
                <a:gd name="T17" fmla="*/ 73 h 525"/>
                <a:gd name="T18" fmla="*/ 226 w 455"/>
                <a:gd name="T19" fmla="*/ 23 h 525"/>
                <a:gd name="T20" fmla="*/ 420 w 455"/>
                <a:gd name="T21" fmla="*/ 73 h 525"/>
                <a:gd name="T22" fmla="*/ 226 w 455"/>
                <a:gd name="T23" fmla="*/ 12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525">
                  <a:moveTo>
                    <a:pt x="226" y="0"/>
                  </a:moveTo>
                  <a:cubicBezTo>
                    <a:pt x="143" y="0"/>
                    <a:pt x="0" y="16"/>
                    <a:pt x="0" y="76"/>
                  </a:cubicBezTo>
                  <a:cubicBezTo>
                    <a:pt x="0" y="449"/>
                    <a:pt x="0" y="449"/>
                    <a:pt x="0" y="449"/>
                  </a:cubicBezTo>
                  <a:cubicBezTo>
                    <a:pt x="0" y="509"/>
                    <a:pt x="143" y="525"/>
                    <a:pt x="226" y="525"/>
                  </a:cubicBezTo>
                  <a:cubicBezTo>
                    <a:pt x="312" y="525"/>
                    <a:pt x="455" y="509"/>
                    <a:pt x="455" y="449"/>
                  </a:cubicBezTo>
                  <a:cubicBezTo>
                    <a:pt x="455" y="76"/>
                    <a:pt x="455" y="76"/>
                    <a:pt x="455" y="76"/>
                  </a:cubicBezTo>
                  <a:cubicBezTo>
                    <a:pt x="455" y="16"/>
                    <a:pt x="312" y="0"/>
                    <a:pt x="226" y="0"/>
                  </a:cubicBezTo>
                  <a:moveTo>
                    <a:pt x="226" y="126"/>
                  </a:moveTo>
                  <a:cubicBezTo>
                    <a:pt x="120" y="126"/>
                    <a:pt x="35" y="103"/>
                    <a:pt x="35" y="73"/>
                  </a:cubicBezTo>
                  <a:cubicBezTo>
                    <a:pt x="35" y="46"/>
                    <a:pt x="120" y="23"/>
                    <a:pt x="226" y="23"/>
                  </a:cubicBezTo>
                  <a:cubicBezTo>
                    <a:pt x="332" y="23"/>
                    <a:pt x="420" y="46"/>
                    <a:pt x="420" y="73"/>
                  </a:cubicBezTo>
                  <a:cubicBezTo>
                    <a:pt x="420" y="103"/>
                    <a:pt x="332" y="126"/>
                    <a:pt x="226" y="126"/>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7" name="Freeform 25"/>
            <p:cNvSpPr>
              <a:spLocks noEditPoints="1"/>
            </p:cNvSpPr>
            <p:nvPr/>
          </p:nvSpPr>
          <p:spPr bwMode="auto">
            <a:xfrm>
              <a:off x="6050" y="1517"/>
              <a:ext cx="934" cy="1273"/>
            </a:xfrm>
            <a:custGeom>
              <a:avLst/>
              <a:gdLst>
                <a:gd name="T0" fmla="*/ 337 w 395"/>
                <a:gd name="T1" fmla="*/ 0 h 538"/>
                <a:gd name="T2" fmla="*/ 58 w 395"/>
                <a:gd name="T3" fmla="*/ 0 h 538"/>
                <a:gd name="T4" fmla="*/ 0 w 395"/>
                <a:gd name="T5" fmla="*/ 57 h 538"/>
                <a:gd name="T6" fmla="*/ 0 w 395"/>
                <a:gd name="T7" fmla="*/ 481 h 538"/>
                <a:gd name="T8" fmla="*/ 58 w 395"/>
                <a:gd name="T9" fmla="*/ 538 h 538"/>
                <a:gd name="T10" fmla="*/ 337 w 395"/>
                <a:gd name="T11" fmla="*/ 538 h 538"/>
                <a:gd name="T12" fmla="*/ 395 w 395"/>
                <a:gd name="T13" fmla="*/ 481 h 538"/>
                <a:gd name="T14" fmla="*/ 395 w 395"/>
                <a:gd name="T15" fmla="*/ 57 h 538"/>
                <a:gd name="T16" fmla="*/ 337 w 395"/>
                <a:gd name="T17" fmla="*/ 0 h 538"/>
                <a:gd name="T18" fmla="*/ 363 w 395"/>
                <a:gd name="T19" fmla="*/ 421 h 538"/>
                <a:gd name="T20" fmla="*/ 337 w 395"/>
                <a:gd name="T21" fmla="*/ 444 h 538"/>
                <a:gd name="T22" fmla="*/ 58 w 395"/>
                <a:gd name="T23" fmla="*/ 444 h 538"/>
                <a:gd name="T24" fmla="*/ 35 w 395"/>
                <a:gd name="T25" fmla="*/ 421 h 538"/>
                <a:gd name="T26" fmla="*/ 35 w 395"/>
                <a:gd name="T27" fmla="*/ 57 h 538"/>
                <a:gd name="T28" fmla="*/ 58 w 395"/>
                <a:gd name="T29" fmla="*/ 32 h 538"/>
                <a:gd name="T30" fmla="*/ 337 w 395"/>
                <a:gd name="T31" fmla="*/ 32 h 538"/>
                <a:gd name="T32" fmla="*/ 363 w 395"/>
                <a:gd name="T33" fmla="*/ 57 h 538"/>
                <a:gd name="T34" fmla="*/ 363 w 395"/>
                <a:gd name="T35" fmla="*/ 421 h 538"/>
                <a:gd name="T36" fmla="*/ 363 w 395"/>
                <a:gd name="T37" fmla="*/ 42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5" h="538">
                  <a:moveTo>
                    <a:pt x="337" y="0"/>
                  </a:moveTo>
                  <a:cubicBezTo>
                    <a:pt x="58" y="0"/>
                    <a:pt x="58" y="0"/>
                    <a:pt x="58" y="0"/>
                  </a:cubicBezTo>
                  <a:cubicBezTo>
                    <a:pt x="25" y="0"/>
                    <a:pt x="0" y="25"/>
                    <a:pt x="0" y="57"/>
                  </a:cubicBezTo>
                  <a:cubicBezTo>
                    <a:pt x="0" y="481"/>
                    <a:pt x="0" y="481"/>
                    <a:pt x="0" y="481"/>
                  </a:cubicBezTo>
                  <a:cubicBezTo>
                    <a:pt x="0" y="513"/>
                    <a:pt x="25" y="538"/>
                    <a:pt x="58" y="538"/>
                  </a:cubicBezTo>
                  <a:cubicBezTo>
                    <a:pt x="337" y="538"/>
                    <a:pt x="337" y="538"/>
                    <a:pt x="337" y="538"/>
                  </a:cubicBezTo>
                  <a:cubicBezTo>
                    <a:pt x="370" y="538"/>
                    <a:pt x="395" y="513"/>
                    <a:pt x="395" y="481"/>
                  </a:cubicBezTo>
                  <a:cubicBezTo>
                    <a:pt x="395" y="57"/>
                    <a:pt x="395" y="57"/>
                    <a:pt x="395" y="57"/>
                  </a:cubicBezTo>
                  <a:cubicBezTo>
                    <a:pt x="395" y="25"/>
                    <a:pt x="370" y="0"/>
                    <a:pt x="337" y="0"/>
                  </a:cubicBezTo>
                  <a:moveTo>
                    <a:pt x="363" y="421"/>
                  </a:moveTo>
                  <a:cubicBezTo>
                    <a:pt x="363" y="432"/>
                    <a:pt x="351" y="444"/>
                    <a:pt x="337" y="444"/>
                  </a:cubicBezTo>
                  <a:cubicBezTo>
                    <a:pt x="58" y="444"/>
                    <a:pt x="58" y="444"/>
                    <a:pt x="58" y="444"/>
                  </a:cubicBezTo>
                  <a:cubicBezTo>
                    <a:pt x="44" y="444"/>
                    <a:pt x="35" y="432"/>
                    <a:pt x="35" y="421"/>
                  </a:cubicBezTo>
                  <a:cubicBezTo>
                    <a:pt x="35" y="57"/>
                    <a:pt x="35" y="57"/>
                    <a:pt x="35" y="57"/>
                  </a:cubicBezTo>
                  <a:cubicBezTo>
                    <a:pt x="35" y="43"/>
                    <a:pt x="44" y="32"/>
                    <a:pt x="58" y="32"/>
                  </a:cubicBezTo>
                  <a:cubicBezTo>
                    <a:pt x="337" y="32"/>
                    <a:pt x="337" y="32"/>
                    <a:pt x="337" y="32"/>
                  </a:cubicBezTo>
                  <a:cubicBezTo>
                    <a:pt x="351" y="32"/>
                    <a:pt x="363" y="43"/>
                    <a:pt x="363" y="57"/>
                  </a:cubicBezTo>
                  <a:cubicBezTo>
                    <a:pt x="363" y="421"/>
                    <a:pt x="363" y="421"/>
                    <a:pt x="363" y="421"/>
                  </a:cubicBezTo>
                  <a:cubicBezTo>
                    <a:pt x="363" y="421"/>
                    <a:pt x="363" y="421"/>
                    <a:pt x="363" y="421"/>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Oval 26"/>
            <p:cNvSpPr>
              <a:spLocks noChangeArrowheads="1"/>
            </p:cNvSpPr>
            <p:nvPr/>
          </p:nvSpPr>
          <p:spPr bwMode="auto">
            <a:xfrm>
              <a:off x="6313" y="2626"/>
              <a:ext cx="78" cy="76"/>
            </a:xfrm>
            <a:prstGeom prst="ellipse">
              <a:avLst/>
            </a:pr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Oval 27"/>
            <p:cNvSpPr>
              <a:spLocks noChangeArrowheads="1"/>
            </p:cNvSpPr>
            <p:nvPr/>
          </p:nvSpPr>
          <p:spPr bwMode="auto">
            <a:xfrm>
              <a:off x="6646" y="2626"/>
              <a:ext cx="76" cy="76"/>
            </a:xfrm>
            <a:prstGeom prst="ellipse">
              <a:avLst/>
            </a:pr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Oval 28"/>
            <p:cNvSpPr>
              <a:spLocks noChangeArrowheads="1"/>
            </p:cNvSpPr>
            <p:nvPr/>
          </p:nvSpPr>
          <p:spPr bwMode="auto">
            <a:xfrm>
              <a:off x="6481" y="2626"/>
              <a:ext cx="78" cy="76"/>
            </a:xfrm>
            <a:prstGeom prst="ellipse">
              <a:avLst/>
            </a:pr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29"/>
            <p:cNvSpPr/>
            <p:nvPr/>
          </p:nvSpPr>
          <p:spPr bwMode="auto">
            <a:xfrm>
              <a:off x="2247" y="3433"/>
              <a:ext cx="648" cy="232"/>
            </a:xfrm>
            <a:custGeom>
              <a:avLst/>
              <a:gdLst>
                <a:gd name="T0" fmla="*/ 0 w 274"/>
                <a:gd name="T1" fmla="*/ 98 h 98"/>
                <a:gd name="T2" fmla="*/ 33 w 274"/>
                <a:gd name="T3" fmla="*/ 89 h 98"/>
                <a:gd name="T4" fmla="*/ 251 w 274"/>
                <a:gd name="T5" fmla="*/ 89 h 98"/>
                <a:gd name="T6" fmla="*/ 274 w 274"/>
                <a:gd name="T7" fmla="*/ 94 h 98"/>
                <a:gd name="T8" fmla="*/ 244 w 274"/>
                <a:gd name="T9" fmla="*/ 34 h 98"/>
                <a:gd name="T10" fmla="*/ 188 w 274"/>
                <a:gd name="T11" fmla="*/ 0 h 98"/>
                <a:gd name="T12" fmla="*/ 91 w 274"/>
                <a:gd name="T13" fmla="*/ 0 h 98"/>
                <a:gd name="T14" fmla="*/ 35 w 274"/>
                <a:gd name="T15" fmla="*/ 34 h 98"/>
                <a:gd name="T16" fmla="*/ 0 w 274"/>
                <a:gd name="T17" fmla="*/ 98 h 98"/>
                <a:gd name="T18" fmla="*/ 0 w 274"/>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98">
                  <a:moveTo>
                    <a:pt x="0" y="98"/>
                  </a:moveTo>
                  <a:cubicBezTo>
                    <a:pt x="10" y="91"/>
                    <a:pt x="21" y="89"/>
                    <a:pt x="33" y="89"/>
                  </a:cubicBezTo>
                  <a:cubicBezTo>
                    <a:pt x="251" y="89"/>
                    <a:pt x="251" y="89"/>
                    <a:pt x="251" y="89"/>
                  </a:cubicBezTo>
                  <a:cubicBezTo>
                    <a:pt x="258" y="89"/>
                    <a:pt x="267" y="91"/>
                    <a:pt x="274" y="94"/>
                  </a:cubicBezTo>
                  <a:cubicBezTo>
                    <a:pt x="244" y="34"/>
                    <a:pt x="244" y="34"/>
                    <a:pt x="244" y="34"/>
                  </a:cubicBezTo>
                  <a:cubicBezTo>
                    <a:pt x="235" y="16"/>
                    <a:pt x="209" y="0"/>
                    <a:pt x="188" y="0"/>
                  </a:cubicBezTo>
                  <a:cubicBezTo>
                    <a:pt x="91" y="0"/>
                    <a:pt x="91" y="0"/>
                    <a:pt x="91" y="0"/>
                  </a:cubicBezTo>
                  <a:cubicBezTo>
                    <a:pt x="70" y="0"/>
                    <a:pt x="44" y="16"/>
                    <a:pt x="35" y="34"/>
                  </a:cubicBezTo>
                  <a:cubicBezTo>
                    <a:pt x="0" y="98"/>
                    <a:pt x="0" y="98"/>
                    <a:pt x="0" y="98"/>
                  </a:cubicBezTo>
                  <a:cubicBezTo>
                    <a:pt x="0" y="98"/>
                    <a:pt x="0" y="98"/>
                    <a:pt x="0" y="98"/>
                  </a:cubicBezTo>
                  <a:close/>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2" name="Freeform 30"/>
            <p:cNvSpPr>
              <a:spLocks noEditPoints="1"/>
            </p:cNvSpPr>
            <p:nvPr/>
          </p:nvSpPr>
          <p:spPr bwMode="auto">
            <a:xfrm>
              <a:off x="2233" y="3688"/>
              <a:ext cx="693" cy="1176"/>
            </a:xfrm>
            <a:custGeom>
              <a:avLst/>
              <a:gdLst>
                <a:gd name="T0" fmla="*/ 275 w 293"/>
                <a:gd name="T1" fmla="*/ 5 h 497"/>
                <a:gd name="T2" fmla="*/ 256 w 293"/>
                <a:gd name="T3" fmla="*/ 0 h 497"/>
                <a:gd name="T4" fmla="*/ 39 w 293"/>
                <a:gd name="T5" fmla="*/ 0 h 497"/>
                <a:gd name="T6" fmla="*/ 20 w 293"/>
                <a:gd name="T7" fmla="*/ 5 h 497"/>
                <a:gd name="T8" fmla="*/ 0 w 293"/>
                <a:gd name="T9" fmla="*/ 39 h 497"/>
                <a:gd name="T10" fmla="*/ 0 w 293"/>
                <a:gd name="T11" fmla="*/ 458 h 497"/>
                <a:gd name="T12" fmla="*/ 39 w 293"/>
                <a:gd name="T13" fmla="*/ 497 h 497"/>
                <a:gd name="T14" fmla="*/ 256 w 293"/>
                <a:gd name="T15" fmla="*/ 497 h 497"/>
                <a:gd name="T16" fmla="*/ 293 w 293"/>
                <a:gd name="T17" fmla="*/ 458 h 497"/>
                <a:gd name="T18" fmla="*/ 293 w 293"/>
                <a:gd name="T19" fmla="*/ 39 h 497"/>
                <a:gd name="T20" fmla="*/ 275 w 293"/>
                <a:gd name="T21" fmla="*/ 5 h 497"/>
                <a:gd name="T22" fmla="*/ 243 w 293"/>
                <a:gd name="T23" fmla="*/ 414 h 497"/>
                <a:gd name="T24" fmla="*/ 67 w 293"/>
                <a:gd name="T25" fmla="*/ 414 h 497"/>
                <a:gd name="T26" fmla="*/ 51 w 293"/>
                <a:gd name="T27" fmla="*/ 398 h 497"/>
                <a:gd name="T28" fmla="*/ 67 w 293"/>
                <a:gd name="T29" fmla="*/ 382 h 497"/>
                <a:gd name="T30" fmla="*/ 243 w 293"/>
                <a:gd name="T31" fmla="*/ 382 h 497"/>
                <a:gd name="T32" fmla="*/ 256 w 293"/>
                <a:gd name="T33" fmla="*/ 398 h 497"/>
                <a:gd name="T34" fmla="*/ 243 w 293"/>
                <a:gd name="T35" fmla="*/ 414 h 497"/>
                <a:gd name="T36" fmla="*/ 243 w 293"/>
                <a:gd name="T37" fmla="*/ 343 h 497"/>
                <a:gd name="T38" fmla="*/ 67 w 293"/>
                <a:gd name="T39" fmla="*/ 343 h 497"/>
                <a:gd name="T40" fmla="*/ 51 w 293"/>
                <a:gd name="T41" fmla="*/ 329 h 497"/>
                <a:gd name="T42" fmla="*/ 67 w 293"/>
                <a:gd name="T43" fmla="*/ 313 h 497"/>
                <a:gd name="T44" fmla="*/ 243 w 293"/>
                <a:gd name="T45" fmla="*/ 313 h 497"/>
                <a:gd name="T46" fmla="*/ 256 w 293"/>
                <a:gd name="T47" fmla="*/ 329 h 497"/>
                <a:gd name="T48" fmla="*/ 243 w 293"/>
                <a:gd name="T49" fmla="*/ 343 h 497"/>
                <a:gd name="T50" fmla="*/ 243 w 293"/>
                <a:gd name="T51" fmla="*/ 274 h 497"/>
                <a:gd name="T52" fmla="*/ 67 w 293"/>
                <a:gd name="T53" fmla="*/ 274 h 497"/>
                <a:gd name="T54" fmla="*/ 51 w 293"/>
                <a:gd name="T55" fmla="*/ 258 h 497"/>
                <a:gd name="T56" fmla="*/ 67 w 293"/>
                <a:gd name="T57" fmla="*/ 244 h 497"/>
                <a:gd name="T58" fmla="*/ 243 w 293"/>
                <a:gd name="T59" fmla="*/ 244 h 497"/>
                <a:gd name="T60" fmla="*/ 256 w 293"/>
                <a:gd name="T61" fmla="*/ 258 h 497"/>
                <a:gd name="T62" fmla="*/ 243 w 293"/>
                <a:gd name="T63" fmla="*/ 274 h 497"/>
                <a:gd name="T64" fmla="*/ 236 w 293"/>
                <a:gd name="T65" fmla="*/ 92 h 497"/>
                <a:gd name="T66" fmla="*/ 215 w 293"/>
                <a:gd name="T67" fmla="*/ 72 h 497"/>
                <a:gd name="T68" fmla="*/ 236 w 293"/>
                <a:gd name="T69" fmla="*/ 51 h 497"/>
                <a:gd name="T70" fmla="*/ 256 w 293"/>
                <a:gd name="T71" fmla="*/ 72 h 497"/>
                <a:gd name="T72" fmla="*/ 236 w 293"/>
                <a:gd name="T73" fmla="*/ 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497">
                  <a:moveTo>
                    <a:pt x="275" y="5"/>
                  </a:moveTo>
                  <a:cubicBezTo>
                    <a:pt x="268" y="3"/>
                    <a:pt x="263" y="0"/>
                    <a:pt x="256" y="0"/>
                  </a:cubicBezTo>
                  <a:cubicBezTo>
                    <a:pt x="39" y="0"/>
                    <a:pt x="39" y="0"/>
                    <a:pt x="39" y="0"/>
                  </a:cubicBezTo>
                  <a:cubicBezTo>
                    <a:pt x="32" y="0"/>
                    <a:pt x="25" y="3"/>
                    <a:pt x="20" y="5"/>
                  </a:cubicBezTo>
                  <a:cubicBezTo>
                    <a:pt x="9" y="12"/>
                    <a:pt x="0" y="23"/>
                    <a:pt x="0" y="39"/>
                  </a:cubicBezTo>
                  <a:cubicBezTo>
                    <a:pt x="0" y="458"/>
                    <a:pt x="0" y="458"/>
                    <a:pt x="0" y="458"/>
                  </a:cubicBezTo>
                  <a:cubicBezTo>
                    <a:pt x="0" y="478"/>
                    <a:pt x="18" y="497"/>
                    <a:pt x="39" y="497"/>
                  </a:cubicBezTo>
                  <a:cubicBezTo>
                    <a:pt x="256" y="497"/>
                    <a:pt x="256" y="497"/>
                    <a:pt x="256" y="497"/>
                  </a:cubicBezTo>
                  <a:cubicBezTo>
                    <a:pt x="277" y="497"/>
                    <a:pt x="293" y="478"/>
                    <a:pt x="293" y="458"/>
                  </a:cubicBezTo>
                  <a:cubicBezTo>
                    <a:pt x="293" y="39"/>
                    <a:pt x="293" y="39"/>
                    <a:pt x="293" y="39"/>
                  </a:cubicBezTo>
                  <a:cubicBezTo>
                    <a:pt x="293" y="23"/>
                    <a:pt x="287" y="12"/>
                    <a:pt x="275" y="5"/>
                  </a:cubicBezTo>
                  <a:moveTo>
                    <a:pt x="243" y="414"/>
                  </a:moveTo>
                  <a:cubicBezTo>
                    <a:pt x="67" y="414"/>
                    <a:pt x="67" y="414"/>
                    <a:pt x="67" y="414"/>
                  </a:cubicBezTo>
                  <a:cubicBezTo>
                    <a:pt x="57" y="414"/>
                    <a:pt x="51" y="407"/>
                    <a:pt x="51" y="398"/>
                  </a:cubicBezTo>
                  <a:cubicBezTo>
                    <a:pt x="51" y="389"/>
                    <a:pt x="57" y="382"/>
                    <a:pt x="67" y="382"/>
                  </a:cubicBezTo>
                  <a:cubicBezTo>
                    <a:pt x="243" y="382"/>
                    <a:pt x="243" y="382"/>
                    <a:pt x="243" y="382"/>
                  </a:cubicBezTo>
                  <a:cubicBezTo>
                    <a:pt x="249" y="382"/>
                    <a:pt x="256" y="389"/>
                    <a:pt x="256" y="398"/>
                  </a:cubicBezTo>
                  <a:cubicBezTo>
                    <a:pt x="256" y="407"/>
                    <a:pt x="249" y="414"/>
                    <a:pt x="243" y="414"/>
                  </a:cubicBezTo>
                  <a:moveTo>
                    <a:pt x="243" y="343"/>
                  </a:moveTo>
                  <a:cubicBezTo>
                    <a:pt x="67" y="343"/>
                    <a:pt x="67" y="343"/>
                    <a:pt x="67" y="343"/>
                  </a:cubicBezTo>
                  <a:cubicBezTo>
                    <a:pt x="57" y="343"/>
                    <a:pt x="51" y="336"/>
                    <a:pt x="51" y="329"/>
                  </a:cubicBezTo>
                  <a:cubicBezTo>
                    <a:pt x="51" y="320"/>
                    <a:pt x="57" y="313"/>
                    <a:pt x="67" y="313"/>
                  </a:cubicBezTo>
                  <a:cubicBezTo>
                    <a:pt x="243" y="313"/>
                    <a:pt x="243" y="313"/>
                    <a:pt x="243" y="313"/>
                  </a:cubicBezTo>
                  <a:cubicBezTo>
                    <a:pt x="249" y="313"/>
                    <a:pt x="256" y="320"/>
                    <a:pt x="256" y="329"/>
                  </a:cubicBezTo>
                  <a:cubicBezTo>
                    <a:pt x="256" y="336"/>
                    <a:pt x="249" y="343"/>
                    <a:pt x="243" y="343"/>
                  </a:cubicBezTo>
                  <a:moveTo>
                    <a:pt x="243" y="274"/>
                  </a:moveTo>
                  <a:cubicBezTo>
                    <a:pt x="67" y="274"/>
                    <a:pt x="67" y="274"/>
                    <a:pt x="67" y="274"/>
                  </a:cubicBezTo>
                  <a:cubicBezTo>
                    <a:pt x="57" y="274"/>
                    <a:pt x="51" y="267"/>
                    <a:pt x="51" y="258"/>
                  </a:cubicBezTo>
                  <a:cubicBezTo>
                    <a:pt x="51" y="251"/>
                    <a:pt x="57" y="244"/>
                    <a:pt x="67" y="244"/>
                  </a:cubicBezTo>
                  <a:cubicBezTo>
                    <a:pt x="243" y="244"/>
                    <a:pt x="243" y="244"/>
                    <a:pt x="243" y="244"/>
                  </a:cubicBezTo>
                  <a:cubicBezTo>
                    <a:pt x="249" y="244"/>
                    <a:pt x="256" y="251"/>
                    <a:pt x="256" y="258"/>
                  </a:cubicBezTo>
                  <a:cubicBezTo>
                    <a:pt x="256" y="267"/>
                    <a:pt x="249" y="274"/>
                    <a:pt x="243" y="274"/>
                  </a:cubicBezTo>
                  <a:moveTo>
                    <a:pt x="236" y="92"/>
                  </a:moveTo>
                  <a:cubicBezTo>
                    <a:pt x="224" y="92"/>
                    <a:pt x="215" y="83"/>
                    <a:pt x="215" y="72"/>
                  </a:cubicBezTo>
                  <a:cubicBezTo>
                    <a:pt x="215" y="60"/>
                    <a:pt x="224" y="51"/>
                    <a:pt x="236" y="51"/>
                  </a:cubicBezTo>
                  <a:cubicBezTo>
                    <a:pt x="247" y="51"/>
                    <a:pt x="256" y="60"/>
                    <a:pt x="256" y="72"/>
                  </a:cubicBezTo>
                  <a:cubicBezTo>
                    <a:pt x="256" y="83"/>
                    <a:pt x="247" y="92"/>
                    <a:pt x="236" y="92"/>
                  </a:cubicBezTo>
                </a:path>
              </a:pathLst>
            </a:custGeom>
            <a:grpFill/>
            <a:ln w="9525">
              <a:solidFill>
                <a:srgbClr val="F8841D"/>
              </a:solidFill>
              <a:round/>
            </a:ln>
          </p:spPr>
          <p:txBody>
            <a:bodyPr vert="horz" wrap="square" lIns="91440" tIns="45720" rIns="91440" bIns="45720" numCol="1" anchor="t" anchorCtr="0" compatLnSpc="1"/>
            <a:lstStyle/>
            <a:p>
              <a:pPr marL="0" marR="0" lvl="0" indent="0" defTabSz="93281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a:endParaRPr>
            </a:p>
          </p:txBody>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55"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250" fill="hold"/>
                                        <p:tgtEl>
                                          <p:spTgt spid="34"/>
                                        </p:tgtEl>
                                        <p:attrNameLst>
                                          <p:attrName>ppt_w</p:attrName>
                                        </p:attrNameLst>
                                      </p:cBhvr>
                                      <p:tavLst>
                                        <p:tav tm="0">
                                          <p:val>
                                            <p:strVal val="#ppt_w*0.70"/>
                                          </p:val>
                                        </p:tav>
                                        <p:tav tm="100000">
                                          <p:val>
                                            <p:strVal val="#ppt_w"/>
                                          </p:val>
                                        </p:tav>
                                      </p:tavLst>
                                    </p:anim>
                                    <p:anim calcmode="lin" valueType="num">
                                      <p:cBhvr>
                                        <p:cTn id="14" dur="250" fill="hold"/>
                                        <p:tgtEl>
                                          <p:spTgt spid="34"/>
                                        </p:tgtEl>
                                        <p:attrNameLst>
                                          <p:attrName>ppt_h</p:attrName>
                                        </p:attrNameLst>
                                      </p:cBhvr>
                                      <p:tavLst>
                                        <p:tav tm="0">
                                          <p:val>
                                            <p:strVal val="#ppt_h"/>
                                          </p:val>
                                        </p:tav>
                                        <p:tav tm="100000">
                                          <p:val>
                                            <p:strVal val="#ppt_h"/>
                                          </p:val>
                                        </p:tav>
                                      </p:tavLst>
                                    </p:anim>
                                    <p:animEffect transition="in" filter="fade">
                                      <p:cBhvr>
                                        <p:cTn id="15" dur="250"/>
                                        <p:tgtEl>
                                          <p:spTgt spid="34"/>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p:cTn id="18" dur="250" fill="hold"/>
                                        <p:tgtEl>
                                          <p:spTgt spid="35"/>
                                        </p:tgtEl>
                                        <p:attrNameLst>
                                          <p:attrName>ppt_w</p:attrName>
                                        </p:attrNameLst>
                                      </p:cBhvr>
                                      <p:tavLst>
                                        <p:tav tm="0">
                                          <p:val>
                                            <p:strVal val="#ppt_w*0.70"/>
                                          </p:val>
                                        </p:tav>
                                        <p:tav tm="100000">
                                          <p:val>
                                            <p:strVal val="#ppt_w"/>
                                          </p:val>
                                        </p:tav>
                                      </p:tavLst>
                                    </p:anim>
                                    <p:anim calcmode="lin" valueType="num">
                                      <p:cBhvr>
                                        <p:cTn id="19" dur="250" fill="hold"/>
                                        <p:tgtEl>
                                          <p:spTgt spid="35"/>
                                        </p:tgtEl>
                                        <p:attrNameLst>
                                          <p:attrName>ppt_h</p:attrName>
                                        </p:attrNameLst>
                                      </p:cBhvr>
                                      <p:tavLst>
                                        <p:tav tm="0">
                                          <p:val>
                                            <p:strVal val="#ppt_h"/>
                                          </p:val>
                                        </p:tav>
                                        <p:tav tm="100000">
                                          <p:val>
                                            <p:strVal val="#ppt_h"/>
                                          </p:val>
                                        </p:tav>
                                      </p:tavLst>
                                    </p:anim>
                                    <p:animEffect transition="in" filter="fade">
                                      <p:cBhvr>
                                        <p:cTn id="20"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17511" y="1093693"/>
            <a:ext cx="8197856" cy="5270755"/>
            <a:chOff x="431799" y="950813"/>
            <a:chExt cx="8197856" cy="5270755"/>
          </a:xfrm>
        </p:grpSpPr>
        <p:grpSp>
          <p:nvGrpSpPr>
            <p:cNvPr id="12" name="组合 11"/>
            <p:cNvGrpSpPr/>
            <p:nvPr/>
          </p:nvGrpSpPr>
          <p:grpSpPr>
            <a:xfrm>
              <a:off x="431799" y="950813"/>
              <a:ext cx="8197856" cy="400110"/>
              <a:chOff x="431799" y="1136557"/>
              <a:chExt cx="8197856" cy="400110"/>
            </a:xfrm>
          </p:grpSpPr>
          <p:grpSp>
            <p:nvGrpSpPr>
              <p:cNvPr id="2" name="组合 1"/>
              <p:cNvGrpSpPr/>
              <p:nvPr/>
            </p:nvGrpSpPr>
            <p:grpSpPr>
              <a:xfrm>
                <a:off x="431799" y="1136558"/>
                <a:ext cx="8069264" cy="360000"/>
                <a:chOff x="-3055743" y="1236571"/>
                <a:chExt cx="12843805" cy="360000"/>
              </a:xfrm>
            </p:grpSpPr>
            <p:grpSp>
              <p:nvGrpSpPr>
                <p:cNvPr id="3" name="组合 2"/>
                <p:cNvGrpSpPr/>
                <p:nvPr/>
              </p:nvGrpSpPr>
              <p:grpSpPr>
                <a:xfrm>
                  <a:off x="-3055743" y="1236571"/>
                  <a:ext cx="4127075" cy="360000"/>
                  <a:chOff x="-2873831" y="1413575"/>
                  <a:chExt cx="4127075" cy="360000"/>
                </a:xfrm>
              </p:grpSpPr>
              <p:sp>
                <p:nvSpPr>
                  <p:cNvPr id="5" name="矩形 4"/>
                  <p:cNvSpPr/>
                  <p:nvPr/>
                </p:nvSpPr>
                <p:spPr bwMode="auto">
                  <a:xfrm>
                    <a:off x="-2873831" y="1413575"/>
                    <a:ext cx="3763185" cy="360000"/>
                  </a:xfrm>
                  <a:prstGeom prst="rect">
                    <a:avLst/>
                  </a:prstGeom>
                  <a:solidFill>
                    <a:srgbClr val="0070C0"/>
                  </a:solidFill>
                  <a:ln>
                    <a:noFill/>
                  </a:ln>
                </p:spPr>
                <p:txBody>
                  <a:bodyPr vert="horz" wrap="square" lIns="91440" tIns="45720" rIns="91440" bIns="45720" numCol="1" rtlCol="0" anchor="t" anchorCtr="0" compatLnSpc="1"/>
                  <a:lstStyle/>
                  <a:p>
                    <a:pPr algn="ctr"/>
                    <a:r>
                      <a:rPr lang="en-US" altLang="zh-CN" sz="2000" b="1" dirty="0">
                        <a:solidFill>
                          <a:schemeClr val="bg1"/>
                        </a:solidFill>
                        <a:latin typeface="微软雅黑" panose="020B0503020204020204" charset="-122"/>
                        <a:ea typeface="微软雅黑" panose="020B0503020204020204" charset="-122"/>
                      </a:rPr>
                      <a:t>Hadoop Mapper:</a:t>
                    </a:r>
                    <a:endParaRPr lang="zh-CN" altLang="en-US" sz="2000" b="1" dirty="0">
                      <a:solidFill>
                        <a:schemeClr val="bg1"/>
                      </a:solidFill>
                      <a:latin typeface="微软雅黑" panose="020B0503020204020204" charset="-122"/>
                      <a:ea typeface="微软雅黑" panose="020B0503020204020204" charset="-122"/>
                    </a:endParaRPr>
                  </a:p>
                </p:txBody>
              </p:sp>
              <p:sp>
                <p:nvSpPr>
                  <p:cNvPr id="6" name="直角三角形 5"/>
                  <p:cNvSpPr>
                    <a:spLocks noChangeAspect="1"/>
                  </p:cNvSpPr>
                  <p:nvPr/>
                </p:nvSpPr>
                <p:spPr bwMode="auto">
                  <a:xfrm>
                    <a:off x="893243" y="1413575"/>
                    <a:ext cx="360001" cy="360000"/>
                  </a:xfrm>
                  <a:prstGeom prst="rtTriangle">
                    <a:avLst/>
                  </a:prstGeom>
                  <a:solidFill>
                    <a:srgbClr val="0070C0"/>
                  </a:solidFill>
                  <a:ln>
                    <a:noFill/>
                  </a:ln>
                </p:spPr>
                <p:txBody>
                  <a:bodyPr vert="horz" wrap="square" lIns="91440" tIns="45720" rIns="91440" bIns="45720" numCol="1" rtlCol="0" anchor="t" anchorCtr="0" compatLnSpc="1"/>
                  <a:lstStyle/>
                  <a:p>
                    <a:pPr algn="ctr"/>
                    <a:endParaRPr lang="zh-CN" altLang="en-US"/>
                  </a:p>
                </p:txBody>
              </p:sp>
            </p:grpSp>
            <p:cxnSp>
              <p:nvCxnSpPr>
                <p:cNvPr id="4" name="直接连接符 3"/>
                <p:cNvCxnSpPr/>
                <p:nvPr/>
              </p:nvCxnSpPr>
              <p:spPr>
                <a:xfrm>
                  <a:off x="-3055741" y="1596571"/>
                  <a:ext cx="12843803"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2924655" y="1136557"/>
                <a:ext cx="5705000" cy="400110"/>
              </a:xfrm>
              <a:prstGeom prst="rect">
                <a:avLst/>
              </a:prstGeom>
            </p:spPr>
            <p:txBody>
              <a:bodyPr wrap="square">
                <a:spAutoFit/>
              </a:bodyPr>
              <a:lstStyle/>
              <a:p>
                <a:r>
                  <a:rPr lang="zh-CN" altLang="zh-CN" sz="2000" kern="0" dirty="0">
                    <a:solidFill>
                      <a:schemeClr val="bg1"/>
                    </a:solidFill>
                    <a:latin typeface="Courier" charset="0"/>
                    <a:ea typeface="Courier" charset="0"/>
                    <a:cs typeface="Courier" charset="0"/>
                  </a:rPr>
                  <a:t>对于给定的关键字，按照以下步骤获取新闻全文 </a:t>
                </a:r>
                <a:endParaRPr lang="zh-CN" altLang="en-US" sz="2000" dirty="0"/>
              </a:p>
            </p:txBody>
          </p:sp>
        </p:grpSp>
        <mc:AlternateContent xmlns:mc="http://schemas.openxmlformats.org/markup-compatibility/2006">
          <mc:Choice xmlns:a14="http://schemas.microsoft.com/office/drawing/2010/main" Requires="a14">
            <p:sp>
              <p:nvSpPr>
                <p:cNvPr id="10" name="矩形 9">
                  <a:extLst>
                    <a:ext uri="{FF2B5EF4-FFF2-40B4-BE49-F238E27FC236}">
                      <ele attr="{F1028165-3876-4954-8774-A42066421826}"/>
                    </a:ext>
                  </a:extLst>
                </p:cNvPr>
                <p:cNvSpPr/>
                <p:nvPr/>
              </p:nvSpPr>
              <p:spPr>
                <a:xfrm>
                  <a:off x="544512" y="1339444"/>
                  <a:ext cx="7843838" cy="4093428"/>
                </a:xfrm>
                <a:prstGeom prst="rect">
                  <a:avLst/>
                </a:prstGeom>
              </p:spPr>
              <p:txBody>
                <a:bodyPr wrap="square">
                  <a:spAutoFit/>
                </a:bodyPr>
                <a:lstStyle/>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输入：关键字</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x</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输出：含有关键字</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x</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的新闻文本数据列表</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articles.content.list</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初始化：令页码数</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k</a:t>
                  </a:r>
                  <a14:m>
                    <m:oMath xmlns:m="http://schemas.openxmlformats.org/officeDocument/2006/math">
                      <m:r>
                        <a:rPr lang="en-US" altLang="zh-CN" sz="2000" i="1" kern="100">
                          <a:solidFill>
                            <a:schemeClr val="bg1"/>
                          </a:solidFill>
                          <a:latin typeface="Cambria Math" panose="02040503050406030204" pitchFamily="18" charset="0"/>
                          <a:ea typeface="Courier" charset="0"/>
                          <a:cs typeface="Courier" charset="0"/>
                        </a:rPr>
                        <m:t>←</m:t>
                      </m:r>
                    </m:oMath>
                  </a14:m>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：拼接链接前缀、关键字</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x</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和页码数</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k</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，得到查询结果显示页面链接</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url.search</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：通过步骤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得到的链接</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url.search</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，得到新闻正文链接</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url.news</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和总页数</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pages.n</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，抓取该页面的新闻标题和日期放入列表</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articles.content.list</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：通过步骤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得到的新闻正文链接</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url.news</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，抓取对应的正文内</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容放入列表</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articles.content.list</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k</a:t>
                  </a:r>
                  <a14:m>
                    <m:oMath xmlns:m="http://schemas.openxmlformats.org/officeDocument/2006/math">
                      <m:r>
                        <a:rPr lang="en-US" altLang="zh-CN" sz="2000" i="1" kern="100">
                          <a:solidFill>
                            <a:schemeClr val="bg1"/>
                          </a:solidFill>
                          <a:latin typeface="Cambria Math" panose="02040503050406030204" pitchFamily="18" charset="0"/>
                          <a:ea typeface="Courier" charset="0"/>
                          <a:cs typeface="Courier" charset="0"/>
                        </a:rPr>
                        <m:t>←</m:t>
                      </m:r>
                    </m:oMath>
                  </a14:m>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k+1</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，跳转至查询结果的下一页；</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：重复步骤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到步骤</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，直至</a:t>
                  </a:r>
                  <a14:m>
                    <m:oMath xmlns:m="http://schemas.openxmlformats.org/officeDocument/2006/math">
                      <m:r>
                        <a:rPr lang="en-US" altLang="zh-CN" sz="2000" i="1" kern="100">
                          <a:solidFill>
                            <a:schemeClr val="bg1"/>
                          </a:solidFill>
                          <a:latin typeface="Cambria Math" panose="02040503050406030204" pitchFamily="18" charset="0"/>
                          <a:ea typeface="Courier" charset="0"/>
                          <a:cs typeface="Courier" charset="0"/>
                        </a:rPr>
                        <m:t>𝑘</m:t>
                      </m:r>
                      <m:r>
                        <a:rPr lang="en-US" altLang="zh-CN" sz="2000" i="1" kern="100">
                          <a:solidFill>
                            <a:schemeClr val="bg1"/>
                          </a:solidFill>
                          <a:latin typeface="Cambria Math" panose="02040503050406030204" pitchFamily="18" charset="0"/>
                          <a:ea typeface="Courier" charset="0"/>
                          <a:cs typeface="Courier" charset="0"/>
                        </a:rPr>
                        <m:t>&gt;</m:t>
                      </m:r>
                      <m:r>
                        <a:rPr lang="en-US" altLang="zh-CN" sz="2000" i="1" kern="100">
                          <a:solidFill>
                            <a:schemeClr val="bg1"/>
                          </a:solidFill>
                          <a:latin typeface="Cambria Math" panose="02040503050406030204" pitchFamily="18" charset="0"/>
                          <a:ea typeface="Courier" charset="0"/>
                          <a:cs typeface="Courier" charset="0"/>
                        </a:rPr>
                        <m:t>𝑝𝑎𝑔𝑒𝑠</m:t>
                      </m:r>
                      <m:r>
                        <a:rPr lang="en-US" altLang="zh-CN" sz="2000" i="1" kern="100">
                          <a:solidFill>
                            <a:schemeClr val="bg1"/>
                          </a:solidFill>
                          <a:latin typeface="Cambria Math" panose="02040503050406030204" pitchFamily="18" charset="0"/>
                          <a:ea typeface="Courier" charset="0"/>
                          <a:cs typeface="Courier" charset="0"/>
                        </a:rPr>
                        <m:t>.</m:t>
                      </m:r>
                      <m:r>
                        <a:rPr lang="en-US" altLang="zh-CN" sz="2000" i="1" kern="100">
                          <a:solidFill>
                            <a:schemeClr val="bg1"/>
                          </a:solidFill>
                          <a:latin typeface="Cambria Math" panose="02040503050406030204" pitchFamily="18" charset="0"/>
                          <a:ea typeface="Courier" charset="0"/>
                          <a:cs typeface="Courier" charset="0"/>
                        </a:rPr>
                        <m:t>𝑛</m:t>
                      </m:r>
                    </m:oMath>
                  </a14:m>
                  <a:r>
                    <a:rPr lang="zh-CN"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，跳出循环，输出结果。</a:t>
                  </a:r>
                  <a:r>
                    <a:rPr lang="en-US" altLang="zh-CN" sz="2000" kern="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articles.content.list</a:t>
                  </a:r>
                  <a:r>
                    <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p:sp>
              <p:nvSpPr>
                <p:cNvPr id="10" name="矩形 9"/>
                <p:cNvSpPr>
                  <a:spLocks noRot="1" noChangeAspect="1" noMove="1" noResize="1" noEditPoints="1" noAdjustHandles="1" noChangeArrowheads="1" noChangeShapeType="1" noTextEdit="1"/>
                </p:cNvSpPr>
                <p:nvPr/>
              </p:nvSpPr>
              <p:spPr>
                <a:xfrm>
                  <a:off x="544512" y="1339444"/>
                  <a:ext cx="7843838" cy="4093428"/>
                </a:xfrm>
                <a:prstGeom prst="rect">
                  <a:avLst/>
                </a:prstGeom>
                <a:blipFill rotWithShape="1">
                  <a:blip r:embed="rId1"/>
                  <a:stretch>
                    <a:fillRect l="-855" t="-744" r="-777" b="-1637"/>
                  </a:stretch>
                </a:blipFill>
              </p:spPr>
              <p:txBody>
                <a:bodyPr/>
                <a:lstStyle/>
                <a:p>
                  <a:r>
                    <a:rPr lang="zh-CN" altLang="en-US">
                      <a:noFill/>
                    </a:rPr>
                    <a:t> </a:t>
                  </a:r>
                  <a:endParaRPr lang="zh-CN" altLang="en-US">
                    <a:noFill/>
                  </a:endParaRPr>
                </a:p>
              </p:txBody>
            </p:sp>
          </mc:Fallback>
        </mc:AlternateContent>
        <p:grpSp>
          <p:nvGrpSpPr>
            <p:cNvPr id="13" name="组合 12"/>
            <p:cNvGrpSpPr/>
            <p:nvPr/>
          </p:nvGrpSpPr>
          <p:grpSpPr>
            <a:xfrm>
              <a:off x="431799" y="5421348"/>
              <a:ext cx="8197856" cy="400110"/>
              <a:chOff x="431799" y="1136557"/>
              <a:chExt cx="8197856" cy="400110"/>
            </a:xfrm>
          </p:grpSpPr>
          <p:grpSp>
            <p:nvGrpSpPr>
              <p:cNvPr id="14" name="组合 13"/>
              <p:cNvGrpSpPr/>
              <p:nvPr/>
            </p:nvGrpSpPr>
            <p:grpSpPr>
              <a:xfrm>
                <a:off x="431799" y="1136558"/>
                <a:ext cx="8069264" cy="360000"/>
                <a:chOff x="-3055743" y="1236571"/>
                <a:chExt cx="12843805" cy="360000"/>
              </a:xfrm>
            </p:grpSpPr>
            <p:grpSp>
              <p:nvGrpSpPr>
                <p:cNvPr id="16" name="组合 15"/>
                <p:cNvGrpSpPr/>
                <p:nvPr/>
              </p:nvGrpSpPr>
              <p:grpSpPr>
                <a:xfrm>
                  <a:off x="-3055743" y="1236571"/>
                  <a:ext cx="4127075" cy="360000"/>
                  <a:chOff x="-2873831" y="1413575"/>
                  <a:chExt cx="4127075" cy="360000"/>
                </a:xfrm>
              </p:grpSpPr>
              <p:sp>
                <p:nvSpPr>
                  <p:cNvPr id="18" name="矩形 17"/>
                  <p:cNvSpPr/>
                  <p:nvPr/>
                </p:nvSpPr>
                <p:spPr bwMode="auto">
                  <a:xfrm>
                    <a:off x="-2873831" y="1413575"/>
                    <a:ext cx="3763185" cy="360000"/>
                  </a:xfrm>
                  <a:prstGeom prst="rect">
                    <a:avLst/>
                  </a:prstGeom>
                  <a:solidFill>
                    <a:srgbClr val="0070C0"/>
                  </a:solidFill>
                  <a:ln>
                    <a:noFill/>
                  </a:ln>
                </p:spPr>
                <p:txBody>
                  <a:bodyPr vert="horz" wrap="square" lIns="91440" tIns="45720" rIns="91440" bIns="45720" numCol="1" rtlCol="0" anchor="t" anchorCtr="0" compatLnSpc="1"/>
                  <a:lstStyle/>
                  <a:p>
                    <a:pPr algn="ctr"/>
                    <a:r>
                      <a:rPr lang="en-US" altLang="zh-CN" sz="2000" b="1" dirty="0">
                        <a:solidFill>
                          <a:schemeClr val="bg1"/>
                        </a:solidFill>
                        <a:latin typeface="微软雅黑" panose="020B0503020204020204" charset="-122"/>
                        <a:ea typeface="微软雅黑" panose="020B0503020204020204" charset="-122"/>
                      </a:rPr>
                      <a:t>Hadoop Reducer:</a:t>
                    </a:r>
                    <a:endParaRPr lang="zh-CN" altLang="en-US" sz="2000" b="1" dirty="0">
                      <a:solidFill>
                        <a:schemeClr val="bg1"/>
                      </a:solidFill>
                      <a:latin typeface="微软雅黑" panose="020B0503020204020204" charset="-122"/>
                      <a:ea typeface="微软雅黑" panose="020B0503020204020204" charset="-122"/>
                    </a:endParaRPr>
                  </a:p>
                </p:txBody>
              </p:sp>
              <p:sp>
                <p:nvSpPr>
                  <p:cNvPr id="19" name="直角三角形 18"/>
                  <p:cNvSpPr>
                    <a:spLocks noChangeAspect="1"/>
                  </p:cNvSpPr>
                  <p:nvPr/>
                </p:nvSpPr>
                <p:spPr bwMode="auto">
                  <a:xfrm>
                    <a:off x="893243" y="1413575"/>
                    <a:ext cx="360001" cy="360000"/>
                  </a:xfrm>
                  <a:prstGeom prst="rtTriangle">
                    <a:avLst/>
                  </a:prstGeom>
                  <a:solidFill>
                    <a:srgbClr val="0070C0"/>
                  </a:solidFill>
                  <a:ln>
                    <a:noFill/>
                  </a:ln>
                </p:spPr>
                <p:txBody>
                  <a:bodyPr vert="horz" wrap="square" lIns="91440" tIns="45720" rIns="91440" bIns="45720" numCol="1" rtlCol="0" anchor="t" anchorCtr="0" compatLnSpc="1"/>
                  <a:lstStyle/>
                  <a:p>
                    <a:pPr algn="ctr"/>
                    <a:endParaRPr lang="zh-CN" altLang="en-US"/>
                  </a:p>
                </p:txBody>
              </p:sp>
            </p:grpSp>
            <p:cxnSp>
              <p:nvCxnSpPr>
                <p:cNvPr id="17" name="直接连接符 16"/>
                <p:cNvCxnSpPr/>
                <p:nvPr/>
              </p:nvCxnSpPr>
              <p:spPr>
                <a:xfrm>
                  <a:off x="-3055741" y="1596571"/>
                  <a:ext cx="12843803"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924655" y="1136557"/>
                <a:ext cx="5705000" cy="400110"/>
              </a:xfrm>
              <a:prstGeom prst="rect">
                <a:avLst/>
              </a:prstGeom>
            </p:spPr>
            <p:txBody>
              <a:bodyPr wrap="square">
                <a:spAutoFit/>
              </a:bodyPr>
              <a:lstStyle/>
              <a:p>
                <a:r>
                  <a:rPr lang="zh-CN" altLang="en-US" sz="2000" kern="0" dirty="0">
                    <a:solidFill>
                      <a:schemeClr val="bg1"/>
                    </a:solidFill>
                    <a:latin typeface="Courier" charset="0"/>
                    <a:ea typeface="Courier" charset="0"/>
                    <a:cs typeface="Courier" charset="0"/>
                  </a:rPr>
                  <a:t>收集所有输出并按照</a:t>
                </a:r>
                <a:r>
                  <a:rPr lang="en-US" altLang="zh-CN" sz="2000" kern="0" dirty="0" err="1">
                    <a:solidFill>
                      <a:schemeClr val="bg1"/>
                    </a:solidFill>
                    <a:latin typeface="Courier" charset="0"/>
                    <a:ea typeface="Courier" charset="0"/>
                    <a:cs typeface="Courier" charset="0"/>
                  </a:rPr>
                  <a:t>stdout</a:t>
                </a:r>
                <a:r>
                  <a:rPr lang="zh-CN" altLang="en-US" sz="2000" kern="0" dirty="0">
                    <a:solidFill>
                      <a:schemeClr val="bg1"/>
                    </a:solidFill>
                    <a:latin typeface="Courier" charset="0"/>
                    <a:ea typeface="Courier" charset="0"/>
                    <a:cs typeface="Courier" charset="0"/>
                  </a:rPr>
                  <a:t>输出到</a:t>
                </a:r>
                <a:r>
                  <a:rPr lang="en-US" altLang="zh-CN" sz="2000" kern="0" dirty="0">
                    <a:solidFill>
                      <a:schemeClr val="bg1"/>
                    </a:solidFill>
                    <a:latin typeface="Courier" charset="0"/>
                    <a:ea typeface="Courier" charset="0"/>
                    <a:cs typeface="Courier" charset="0"/>
                  </a:rPr>
                  <a:t>HDFS</a:t>
                </a:r>
                <a:endParaRPr lang="zh-CN" altLang="en-US" sz="2000" dirty="0"/>
              </a:p>
            </p:txBody>
          </p:sp>
        </p:grpSp>
        <p:sp>
          <p:nvSpPr>
            <p:cNvPr id="20" name="矩形 19"/>
            <p:cNvSpPr/>
            <p:nvPr/>
          </p:nvSpPr>
          <p:spPr>
            <a:xfrm>
              <a:off x="544512" y="5821458"/>
              <a:ext cx="4371560" cy="400110"/>
            </a:xfrm>
            <a:prstGeom prst="rect">
              <a:avLst/>
            </a:prstGeom>
          </p:spPr>
          <p:txBody>
            <a:bodyPr wrap="square">
              <a:spAutoFit/>
            </a:bodyPr>
            <a:lstStyle/>
            <a:p>
              <a:r>
                <a:rPr lang="zh-CN" altLang="zh-CN" sz="2000" kern="0" dirty="0">
                  <a:solidFill>
                    <a:schemeClr val="bg1"/>
                  </a:solidFill>
                  <a:latin typeface="微软雅黑" panose="020B0503020204020204" charset="-122"/>
                  <a:ea typeface="微软雅黑" panose="020B0503020204020204" charset="-122"/>
                  <a:cs typeface="Arial" panose="02080604020202020204" pitchFamily="34" charset="0"/>
                </a:rPr>
                <a:t>输出会以</a:t>
              </a:r>
              <a:r>
                <a:rPr lang="en-US" altLang="zh-CN" sz="2000" kern="0" dirty="0">
                  <a:solidFill>
                    <a:schemeClr val="bg1"/>
                  </a:solidFill>
                  <a:latin typeface="微软雅黑" panose="020B0503020204020204" charset="-122"/>
                  <a:ea typeface="微软雅黑" panose="020B0503020204020204" charset="-122"/>
                  <a:cs typeface="Arial" panose="02080604020202020204" pitchFamily="34" charset="0"/>
                </a:rPr>
                <a:t>(key, value)</a:t>
              </a:r>
              <a:r>
                <a:rPr lang="zh-CN" altLang="zh-CN" sz="2000" kern="0" dirty="0">
                  <a:solidFill>
                    <a:schemeClr val="bg1"/>
                  </a:solidFill>
                  <a:latin typeface="微软雅黑" panose="020B0503020204020204" charset="-122"/>
                  <a:ea typeface="微软雅黑" panose="020B0503020204020204" charset="-122"/>
                  <a:cs typeface="Arial" panose="02080604020202020204" pitchFamily="34" charset="0"/>
                </a:rPr>
                <a:t>的格式匹配</a:t>
              </a:r>
              <a:endParaRPr lang="en-US" altLang="zh-CN" sz="2000" kern="0" dirty="0">
                <a:solidFill>
                  <a:schemeClr val="bg1"/>
                </a:solidFill>
                <a:latin typeface="微软雅黑" panose="020B0503020204020204" charset="-122"/>
                <a:ea typeface="微软雅黑" panose="020B0503020204020204" charset="-122"/>
                <a:cs typeface="Arial" panose="02080604020202020204" pitchFamily="34" charset="0"/>
              </a:endParaRPr>
            </a:p>
          </p:txBody>
        </p:sp>
      </p:grpSp>
      <p:grpSp>
        <p:nvGrpSpPr>
          <p:cNvPr id="28" name="组合 27"/>
          <p:cNvGrpSpPr/>
          <p:nvPr/>
        </p:nvGrpSpPr>
        <p:grpSpPr>
          <a:xfrm>
            <a:off x="2230436" y="1842280"/>
            <a:ext cx="4443413" cy="3208604"/>
            <a:chOff x="4065589" y="1587852"/>
            <a:chExt cx="4443413" cy="3208604"/>
          </a:xfrm>
        </p:grpSpPr>
        <p:sp>
          <p:nvSpPr>
            <p:cNvPr id="23" name="Rectangle 38"/>
            <p:cNvSpPr/>
            <p:nvPr/>
          </p:nvSpPr>
          <p:spPr>
            <a:xfrm>
              <a:off x="4410002" y="2019796"/>
              <a:ext cx="4091062" cy="2537917"/>
            </a:xfrm>
            <a:prstGeom prst="rect">
              <a:avLst/>
            </a:prstGeom>
            <a:solidFill>
              <a:srgbClr val="D9D9D9"/>
            </a:solidFill>
            <a:ln w="38100" cap="flat" cmpd="sng" algn="ctr">
              <a:solidFill>
                <a:srgbClr val="00326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2" name="TextBox 2"/>
            <p:cNvSpPr txBox="1"/>
            <p:nvPr/>
          </p:nvSpPr>
          <p:spPr>
            <a:xfrm>
              <a:off x="4065589" y="2549687"/>
              <a:ext cx="4443413" cy="2246769"/>
            </a:xfrm>
            <a:prstGeom prst="rect">
              <a:avLst/>
            </a:prstGeom>
            <a:noFill/>
          </p:spPr>
          <p:txBody>
            <a:bodyPr wrap="square" rtlCol="0">
              <a:spAutoFit/>
            </a:bodyPr>
            <a:lstStyle/>
            <a:p>
              <a:pPr marL="914400" lvl="1" indent="-457200" defTabSz="914400">
                <a:buFont typeface="Arial" panose="02080604020202020204" pitchFamily="34" charset="0"/>
                <a:buChar char="•"/>
              </a:pPr>
              <a:r>
                <a:rPr lang="zh-CN" altLang="en-US" sz="2800" dirty="0">
                  <a:ln w="0">
                    <a:solidFill>
                      <a:srgbClr val="002060"/>
                    </a:solidFill>
                  </a:ln>
                  <a:solidFill>
                    <a:srgbClr val="003269"/>
                  </a:solidFill>
                  <a:latin typeface="微软雅黑" panose="020B0503020204020204" charset="-122"/>
                  <a:ea typeface="微软雅黑" panose="020B0503020204020204" charset="-122"/>
                </a:rPr>
                <a:t>掌握数据获取技术</a:t>
              </a:r>
              <a:endParaRPr lang="en-US" altLang="zh-CN" sz="2800" dirty="0">
                <a:ln w="0">
                  <a:solidFill>
                    <a:srgbClr val="002060"/>
                  </a:solidFill>
                </a:ln>
                <a:solidFill>
                  <a:srgbClr val="003269"/>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r>
                <a:rPr lang="zh-CN" altLang="en-US" sz="2800" dirty="0">
                  <a:ln w="0">
                    <a:solidFill>
                      <a:srgbClr val="002060"/>
                    </a:solidFill>
                  </a:ln>
                  <a:solidFill>
                    <a:srgbClr val="003269"/>
                  </a:solidFill>
                  <a:latin typeface="微软雅黑" panose="020B0503020204020204" charset="-122"/>
                  <a:ea typeface="微软雅黑" panose="020B0503020204020204" charset="-122"/>
                </a:rPr>
                <a:t>结合</a:t>
              </a:r>
              <a:r>
                <a:rPr lang="en-US" altLang="zh-CN" sz="2800" dirty="0">
                  <a:ln w="0">
                    <a:solidFill>
                      <a:srgbClr val="002060"/>
                    </a:solidFill>
                  </a:ln>
                  <a:solidFill>
                    <a:srgbClr val="003269"/>
                  </a:solidFill>
                  <a:latin typeface="微软雅黑" panose="020B0503020204020204" charset="-122"/>
                  <a:ea typeface="微软雅黑" panose="020B0503020204020204" charset="-122"/>
                </a:rPr>
                <a:t>Hadoop</a:t>
              </a:r>
              <a:r>
                <a:rPr lang="zh-CN" altLang="en-US" sz="2800" dirty="0">
                  <a:ln w="0">
                    <a:solidFill>
                      <a:srgbClr val="002060"/>
                    </a:solidFill>
                  </a:ln>
                  <a:solidFill>
                    <a:srgbClr val="003269"/>
                  </a:solidFill>
                  <a:latin typeface="微软雅黑" panose="020B0503020204020204" charset="-122"/>
                  <a:ea typeface="微软雅黑" panose="020B0503020204020204" charset="-122"/>
                </a:rPr>
                <a:t>分布式计算平台实现</a:t>
              </a:r>
              <a:r>
                <a:rPr lang="zh-CN" altLang="en-US" sz="2800" dirty="0">
                  <a:ln w="0">
                    <a:solidFill>
                      <a:srgbClr val="C00000"/>
                    </a:solidFill>
                  </a:ln>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大规模数据同步抓取</a:t>
              </a:r>
              <a:endParaRPr lang="en-US" altLang="zh-CN" sz="2800" dirty="0">
                <a:ln w="0">
                  <a:solidFill>
                    <a:srgbClr val="C00000"/>
                  </a:solidFill>
                </a:ln>
                <a:solidFill>
                  <a:srgbClr val="C0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457200" indent="-457200" defTabSz="914400">
                <a:buFont typeface="Arial" panose="02080604020202020204" pitchFamily="34" charset="0"/>
                <a:buChar char="•"/>
              </a:pPr>
              <a:endParaRPr lang="en-US" sz="2800" dirty="0">
                <a:ln w="0">
                  <a:solidFill>
                    <a:srgbClr val="002060"/>
                  </a:solidFill>
                </a:ln>
                <a:solidFill>
                  <a:srgbClr val="003269"/>
                </a:solidFill>
                <a:latin typeface="微软雅黑" panose="020B0503020204020204" charset="-122"/>
                <a:ea typeface="微软雅黑" panose="020B0503020204020204" charset="-122"/>
              </a:endParaRPr>
            </a:p>
          </p:txBody>
        </p:sp>
        <p:sp>
          <p:nvSpPr>
            <p:cNvPr id="26" name="矩形: 圆角 25"/>
            <p:cNvSpPr/>
            <p:nvPr/>
          </p:nvSpPr>
          <p:spPr>
            <a:xfrm>
              <a:off x="4938677" y="1587852"/>
              <a:ext cx="3033712" cy="812573"/>
            </a:xfrm>
            <a:prstGeom prst="roundRect">
              <a:avLst/>
            </a:prstGeom>
            <a:solidFill>
              <a:srgbClr val="0070C0"/>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bwMode="auto">
            <a:xfrm>
              <a:off x="4938677" y="1685931"/>
              <a:ext cx="3033712" cy="759050"/>
            </a:xfrm>
            <a:prstGeom prst="rect">
              <a:avLst/>
            </a:prstGeom>
            <a:noFill/>
            <a:ln>
              <a:noFill/>
            </a:ln>
          </p:spPr>
          <p:txBody>
            <a:bodyPr vert="horz" wrap="square" lIns="91440" tIns="45720" rIns="91440" bIns="45720" numCol="1" rtlCol="0" anchor="t" anchorCtr="0" compatLnSpc="1"/>
            <a:lstStyle/>
            <a:p>
              <a:pPr algn="ctr"/>
              <a:r>
                <a:rPr lang="zh-CN" altLang="en-US" sz="3200" dirty="0">
                  <a:solidFill>
                    <a:schemeClr val="bg1"/>
                  </a:solidFill>
                  <a:latin typeface="微软雅黑" panose="020B0503020204020204" charset="-122"/>
                  <a:ea typeface="微软雅黑" panose="020B0503020204020204" charset="-122"/>
                </a:rPr>
                <a:t>学生能力提升</a:t>
              </a:r>
              <a:endParaRPr lang="zh-CN" altLang="en-US" sz="3200" dirty="0">
                <a:solidFill>
                  <a:schemeClr val="bg1"/>
                </a:solidFill>
                <a:latin typeface="微软雅黑" panose="020B0503020204020204" charset="-122"/>
                <a:ea typeface="微软雅黑" panose="020B0503020204020204" charset="-122"/>
              </a:endParaRPr>
            </a:p>
          </p:txBody>
        </p:sp>
      </p:grpSp>
      <p:sp>
        <p:nvSpPr>
          <p:cNvPr id="31" name="矩形 30"/>
          <p:cNvSpPr/>
          <p:nvPr/>
        </p:nvSpPr>
        <p:spPr>
          <a:xfrm>
            <a:off x="69348" y="360148"/>
            <a:ext cx="1264779"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solidFill>
                  <a:prstClr val="white"/>
                </a:solidFill>
                <a:effectLst/>
                <a:uLnTx/>
                <a:uFillTx/>
                <a:latin typeface="微软雅黑" panose="020B0503020204020204" charset="-122"/>
                <a:ea typeface="微软雅黑" panose="020B0503020204020204" charset="-122"/>
              </a:rPr>
              <a:t>Step1</a:t>
            </a:r>
            <a:endParaRPr kumimoji="0" lang="en-US" altLang="zh-CN" sz="2800" b="1" i="0" u="none" strike="noStrike" kern="0" cap="none" spc="0" normalizeH="0" baseline="0" noProof="0" dirty="0">
              <a:solidFill>
                <a:prstClr val="white"/>
              </a:solidFill>
              <a:effectLst/>
              <a:uLnTx/>
              <a:uFillTx/>
              <a:latin typeface="微软雅黑" panose="020B0503020204020204" charset="-122"/>
              <a:ea typeface="微软雅黑" panose="020B0503020204020204" charset="-122"/>
            </a:endParaRPr>
          </a:p>
        </p:txBody>
      </p:sp>
      <p:sp>
        <p:nvSpPr>
          <p:cNvPr id="32" name="矩形 31"/>
          <p:cNvSpPr/>
          <p:nvPr/>
        </p:nvSpPr>
        <p:spPr>
          <a:xfrm>
            <a:off x="1525025" y="298593"/>
            <a:ext cx="2108300"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0" noProof="0" dirty="0">
                <a:ln>
                  <a:solidFill>
                    <a:srgbClr val="002060"/>
                  </a:solidFill>
                </a:ln>
                <a:solidFill>
                  <a:srgbClr val="003269"/>
                </a:solidFill>
                <a:effectLst/>
                <a:uLnTx/>
                <a:uFillTx/>
                <a:latin typeface="华文新魏" panose="02010800040101010101" pitchFamily="2" charset="-122"/>
                <a:ea typeface="华文新魏" panose="02010800040101010101" pitchFamily="2" charset="-122"/>
              </a:rPr>
              <a:t>获取数据</a:t>
            </a:r>
            <a:endParaRPr kumimoji="0" lang="en-US" altLang="zh-CN" sz="3600" b="0" i="0" u="none" strike="noStrike" kern="0" cap="none" spc="0" normalizeH="0" baseline="0" noProof="0" dirty="0">
              <a:ln>
                <a:solidFill>
                  <a:srgbClr val="002060"/>
                </a:solidFill>
              </a:ln>
              <a:solidFill>
                <a:srgbClr val="003269"/>
              </a:solidFill>
              <a:effectLst/>
              <a:uLnTx/>
              <a:uFillTx/>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3579406" y="2107596"/>
            <a:ext cx="5949850" cy="3593092"/>
          </a:xfrm>
          <a:prstGeom prst="rect">
            <a:avLst/>
          </a:prstGeom>
        </p:spPr>
      </p:pic>
      <p:sp>
        <p:nvSpPr>
          <p:cNvPr id="10" name="矩形 9"/>
          <p:cNvSpPr/>
          <p:nvPr/>
        </p:nvSpPr>
        <p:spPr>
          <a:xfrm>
            <a:off x="1101193" y="1189303"/>
            <a:ext cx="3633534" cy="2308324"/>
          </a:xfrm>
          <a:prstGeom prst="rect">
            <a:avLst/>
          </a:prstGeom>
        </p:spPr>
        <p:txBody>
          <a:bodyPr wrap="square">
            <a:spAutoFit/>
          </a:bodyPr>
          <a:lstStyle/>
          <a:p>
            <a:pPr indent="457200"/>
            <a:r>
              <a:rPr lang="zh-CN" altLang="en-US" sz="2400" b="1" dirty="0">
                <a:solidFill>
                  <a:schemeClr val="bg1"/>
                </a:solidFill>
                <a:latin typeface="华文仿宋" panose="02010600040101010101" pitchFamily="2" charset="-122"/>
                <a:ea typeface="华文仿宋" panose="02010600040101010101" pitchFamily="2" charset="-122"/>
              </a:rPr>
              <a:t>利用</a:t>
            </a:r>
            <a:r>
              <a:rPr lang="en-US" altLang="zh-CN" sz="2400" b="1" dirty="0">
                <a:solidFill>
                  <a:schemeClr val="bg1"/>
                </a:solidFill>
                <a:latin typeface="华文仿宋" panose="02010600040101010101" pitchFamily="2" charset="-122"/>
                <a:ea typeface="华文仿宋" panose="02010600040101010101" pitchFamily="2" charset="-122"/>
              </a:rPr>
              <a:t>Hadoop</a:t>
            </a:r>
            <a:r>
              <a:rPr lang="zh-CN" altLang="en-US" sz="2400" b="1" dirty="0">
                <a:solidFill>
                  <a:schemeClr val="bg1"/>
                </a:solidFill>
                <a:latin typeface="华文仿宋" panose="02010600040101010101" pitchFamily="2" charset="-122"/>
                <a:ea typeface="华文仿宋" panose="02010600040101010101" pitchFamily="2" charset="-122"/>
              </a:rPr>
              <a:t>对所有</a:t>
            </a:r>
            <a:r>
              <a:rPr lang="en-US" altLang="zh-CN" sz="2400" b="1" dirty="0">
                <a:solidFill>
                  <a:schemeClr val="bg1"/>
                </a:solidFill>
                <a:latin typeface="华文仿宋" panose="02010600040101010101" pitchFamily="2" charset="-122"/>
                <a:ea typeface="华文仿宋" panose="02010600040101010101" pitchFamily="2" charset="-122"/>
              </a:rPr>
              <a:t>130</a:t>
            </a:r>
            <a:r>
              <a:rPr lang="zh-CN" altLang="en-US" sz="2400" b="1" dirty="0">
                <a:solidFill>
                  <a:schemeClr val="bg1"/>
                </a:solidFill>
                <a:latin typeface="华文仿宋" panose="02010600040101010101" pitchFamily="2" charset="-122"/>
                <a:ea typeface="华文仿宋" panose="02010600040101010101" pitchFamily="2" charset="-122"/>
              </a:rPr>
              <a:t>万条新闻实现分词、利用机器学习算法对所有文本语义分析</a:t>
            </a:r>
            <a:endParaRPr lang="en-US" altLang="zh-CN" sz="2400" b="1" dirty="0">
              <a:solidFill>
                <a:schemeClr val="bg1"/>
              </a:solidFill>
              <a:latin typeface="华文仿宋" panose="02010600040101010101" pitchFamily="2" charset="-122"/>
              <a:ea typeface="华文仿宋" panose="02010600040101010101" pitchFamily="2" charset="-122"/>
            </a:endParaRPr>
          </a:p>
          <a:p>
            <a:pPr indent="457200"/>
            <a:r>
              <a:rPr lang="zh-CN" altLang="en-US" sz="2400" b="1" dirty="0">
                <a:solidFill>
                  <a:schemeClr val="bg1"/>
                </a:solidFill>
                <a:latin typeface="华文仿宋" panose="02010600040101010101" pitchFamily="2" charset="-122"/>
                <a:ea typeface="华文仿宋" panose="02010600040101010101" pitchFamily="2" charset="-122"/>
              </a:rPr>
              <a:t>标记正面（</a:t>
            </a:r>
            <a:r>
              <a:rPr lang="en-US" altLang="zh-CN" sz="2400" b="1" dirty="0">
                <a:solidFill>
                  <a:schemeClr val="bg1"/>
                </a:solidFill>
                <a:latin typeface="华文仿宋" panose="02010600040101010101" pitchFamily="2" charset="-122"/>
                <a:ea typeface="华文仿宋" panose="02010600040101010101" pitchFamily="2" charset="-122"/>
              </a:rPr>
              <a:t>P</a:t>
            </a:r>
            <a:r>
              <a:rPr lang="zh-CN" altLang="en-US" sz="2400" b="1" dirty="0">
                <a:solidFill>
                  <a:schemeClr val="bg1"/>
                </a:solidFill>
                <a:latin typeface="华文仿宋" panose="02010600040101010101" pitchFamily="2" charset="-122"/>
                <a:ea typeface="华文仿宋" panose="02010600040101010101" pitchFamily="2" charset="-122"/>
              </a:rPr>
              <a:t>）、负面（</a:t>
            </a:r>
            <a:r>
              <a:rPr lang="en-US" altLang="zh-CN" sz="2400" b="1" dirty="0">
                <a:solidFill>
                  <a:schemeClr val="bg1"/>
                </a:solidFill>
                <a:latin typeface="华文仿宋" panose="02010600040101010101" pitchFamily="2" charset="-122"/>
                <a:ea typeface="华文仿宋" panose="02010600040101010101" pitchFamily="2" charset="-122"/>
              </a:rPr>
              <a:t>N</a:t>
            </a:r>
            <a:r>
              <a:rPr lang="zh-CN" altLang="en-US" sz="2400" b="1" dirty="0">
                <a:solidFill>
                  <a:schemeClr val="bg1"/>
                </a:solidFill>
                <a:latin typeface="华文仿宋" panose="02010600040101010101" pitchFamily="2" charset="-122"/>
                <a:ea typeface="华文仿宋" panose="02010600040101010101" pitchFamily="2" charset="-122"/>
              </a:rPr>
              <a:t>）、未知（</a:t>
            </a:r>
            <a:r>
              <a:rPr lang="en-US" altLang="zh-CN" sz="2400" b="1" dirty="0">
                <a:solidFill>
                  <a:schemeClr val="bg1"/>
                </a:solidFill>
                <a:latin typeface="华文仿宋" panose="02010600040101010101" pitchFamily="2" charset="-122"/>
                <a:ea typeface="华文仿宋" panose="02010600040101010101" pitchFamily="2" charset="-122"/>
              </a:rPr>
              <a:t>U</a:t>
            </a:r>
            <a:r>
              <a:rPr lang="zh-CN" altLang="en-US" sz="2400" b="1" dirty="0">
                <a:solidFill>
                  <a:schemeClr val="bg1"/>
                </a:solidFill>
                <a:latin typeface="华文仿宋" panose="02010600040101010101" pitchFamily="2" charset="-122"/>
                <a:ea typeface="华文仿宋" panose="02010600040101010101" pitchFamily="2" charset="-122"/>
              </a:rPr>
              <a:t>）情绪</a:t>
            </a:r>
            <a:endParaRPr lang="en-US" altLang="zh-CN" sz="2400" b="1" dirty="0">
              <a:solidFill>
                <a:schemeClr val="bg1"/>
              </a:solidFill>
              <a:latin typeface="华文仿宋" panose="02010600040101010101" pitchFamily="2" charset="-122"/>
              <a:ea typeface="华文仿宋" panose="02010600040101010101" pitchFamily="2" charset="-122"/>
            </a:endParaRPr>
          </a:p>
        </p:txBody>
      </p:sp>
      <p:sp>
        <p:nvSpPr>
          <p:cNvPr id="31" name="矩形 30"/>
          <p:cNvSpPr/>
          <p:nvPr/>
        </p:nvSpPr>
        <p:spPr>
          <a:xfrm>
            <a:off x="69348" y="360148"/>
            <a:ext cx="1264779"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Step2</a:t>
            </a:r>
            <a:endParaRPr kumimoji="0" lang="en-US" altLang="zh-CN"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32" name="矩形 31"/>
          <p:cNvSpPr/>
          <p:nvPr/>
        </p:nvSpPr>
        <p:spPr>
          <a:xfrm>
            <a:off x="1525025" y="298593"/>
            <a:ext cx="5705000" cy="646331"/>
          </a:xfrm>
          <a:prstGeom prst="rect">
            <a:avLst/>
          </a:prstGeom>
        </p:spPr>
        <p:txBody>
          <a:bodyPr wrap="square">
            <a:spAutoFit/>
          </a:bodyPr>
          <a:lstStyle/>
          <a:p>
            <a:pPr lvl="0" algn="ctr" defTabSz="914400">
              <a:defRPr/>
            </a:pPr>
            <a:r>
              <a:rPr lang="zh-CN" altLang="en-US" sz="3600" kern="0" dirty="0">
                <a:ln>
                  <a:solidFill>
                    <a:srgbClr val="002060"/>
                  </a:solidFill>
                </a:ln>
                <a:solidFill>
                  <a:srgbClr val="003269"/>
                </a:solidFill>
                <a:latin typeface="华文新魏" panose="02010800040101010101" pitchFamily="2" charset="-122"/>
                <a:ea typeface="华文新魏" panose="02010800040101010101" pitchFamily="2" charset="-122"/>
              </a:rPr>
              <a:t>海量文本数据新闻情绪量化 </a:t>
            </a:r>
            <a:endParaRPr lang="zh-CN" altLang="en-US" sz="3600" kern="0" dirty="0">
              <a:ln>
                <a:solidFill>
                  <a:srgbClr val="002060"/>
                </a:solidFill>
              </a:ln>
              <a:solidFill>
                <a:srgbClr val="003269"/>
              </a:solidFill>
              <a:latin typeface="华文新魏" panose="02010800040101010101" pitchFamily="2" charset="-122"/>
              <a:ea typeface="华文新魏" panose="02010800040101010101" pitchFamily="2" charset="-122"/>
            </a:endParaRPr>
          </a:p>
        </p:txBody>
      </p:sp>
      <p:pic>
        <p:nvPicPr>
          <p:cNvPr id="33" name="图片 32"/>
          <p:cNvPicPr/>
          <p:nvPr/>
        </p:nvPicPr>
        <p:blipFill>
          <a:blip r:embed="rId2">
            <a:extLst>
              <a:ext uri="{28A0092B-C50C-407E-A947-70E740481C1C}">
                <a14:useLocalDpi xmlns:a14="http://schemas.microsoft.com/office/drawing/2010/main" val="0"/>
              </a:ext>
            </a:extLst>
          </a:blip>
          <a:stretch>
            <a:fillRect/>
          </a:stretch>
        </p:blipFill>
        <p:spPr>
          <a:xfrm rot="16200000">
            <a:off x="35101" y="2146204"/>
            <a:ext cx="5928784" cy="3536942"/>
          </a:xfrm>
          <a:prstGeom prst="rect">
            <a:avLst/>
          </a:prstGeom>
          <a:ln>
            <a:noFill/>
          </a:ln>
        </p:spPr>
      </p:pic>
      <p:grpSp>
        <p:nvGrpSpPr>
          <p:cNvPr id="28" name="组合 27"/>
          <p:cNvGrpSpPr/>
          <p:nvPr/>
        </p:nvGrpSpPr>
        <p:grpSpPr>
          <a:xfrm>
            <a:off x="1826704" y="2110360"/>
            <a:ext cx="5297107" cy="2346830"/>
            <a:chOff x="3884832" y="1587852"/>
            <a:chExt cx="5297107" cy="2346830"/>
          </a:xfrm>
        </p:grpSpPr>
        <p:sp>
          <p:nvSpPr>
            <p:cNvPr id="23" name="Rectangle 38"/>
            <p:cNvSpPr/>
            <p:nvPr/>
          </p:nvSpPr>
          <p:spPr>
            <a:xfrm>
              <a:off x="4410002" y="2019797"/>
              <a:ext cx="4091062" cy="1780962"/>
            </a:xfrm>
            <a:prstGeom prst="rect">
              <a:avLst/>
            </a:prstGeom>
            <a:solidFill>
              <a:srgbClr val="D9D9D9"/>
            </a:solidFill>
            <a:ln w="38100" cap="flat" cmpd="sng" algn="ctr">
              <a:solidFill>
                <a:srgbClr val="00326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2" name="TextBox 2"/>
            <p:cNvSpPr txBox="1"/>
            <p:nvPr/>
          </p:nvSpPr>
          <p:spPr>
            <a:xfrm>
              <a:off x="3884832" y="2549687"/>
              <a:ext cx="5297107" cy="1384995"/>
            </a:xfrm>
            <a:prstGeom prst="rect">
              <a:avLst/>
            </a:prstGeom>
            <a:noFill/>
          </p:spPr>
          <p:txBody>
            <a:bodyPr wrap="square" rtlCol="0">
              <a:spAutoFit/>
            </a:bodyPr>
            <a:lstStyle/>
            <a:p>
              <a:pPr marL="914400" lvl="1" indent="-457200" defTabSz="914400">
                <a:buFont typeface="Arial" panose="02080604020202020204" pitchFamily="34" charset="0"/>
                <a:buChar char="•"/>
              </a:pPr>
              <a:r>
                <a:rPr lang="zh-CN" altLang="en-US" sz="2800" dirty="0">
                  <a:ln w="0">
                    <a:solidFill>
                      <a:srgbClr val="002060"/>
                    </a:solidFill>
                  </a:ln>
                  <a:solidFill>
                    <a:srgbClr val="003269"/>
                  </a:solidFill>
                  <a:latin typeface="微软雅黑" panose="020B0503020204020204" charset="-122"/>
                  <a:ea typeface="微软雅黑" panose="020B0503020204020204" charset="-122"/>
                </a:rPr>
                <a:t>学习自然语言处理流程</a:t>
              </a:r>
              <a:endParaRPr lang="zh-CN" altLang="en-US" sz="2800" dirty="0">
                <a:ln w="0">
                  <a:solidFill>
                    <a:srgbClr val="002060"/>
                  </a:solidFill>
                </a:ln>
                <a:solidFill>
                  <a:srgbClr val="003269"/>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r>
                <a:rPr lang="zh-CN" altLang="en-US" sz="2800" dirty="0">
                  <a:ln w="0">
                    <a:solidFill>
                      <a:srgbClr val="002060"/>
                    </a:solidFill>
                  </a:ln>
                  <a:solidFill>
                    <a:srgbClr val="003269"/>
                  </a:solidFill>
                  <a:latin typeface="微软雅黑" panose="020B0503020204020204" charset="-122"/>
                  <a:ea typeface="微软雅黑" panose="020B0503020204020204" charset="-122"/>
                </a:rPr>
                <a:t>非结构化数据清理展示</a:t>
              </a:r>
              <a:endParaRPr lang="zh-CN" altLang="en-US" sz="2800" dirty="0">
                <a:ln w="0">
                  <a:solidFill>
                    <a:srgbClr val="002060"/>
                  </a:solidFill>
                </a:ln>
                <a:solidFill>
                  <a:srgbClr val="003269"/>
                </a:solidFill>
                <a:latin typeface="微软雅黑" panose="020B0503020204020204" charset="-122"/>
                <a:ea typeface="微软雅黑" panose="020B0503020204020204" charset="-122"/>
              </a:endParaRPr>
            </a:p>
            <a:p>
              <a:pPr marL="457200" indent="-457200" defTabSz="914400">
                <a:buFont typeface="Arial" panose="02080604020202020204" pitchFamily="34" charset="0"/>
                <a:buChar char="•"/>
              </a:pPr>
              <a:endParaRPr lang="en-US" sz="2800" dirty="0">
                <a:ln w="0">
                  <a:solidFill>
                    <a:srgbClr val="002060"/>
                  </a:solidFill>
                </a:ln>
                <a:solidFill>
                  <a:srgbClr val="003269"/>
                </a:solidFill>
                <a:latin typeface="微软雅黑" panose="020B0503020204020204" charset="-122"/>
                <a:ea typeface="微软雅黑" panose="020B0503020204020204" charset="-122"/>
              </a:endParaRPr>
            </a:p>
          </p:txBody>
        </p:sp>
        <p:sp>
          <p:nvSpPr>
            <p:cNvPr id="26" name="矩形: 圆角 25"/>
            <p:cNvSpPr/>
            <p:nvPr/>
          </p:nvSpPr>
          <p:spPr>
            <a:xfrm>
              <a:off x="4938677" y="1587852"/>
              <a:ext cx="3033712" cy="812573"/>
            </a:xfrm>
            <a:prstGeom prst="roundRect">
              <a:avLst/>
            </a:prstGeom>
            <a:solidFill>
              <a:srgbClr val="0070C0"/>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bwMode="auto">
            <a:xfrm>
              <a:off x="4938677" y="1685931"/>
              <a:ext cx="3033712" cy="759050"/>
            </a:xfrm>
            <a:prstGeom prst="rect">
              <a:avLst/>
            </a:prstGeom>
            <a:noFill/>
            <a:ln>
              <a:noFill/>
            </a:ln>
          </p:spPr>
          <p:txBody>
            <a:bodyPr vert="horz" wrap="square" lIns="91440" tIns="45720" rIns="91440" bIns="45720" numCol="1" rtlCol="0" anchor="t" anchorCtr="0" compatLnSpc="1"/>
            <a:lstStyle/>
            <a:p>
              <a:pPr algn="ctr"/>
              <a:r>
                <a:rPr lang="zh-CN" altLang="en-US" sz="3200" dirty="0">
                  <a:solidFill>
                    <a:schemeClr val="bg1"/>
                  </a:solidFill>
                  <a:latin typeface="微软雅黑" panose="020B0503020204020204" charset="-122"/>
                  <a:ea typeface="微软雅黑" panose="020B0503020204020204" charset="-122"/>
                </a:rPr>
                <a:t>学生能力提升</a:t>
              </a:r>
              <a:endParaRPr lang="zh-CN" altLang="en-US" sz="3200"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9348" y="360148"/>
            <a:ext cx="1264779"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Step3</a:t>
            </a:r>
            <a:endParaRPr kumimoji="0" lang="en-US" altLang="zh-CN"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32" name="矩形 31"/>
          <p:cNvSpPr/>
          <p:nvPr/>
        </p:nvSpPr>
        <p:spPr>
          <a:xfrm>
            <a:off x="1525025" y="298593"/>
            <a:ext cx="6689827" cy="646331"/>
          </a:xfrm>
          <a:prstGeom prst="rect">
            <a:avLst/>
          </a:prstGeom>
        </p:spPr>
        <p:txBody>
          <a:bodyPr wrap="square">
            <a:spAutoFit/>
          </a:bodyPr>
          <a:lstStyle/>
          <a:p>
            <a:pPr lvl="0" algn="ctr" defTabSz="914400">
              <a:defRPr/>
            </a:pPr>
            <a:r>
              <a:rPr lang="zh-CN" altLang="en-US" sz="3600" kern="0" dirty="0">
                <a:ln>
                  <a:solidFill>
                    <a:srgbClr val="002060"/>
                  </a:solidFill>
                </a:ln>
                <a:solidFill>
                  <a:srgbClr val="003269"/>
                </a:solidFill>
                <a:latin typeface="华文新魏" panose="02010800040101010101" pitchFamily="2" charset="-122"/>
                <a:ea typeface="华文新魏" panose="02010800040101010101" pitchFamily="2" charset="-122"/>
              </a:rPr>
              <a:t>发掘新闻情绪与股票收益的关联 </a:t>
            </a:r>
            <a:endParaRPr lang="zh-CN" altLang="en-US" sz="3600" kern="0" dirty="0">
              <a:ln>
                <a:solidFill>
                  <a:srgbClr val="002060"/>
                </a:solidFill>
              </a:ln>
              <a:solidFill>
                <a:srgbClr val="003269"/>
              </a:solidFill>
              <a:latin typeface="华文新魏" panose="02010800040101010101" pitchFamily="2" charset="-122"/>
              <a:ea typeface="华文新魏" panose="02010800040101010101" pitchFamily="2" charset="-122"/>
            </a:endParaRPr>
          </a:p>
        </p:txBody>
      </p:sp>
      <mc:AlternateContent xmlns:mc="http://schemas.openxmlformats.org/markup-compatibility/2006">
        <mc:Choice xmlns:a14="http://schemas.microsoft.com/office/drawing/2010/main" Requires="a14">
          <p:sp>
            <p:nvSpPr>
              <p:cNvPr id="12" name="Rectangle 2">
                <a:extLst>
                  <a:ext uri="{FF2B5EF4-FFF2-40B4-BE49-F238E27FC236}">
                    <ele attr="{70009DA4-C7B2-40FA-996A-48C29B031704}"/>
                  </a:ext>
                </a:extLst>
              </p:cNvPr>
              <p:cNvSpPr/>
              <p:nvPr/>
            </p:nvSpPr>
            <p:spPr>
              <a:xfrm>
                <a:off x="5552" y="1724940"/>
                <a:ext cx="4361073" cy="1114536"/>
              </a:xfrm>
              <a:prstGeom prst="rect">
                <a:avLst/>
              </a:prstGeom>
            </p:spPr>
            <p:txBody>
              <a:bodyPr wrap="square">
                <a:spAutoFit/>
              </a:bodyPr>
              <a:lstStyle/>
              <a:p>
                <a:pPr indent="457200"/>
                <a14:m>
                  <m:oMathPara xmlns:m="http://schemas.openxmlformats.org/officeDocument/2006/math">
                    <m:oMathParaPr>
                      <m:jc m:val="centerGroup"/>
                    </m:oMathParaPr>
                    <m:oMath xmlns:m="http://schemas.openxmlformats.org/officeDocument/2006/math">
                      <m:r>
                        <a:rPr lang="en-US" sz="2000" b="1">
                          <a:solidFill>
                            <a:schemeClr val="bg1"/>
                          </a:solidFill>
                          <a:latin typeface="Cambria Math" panose="02040503050406030204" pitchFamily="18" charset="0"/>
                        </a:rPr>
                        <m:t>𝑃</m:t>
                      </m:r>
                      <m:d>
                        <m:dPr>
                          <m:ctrlPr>
                            <a:rPr lang="en-US" sz="2000" b="1" i="1">
                              <a:solidFill>
                                <a:schemeClr val="bg1"/>
                              </a:solidFill>
                              <a:latin typeface="Cambria Math" charset="0"/>
                            </a:rPr>
                          </m:ctrlPr>
                        </m:dPr>
                        <m:e>
                          <m:sSub>
                            <m:sSubPr>
                              <m:ctrlPr>
                                <a:rPr lang="en-US" sz="2000" b="1" i="1">
                                  <a:solidFill>
                                    <a:schemeClr val="bg1"/>
                                  </a:solidFill>
                                  <a:latin typeface="Cambria Math" charset="0"/>
                                </a:rPr>
                              </m:ctrlPr>
                            </m:sSubPr>
                            <m:e>
                              <m:r>
                                <a:rPr lang="en-US" sz="2000" b="1">
                                  <a:solidFill>
                                    <a:schemeClr val="bg1"/>
                                  </a:solidFill>
                                  <a:latin typeface="Cambria Math" panose="02040503050406030204" pitchFamily="18" charset="0"/>
                                </a:rPr>
                                <m:t>𝑃</m:t>
                              </m:r>
                            </m:e>
                            <m:sub>
                              <m:r>
                                <a:rPr lang="en-US" sz="2000" b="1">
                                  <a:solidFill>
                                    <a:schemeClr val="bg1"/>
                                  </a:solidFill>
                                  <a:latin typeface="Cambria Math" panose="02040503050406030204" pitchFamily="18" charset="0"/>
                                </a:rPr>
                                <m:t>𝑖</m:t>
                              </m:r>
                            </m:sub>
                          </m:sSub>
                          <m:r>
                            <a:rPr lang="en-US" sz="2000" b="1">
                              <a:solidFill>
                                <a:schemeClr val="bg1"/>
                              </a:solidFill>
                              <a:latin typeface="Cambria Math" panose="02040503050406030204" pitchFamily="18" charset="0"/>
                            </a:rPr>
                            <m:t>=</m:t>
                          </m:r>
                          <m:sSub>
                            <m:sSubPr>
                              <m:ctrlPr>
                                <a:rPr lang="en-US" sz="2000" b="1" i="1">
                                  <a:solidFill>
                                    <a:schemeClr val="bg1"/>
                                  </a:solidFill>
                                  <a:latin typeface="Cambria Math" charset="0"/>
                                </a:rPr>
                              </m:ctrlPr>
                            </m:sSubPr>
                            <m:e>
                              <m:r>
                                <a:rPr lang="en-US" sz="2000" b="1">
                                  <a:solidFill>
                                    <a:schemeClr val="bg1"/>
                                  </a:solidFill>
                                  <a:latin typeface="Cambria Math" panose="02040503050406030204" pitchFamily="18" charset="0"/>
                                </a:rPr>
                                <m:t>𝑝</m:t>
                              </m:r>
                            </m:e>
                            <m:sub>
                              <m:r>
                                <a:rPr lang="en-US" sz="2000" b="1">
                                  <a:solidFill>
                                    <a:schemeClr val="bg1"/>
                                  </a:solidFill>
                                  <a:latin typeface="Cambria Math" panose="02040503050406030204" pitchFamily="18" charset="0"/>
                                </a:rPr>
                                <m:t>𝑖</m:t>
                              </m:r>
                            </m:sub>
                          </m:sSub>
                        </m:e>
                      </m:d>
                      <m:r>
                        <a:rPr lang="en-US" sz="2000" b="1">
                          <a:solidFill>
                            <a:schemeClr val="bg1"/>
                          </a:solidFill>
                          <a:latin typeface="Cambria Math" panose="02040503050406030204" pitchFamily="18" charset="0"/>
                        </a:rPr>
                        <m:t>=</m:t>
                      </m:r>
                      <m:f>
                        <m:fPr>
                          <m:ctrlPr>
                            <a:rPr lang="en-US" sz="2000" b="1" i="1">
                              <a:solidFill>
                                <a:schemeClr val="bg1"/>
                              </a:solidFill>
                              <a:latin typeface="Cambria Math" charset="0"/>
                            </a:rPr>
                          </m:ctrlPr>
                        </m:fPr>
                        <m:num>
                          <m:sSup>
                            <m:sSupPr>
                              <m:ctrlPr>
                                <a:rPr lang="en-US" sz="2000" b="1" i="1">
                                  <a:solidFill>
                                    <a:schemeClr val="bg1"/>
                                  </a:solidFill>
                                  <a:latin typeface="Cambria Math" charset="0"/>
                                </a:rPr>
                              </m:ctrlPr>
                            </m:sSupPr>
                            <m:e>
                              <m:sSubSup>
                                <m:sSubSupPr>
                                  <m:ctrlPr>
                                    <a:rPr lang="en-US" sz="2000" b="1" i="1">
                                      <a:solidFill>
                                        <a:schemeClr val="bg1"/>
                                      </a:solidFill>
                                      <a:latin typeface="Cambria Math" charset="0"/>
                                    </a:rPr>
                                  </m:ctrlPr>
                                </m:sSubSupPr>
                                <m:e>
                                  <m:r>
                                    <a:rPr lang="en-US" sz="2000" b="1">
                                      <a:solidFill>
                                        <a:schemeClr val="bg1"/>
                                      </a:solidFill>
                                      <a:latin typeface="Cambria Math" panose="02040503050406030204" pitchFamily="18" charset="0"/>
                                    </a:rPr>
                                    <m:t>𝜆</m:t>
                                  </m:r>
                                </m:e>
                                <m:sub>
                                  <m:r>
                                    <a:rPr lang="en-US" sz="2000" b="1">
                                      <a:solidFill>
                                        <a:schemeClr val="bg1"/>
                                      </a:solidFill>
                                      <a:latin typeface="Cambria Math" panose="02040503050406030204" pitchFamily="18" charset="0"/>
                                    </a:rPr>
                                    <m:t>𝑖</m:t>
                                  </m:r>
                                </m:sub>
                                <m:sup>
                                  <m:r>
                                    <a:rPr lang="en-US" sz="2000" b="1">
                                      <a:solidFill>
                                        <a:schemeClr val="bg1"/>
                                      </a:solidFill>
                                      <a:latin typeface="Cambria Math" panose="02040503050406030204" pitchFamily="18" charset="0"/>
                                    </a:rPr>
                                    <m:t>𝑃</m:t>
                                  </m:r>
                                </m:sup>
                              </m:sSubSup>
                            </m:e>
                            <m:sup>
                              <m:sSub>
                                <m:sSubPr>
                                  <m:ctrlPr>
                                    <a:rPr lang="en-US" sz="2000" b="1" i="1">
                                      <a:solidFill>
                                        <a:schemeClr val="bg1"/>
                                      </a:solidFill>
                                      <a:latin typeface="Cambria Math" charset="0"/>
                                    </a:rPr>
                                  </m:ctrlPr>
                                </m:sSubPr>
                                <m:e>
                                  <m:r>
                                    <a:rPr lang="en-US" sz="2000" b="1">
                                      <a:solidFill>
                                        <a:schemeClr val="bg1"/>
                                      </a:solidFill>
                                      <a:latin typeface="Cambria Math" panose="02040503050406030204" pitchFamily="18" charset="0"/>
                                    </a:rPr>
                                    <m:t>𝑝</m:t>
                                  </m:r>
                                </m:e>
                                <m:sub>
                                  <m:r>
                                    <a:rPr lang="en-US" sz="2000" b="1">
                                      <a:solidFill>
                                        <a:schemeClr val="bg1"/>
                                      </a:solidFill>
                                      <a:latin typeface="Cambria Math" panose="02040503050406030204" pitchFamily="18" charset="0"/>
                                    </a:rPr>
                                    <m:t>𝑖</m:t>
                                  </m:r>
                                </m:sub>
                              </m:sSub>
                            </m:sup>
                          </m:sSup>
                        </m:num>
                        <m:den>
                          <m:sSub>
                            <m:sSubPr>
                              <m:ctrlPr>
                                <a:rPr lang="en-US" sz="2000" b="1" i="1">
                                  <a:solidFill>
                                    <a:schemeClr val="bg1"/>
                                  </a:solidFill>
                                  <a:latin typeface="Cambria Math" charset="0"/>
                                </a:rPr>
                              </m:ctrlPr>
                            </m:sSubPr>
                            <m:e>
                              <m:r>
                                <a:rPr lang="en-US" sz="2000" b="1">
                                  <a:solidFill>
                                    <a:schemeClr val="bg1"/>
                                  </a:solidFill>
                                  <a:latin typeface="Cambria Math" panose="02040503050406030204" pitchFamily="18" charset="0"/>
                                </a:rPr>
                                <m:t>𝑝</m:t>
                              </m:r>
                            </m:e>
                            <m:sub>
                              <m:r>
                                <a:rPr lang="en-US" sz="2000" b="1">
                                  <a:solidFill>
                                    <a:schemeClr val="bg1"/>
                                  </a:solidFill>
                                  <a:latin typeface="Cambria Math" panose="02040503050406030204" pitchFamily="18" charset="0"/>
                                </a:rPr>
                                <m:t>𝑖</m:t>
                              </m:r>
                            </m:sub>
                          </m:sSub>
                          <m:r>
                            <a:rPr lang="en-US" sz="2000" b="1">
                              <a:solidFill>
                                <a:schemeClr val="bg1"/>
                              </a:solidFill>
                              <a:latin typeface="Cambria Math" panose="02040503050406030204" pitchFamily="18" charset="0"/>
                            </a:rPr>
                            <m:t>!</m:t>
                          </m:r>
                        </m:den>
                      </m:f>
                      <m:r>
                        <a:rPr lang="en-US" sz="2000" b="1">
                          <a:solidFill>
                            <a:schemeClr val="bg1"/>
                          </a:solidFill>
                          <a:latin typeface="Cambria Math" panose="02040503050406030204" pitchFamily="18" charset="0"/>
                        </a:rPr>
                        <m:t>𝑒𝑥𝑝</m:t>
                      </m:r>
                      <m:d>
                        <m:dPr>
                          <m:ctrlPr>
                            <a:rPr lang="en-US" sz="2000" b="1" i="1">
                              <a:solidFill>
                                <a:schemeClr val="bg1"/>
                              </a:solidFill>
                              <a:latin typeface="Cambria Math" charset="0"/>
                            </a:rPr>
                          </m:ctrlPr>
                        </m:dPr>
                        <m:e>
                          <m:r>
                            <a:rPr lang="en-US" sz="2000" b="1">
                              <a:solidFill>
                                <a:schemeClr val="bg1"/>
                              </a:solidFill>
                              <a:latin typeface="Cambria Math" panose="02040503050406030204" pitchFamily="18" charset="0"/>
                            </a:rPr>
                            <m:t>−</m:t>
                          </m:r>
                          <m:sSubSup>
                            <m:sSubSupPr>
                              <m:ctrlPr>
                                <a:rPr lang="en-US" sz="2000" b="1" i="1">
                                  <a:solidFill>
                                    <a:schemeClr val="bg1"/>
                                  </a:solidFill>
                                  <a:latin typeface="Cambria Math" charset="0"/>
                                </a:rPr>
                              </m:ctrlPr>
                            </m:sSubSupPr>
                            <m:e>
                              <m:r>
                                <a:rPr lang="en-US" sz="2000" b="1">
                                  <a:solidFill>
                                    <a:schemeClr val="bg1"/>
                                  </a:solidFill>
                                  <a:latin typeface="Cambria Math" panose="02040503050406030204" pitchFamily="18" charset="0"/>
                                </a:rPr>
                                <m:t>𝜆</m:t>
                              </m:r>
                            </m:e>
                            <m:sub>
                              <m:r>
                                <a:rPr lang="en-US" sz="2000" b="1">
                                  <a:solidFill>
                                    <a:schemeClr val="bg1"/>
                                  </a:solidFill>
                                  <a:latin typeface="Cambria Math" panose="02040503050406030204" pitchFamily="18" charset="0"/>
                                </a:rPr>
                                <m:t>𝑖</m:t>
                              </m:r>
                            </m:sub>
                            <m:sup>
                              <m:r>
                                <a:rPr lang="en-US" sz="2000" b="1">
                                  <a:solidFill>
                                    <a:schemeClr val="bg1"/>
                                  </a:solidFill>
                                  <a:latin typeface="Cambria Math" panose="02040503050406030204" pitchFamily="18" charset="0"/>
                                </a:rPr>
                                <m:t>𝑃</m:t>
                              </m:r>
                            </m:sup>
                          </m:sSubSup>
                        </m:e>
                      </m:d>
                      <m:r>
                        <a:rPr lang="en-US" sz="2000" b="1">
                          <a:solidFill>
                            <a:schemeClr val="bg1"/>
                          </a:solidFill>
                          <a:latin typeface="Cambria Math" panose="02040503050406030204" pitchFamily="18" charset="0"/>
                        </a:rPr>
                        <m:t>,</m:t>
                      </m:r>
                      <m:sSub>
                        <m:sSubPr>
                          <m:ctrlPr>
                            <a:rPr lang="en-US" sz="2000" b="1" i="1">
                              <a:solidFill>
                                <a:schemeClr val="bg1"/>
                              </a:solidFill>
                              <a:latin typeface="Cambria Math" charset="0"/>
                            </a:rPr>
                          </m:ctrlPr>
                        </m:sSubPr>
                        <m:e>
                          <m:r>
                            <a:rPr lang="en-US" sz="2000" b="1">
                              <a:solidFill>
                                <a:schemeClr val="bg1"/>
                              </a:solidFill>
                              <a:latin typeface="Cambria Math" panose="02040503050406030204" pitchFamily="18" charset="0"/>
                            </a:rPr>
                            <m:t>𝑝</m:t>
                          </m:r>
                        </m:e>
                        <m:sub>
                          <m:r>
                            <a:rPr lang="en-US" sz="2000" b="1">
                              <a:solidFill>
                                <a:schemeClr val="bg1"/>
                              </a:solidFill>
                              <a:latin typeface="Cambria Math" panose="02040503050406030204" pitchFamily="18" charset="0"/>
                            </a:rPr>
                            <m:t>𝑖</m:t>
                          </m:r>
                        </m:sub>
                      </m:sSub>
                      <m:r>
                        <a:rPr lang="en-US" sz="2000" b="1">
                          <a:solidFill>
                            <a:schemeClr val="bg1"/>
                          </a:solidFill>
                          <a:latin typeface="Cambria Math" panose="02040503050406030204" pitchFamily="18" charset="0"/>
                        </a:rPr>
                        <m:t>=0,1,2···;</m:t>
                      </m:r>
                      <m:r>
                        <a:rPr lang="en-US" sz="2000" b="1">
                          <a:solidFill>
                            <a:schemeClr val="bg1"/>
                          </a:solidFill>
                          <a:latin typeface="Cambria Math" panose="02040503050406030204" pitchFamily="18" charset="0"/>
                        </a:rPr>
                        <m:t>𝑖</m:t>
                      </m:r>
                      <m:r>
                        <a:rPr lang="en-US" sz="2000" b="1">
                          <a:solidFill>
                            <a:schemeClr val="bg1"/>
                          </a:solidFill>
                          <a:latin typeface="Cambria Math" panose="02040503050406030204" pitchFamily="18" charset="0"/>
                        </a:rPr>
                        <m:t>=1,2,···252.</m:t>
                      </m:r>
                    </m:oMath>
                  </m:oMathPara>
                </a14:m>
                <a:endParaRPr lang="en-US" sz="2000" b="1" dirty="0">
                  <a:solidFill>
                    <a:schemeClr val="bg1"/>
                  </a:solidFill>
                  <a:latin typeface="华文仿宋" panose="02010600040101010101" pitchFamily="2" charset="-122"/>
                  <a:ea typeface="华文仿宋" panose="02010600040101010101" pitchFamily="2" charset="-122"/>
                </a:endParaRPr>
              </a:p>
            </p:txBody>
          </p:sp>
        </mc:Choice>
        <mc:Fallback>
          <p:sp>
            <p:nvSpPr>
              <p:cNvPr id="12" name="Rectangle 2"/>
              <p:cNvSpPr>
                <a:spLocks noRot="1" noChangeAspect="1" noMove="1" noResize="1" noEditPoints="1" noAdjustHandles="1" noChangeArrowheads="1" noChangeShapeType="1" noTextEdit="1"/>
              </p:cNvSpPr>
              <p:nvPr/>
            </p:nvSpPr>
            <p:spPr>
              <a:xfrm>
                <a:off x="5552" y="1724940"/>
                <a:ext cx="4361073" cy="111453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3" name="TextBox 4"/>
          <p:cNvSpPr txBox="1"/>
          <p:nvPr/>
        </p:nvSpPr>
        <p:spPr>
          <a:xfrm>
            <a:off x="5552" y="1095291"/>
            <a:ext cx="4009229" cy="707886"/>
          </a:xfrm>
          <a:prstGeom prst="rect">
            <a:avLst/>
          </a:prstGeom>
        </p:spPr>
        <p:txBody>
          <a:bodyPr wrap="square">
            <a:spAutoFit/>
          </a:bodyPr>
          <a:lstStyle>
            <a:defPPr>
              <a:defRPr lang="en-US"/>
            </a:defPPr>
            <a:lvl1pPr indent="457200">
              <a:defRPr sz="2400" b="1">
                <a:solidFill>
                  <a:schemeClr val="bg1"/>
                </a:solidFill>
                <a:latin typeface="华文仿宋" panose="02010600040101010101" pitchFamily="2" charset="-122"/>
                <a:ea typeface="华文仿宋" panose="02010600040101010101" pitchFamily="2" charset="-122"/>
              </a:defRPr>
            </a:lvl1pPr>
          </a:lstStyle>
          <a:p>
            <a:r>
              <a:rPr lang="en-US" altLang="zh-CN" sz="2000" dirty="0">
                <a:latin typeface="微软雅黑" panose="020B0503020204020204" charset="-122"/>
                <a:ea typeface="微软雅黑" panose="020B0503020204020204" charset="-122"/>
              </a:rPr>
              <a:t>Poisson</a:t>
            </a:r>
            <a:r>
              <a:rPr lang="zh-CN" altLang="en-US" sz="2000" dirty="0">
                <a:latin typeface="微软雅黑" panose="020B0503020204020204" charset="-122"/>
                <a:ea typeface="微软雅黑" panose="020B0503020204020204" charset="-122"/>
              </a:rPr>
              <a:t>模型对</a:t>
            </a:r>
            <a:r>
              <a:rPr lang="en-US" altLang="zh-CN" sz="2000" dirty="0">
                <a:latin typeface="微软雅黑" panose="020B0503020204020204" charset="-122"/>
                <a:ea typeface="微软雅黑" panose="020B0503020204020204" charset="-122"/>
              </a:rPr>
              <a:t>487</a:t>
            </a:r>
            <a:r>
              <a:rPr lang="zh-CN" altLang="en-US" sz="2000" dirty="0">
                <a:latin typeface="微软雅黑" panose="020B0503020204020204" charset="-122"/>
                <a:ea typeface="微软雅黑" panose="020B0503020204020204" charset="-122"/>
              </a:rPr>
              <a:t>家新闻数据做正负情绪建模</a:t>
            </a:r>
            <a:endParaRPr lang="en-US" sz="2000" dirty="0">
              <a:latin typeface="微软雅黑" panose="020B0503020204020204" charset="-122"/>
              <a:ea typeface="微软雅黑" panose="020B0503020204020204" charset="-122"/>
            </a:endParaRPr>
          </a:p>
        </p:txBody>
      </p:sp>
      <p:sp>
        <p:nvSpPr>
          <p:cNvPr id="14" name="TextBox 5"/>
          <p:cNvSpPr txBox="1"/>
          <p:nvPr/>
        </p:nvSpPr>
        <p:spPr>
          <a:xfrm>
            <a:off x="5552" y="2805897"/>
            <a:ext cx="3752054" cy="707886"/>
          </a:xfrm>
          <a:prstGeom prst="rect">
            <a:avLst/>
          </a:prstGeom>
        </p:spPr>
        <p:txBody>
          <a:bodyPr wrap="square">
            <a:spAutoFit/>
          </a:bodyPr>
          <a:lstStyle>
            <a:defPPr>
              <a:defRPr lang="en-US"/>
            </a:defPPr>
            <a:lvl1pPr indent="457200">
              <a:defRPr sz="2400" b="1">
                <a:solidFill>
                  <a:schemeClr val="bg1"/>
                </a:solidFill>
                <a:latin typeface="华文仿宋" panose="02010600040101010101" pitchFamily="2" charset="-122"/>
                <a:ea typeface="华文仿宋" panose="02010600040101010101" pitchFamily="2" charset="-122"/>
              </a:defRPr>
            </a:lvl1pPr>
          </a:lstStyle>
          <a:p>
            <a:r>
              <a:rPr lang="zh-CN" altLang="en-US" sz="2000" dirty="0">
                <a:latin typeface="微软雅黑" panose="020B0503020204020204" charset="-122"/>
                <a:ea typeface="微软雅黑" panose="020B0503020204020204" charset="-122"/>
              </a:rPr>
              <a:t>贝叶斯变量选择识别影响股票发展的新闻指标</a:t>
            </a:r>
            <a:endParaRPr lang="en-US" sz="2000" dirty="0">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2" cstate="print"/>
          <a:stretch>
            <a:fillRect/>
          </a:stretch>
        </p:blipFill>
        <p:spPr>
          <a:xfrm>
            <a:off x="3988946" y="1010519"/>
            <a:ext cx="5112190" cy="5798552"/>
          </a:xfrm>
          <a:prstGeom prst="rect">
            <a:avLst/>
          </a:prstGeom>
          <a:ln>
            <a:noFill/>
          </a:ln>
        </p:spPr>
      </p:pic>
      <p:grpSp>
        <p:nvGrpSpPr>
          <p:cNvPr id="28" name="组合 27"/>
          <p:cNvGrpSpPr/>
          <p:nvPr/>
        </p:nvGrpSpPr>
        <p:grpSpPr>
          <a:xfrm>
            <a:off x="-223056" y="3958773"/>
            <a:ext cx="4443413" cy="2499187"/>
            <a:chOff x="4065589" y="1587852"/>
            <a:chExt cx="4443413" cy="2499187"/>
          </a:xfrm>
        </p:grpSpPr>
        <p:sp>
          <p:nvSpPr>
            <p:cNvPr id="23" name="Rectangle 38"/>
            <p:cNvSpPr/>
            <p:nvPr/>
          </p:nvSpPr>
          <p:spPr>
            <a:xfrm>
              <a:off x="4410002" y="2019797"/>
              <a:ext cx="4091062" cy="2067242"/>
            </a:xfrm>
            <a:prstGeom prst="rect">
              <a:avLst/>
            </a:prstGeom>
            <a:solidFill>
              <a:srgbClr val="D9D9D9"/>
            </a:solidFill>
            <a:ln w="38100" cap="flat" cmpd="sng" algn="ctr">
              <a:solidFill>
                <a:srgbClr val="00326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22" name="TextBox 2"/>
            <p:cNvSpPr txBox="1"/>
            <p:nvPr/>
          </p:nvSpPr>
          <p:spPr>
            <a:xfrm>
              <a:off x="4065589" y="2549687"/>
              <a:ext cx="4443413" cy="1384995"/>
            </a:xfrm>
            <a:prstGeom prst="rect">
              <a:avLst/>
            </a:prstGeom>
            <a:noFill/>
          </p:spPr>
          <p:txBody>
            <a:bodyPr wrap="square" rtlCol="0">
              <a:spAutoFit/>
            </a:bodyPr>
            <a:lstStyle/>
            <a:p>
              <a:pPr marL="914400" lvl="1" indent="-457200" defTabSz="914400">
                <a:buFont typeface="Arial" panose="02080604020202020204" pitchFamily="34" charset="0"/>
                <a:buChar char="•"/>
              </a:pPr>
              <a:r>
                <a:rPr lang="zh-CN" altLang="en-US" sz="2800" dirty="0">
                  <a:ln w="0">
                    <a:solidFill>
                      <a:srgbClr val="002060"/>
                    </a:solidFill>
                  </a:ln>
                  <a:solidFill>
                    <a:srgbClr val="003269"/>
                  </a:solidFill>
                  <a:latin typeface="微软雅黑" panose="020B0503020204020204" charset="-122"/>
                  <a:ea typeface="微软雅黑" panose="020B0503020204020204" charset="-122"/>
                </a:rPr>
                <a:t>大数据平台下的机器学习算法与模型</a:t>
              </a:r>
              <a:endParaRPr lang="zh-CN" altLang="en-US" sz="2800" dirty="0">
                <a:ln w="0">
                  <a:solidFill>
                    <a:srgbClr val="002060"/>
                  </a:solidFill>
                </a:ln>
                <a:solidFill>
                  <a:srgbClr val="003269"/>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r>
                <a:rPr lang="zh-CN" altLang="en-US" sz="2800" dirty="0">
                  <a:ln w="0">
                    <a:solidFill>
                      <a:srgbClr val="002060"/>
                    </a:solidFill>
                  </a:ln>
                  <a:solidFill>
                    <a:srgbClr val="003269"/>
                  </a:solidFill>
                  <a:latin typeface="微软雅黑" panose="020B0503020204020204" charset="-122"/>
                  <a:ea typeface="微软雅黑" panose="020B0503020204020204" charset="-122"/>
                </a:rPr>
                <a:t>海量数据的关联分析</a:t>
              </a:r>
              <a:endParaRPr lang="zh-CN" altLang="en-US" sz="2800" dirty="0">
                <a:ln w="0">
                  <a:solidFill>
                    <a:srgbClr val="002060"/>
                  </a:solidFill>
                </a:ln>
                <a:solidFill>
                  <a:srgbClr val="003269"/>
                </a:solidFill>
                <a:latin typeface="微软雅黑" panose="020B0503020204020204" charset="-122"/>
                <a:ea typeface="微软雅黑" panose="020B0503020204020204" charset="-122"/>
              </a:endParaRPr>
            </a:p>
          </p:txBody>
        </p:sp>
        <p:sp>
          <p:nvSpPr>
            <p:cNvPr id="26" name="矩形: 圆角 25"/>
            <p:cNvSpPr/>
            <p:nvPr/>
          </p:nvSpPr>
          <p:spPr>
            <a:xfrm>
              <a:off x="4938677" y="1587852"/>
              <a:ext cx="3033712" cy="812573"/>
            </a:xfrm>
            <a:prstGeom prst="roundRect">
              <a:avLst/>
            </a:prstGeom>
            <a:solidFill>
              <a:srgbClr val="0070C0"/>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bwMode="auto">
            <a:xfrm>
              <a:off x="4938677" y="1685931"/>
              <a:ext cx="3033712" cy="759050"/>
            </a:xfrm>
            <a:prstGeom prst="rect">
              <a:avLst/>
            </a:prstGeom>
            <a:noFill/>
            <a:ln>
              <a:noFill/>
            </a:ln>
          </p:spPr>
          <p:txBody>
            <a:bodyPr vert="horz" wrap="square" lIns="91440" tIns="45720" rIns="91440" bIns="45720" numCol="1" rtlCol="0" anchor="t" anchorCtr="0" compatLnSpc="1"/>
            <a:lstStyle/>
            <a:p>
              <a:pPr algn="ctr"/>
              <a:r>
                <a:rPr lang="zh-CN" altLang="en-US" sz="3200" dirty="0">
                  <a:solidFill>
                    <a:schemeClr val="bg1"/>
                  </a:solidFill>
                  <a:latin typeface="微软雅黑" panose="020B0503020204020204" charset="-122"/>
                  <a:ea typeface="微软雅黑" panose="020B0503020204020204" charset="-122"/>
                </a:rPr>
                <a:t>学生能力提升</a:t>
              </a:r>
              <a:endParaRPr lang="zh-CN" altLang="en-US" sz="3200"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13801"/>
            <a:ext cx="3255256" cy="615915"/>
            <a:chOff x="0" y="313801"/>
            <a:chExt cx="3255256" cy="615915"/>
          </a:xfrm>
        </p:grpSpPr>
        <p:sp>
          <p:nvSpPr>
            <p:cNvPr id="3" name="圆角矩形 2"/>
            <p:cNvSpPr/>
            <p:nvPr/>
          </p:nvSpPr>
          <p:spPr>
            <a:xfrm>
              <a:off x="0" y="313801"/>
              <a:ext cx="3116529" cy="615915"/>
            </a:xfrm>
            <a:prstGeom prst="round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 name="等腰三角形 3"/>
            <p:cNvSpPr/>
            <p:nvPr/>
          </p:nvSpPr>
          <p:spPr>
            <a:xfrm rot="5400000">
              <a:off x="3105399" y="552380"/>
              <a:ext cx="160957" cy="138756"/>
            </a:xfrm>
            <a:prstGeom prst="triangle">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0070C0"/>
                </a:solidFill>
                <a:effectLst/>
                <a:uLnTx/>
                <a:uFillTx/>
                <a:latin typeface="微软雅黑" panose="020B0503020204020204" charset="-122"/>
                <a:ea typeface="微软雅黑" panose="020B0503020204020204" charset="-122"/>
                <a:cs typeface="+mn-cs"/>
              </a:endParaRPr>
            </a:p>
          </p:txBody>
        </p:sp>
        <p:sp>
          <p:nvSpPr>
            <p:cNvPr id="5" name="矩形 4"/>
            <p:cNvSpPr/>
            <p:nvPr/>
          </p:nvSpPr>
          <p:spPr>
            <a:xfrm>
              <a:off x="83636" y="360148"/>
              <a:ext cx="2745290"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charset="-122"/>
                  <a:ea typeface="微软雅黑" panose="020B0503020204020204" charset="-122"/>
                </a:rPr>
                <a:t>部分计算机代码</a:t>
              </a:r>
              <a:endParaRPr lang="en-US" altLang="zh-CN" dirty="0"/>
            </a:p>
          </p:txBody>
        </p:sp>
      </p:gr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30007" y="0"/>
            <a:ext cx="6029011"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2219" y="86858"/>
            <a:ext cx="4901865" cy="769441"/>
          </a:xfrm>
          <a:prstGeom prst="rect">
            <a:avLst/>
          </a:prstGeom>
        </p:spPr>
        <p:txBody>
          <a:bodyPr wrap="square">
            <a:spAutoFit/>
          </a:bodyPr>
          <a:lstStyle/>
          <a:p>
            <a:pPr>
              <a:spcBef>
                <a:spcPts val="600"/>
              </a:spcBef>
            </a:pPr>
            <a:r>
              <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rPr>
              <a:t>案例结果</a:t>
            </a:r>
            <a:endParaRPr lang="zh-CN" altLang="en-US" sz="4400" dirty="0">
              <a:ln w="0">
                <a:solidFill>
                  <a:srgbClr val="F8841D"/>
                </a:solidFill>
              </a:ln>
              <a:solidFill>
                <a:srgbClr val="FFC000"/>
              </a:solidFill>
              <a:latin typeface="华文新魏" panose="02010800040101010101" pitchFamily="2" charset="-122"/>
              <a:ea typeface="华文新魏" panose="02010800040101010101" pitchFamily="2" charset="-122"/>
              <a:cs typeface="+mn-ea"/>
              <a:sym typeface="+mn-lt"/>
            </a:endParaRPr>
          </a:p>
        </p:txBody>
      </p:sp>
      <p:grpSp>
        <p:nvGrpSpPr>
          <p:cNvPr id="69" name="组合 68"/>
          <p:cNvGrpSpPr/>
          <p:nvPr/>
        </p:nvGrpSpPr>
        <p:grpSpPr>
          <a:xfrm>
            <a:off x="431799" y="347357"/>
            <a:ext cx="432000" cy="360000"/>
            <a:chOff x="7195818" y="1732300"/>
            <a:chExt cx="1353096" cy="1366669"/>
          </a:xfrm>
          <a:solidFill>
            <a:srgbClr val="FFC000"/>
          </a:solidFill>
        </p:grpSpPr>
        <p:grpSp>
          <p:nvGrpSpPr>
            <p:cNvPr id="60" name="组合 59"/>
            <p:cNvGrpSpPr/>
            <p:nvPr/>
          </p:nvGrpSpPr>
          <p:grpSpPr>
            <a:xfrm rot="950151">
              <a:off x="7824132" y="1732300"/>
              <a:ext cx="724782" cy="844083"/>
              <a:chOff x="7824132" y="1732300"/>
              <a:chExt cx="724782" cy="844083"/>
            </a:xfrm>
            <a:grpFill/>
          </p:grpSpPr>
          <p:sp>
            <p:nvSpPr>
              <p:cNvPr id="33" name="Freeform 176"/>
              <p:cNvSpPr/>
              <p:nvPr/>
            </p:nvSpPr>
            <p:spPr bwMode="auto">
              <a:xfrm>
                <a:off x="8088735" y="1732300"/>
                <a:ext cx="172567" cy="164862"/>
              </a:xfrm>
              <a:custGeom>
                <a:avLst/>
                <a:gdLst>
                  <a:gd name="T0" fmla="*/ 27 w 27"/>
                  <a:gd name="T1" fmla="*/ 18 h 23"/>
                  <a:gd name="T2" fmla="*/ 23 w 27"/>
                  <a:gd name="T3" fmla="*/ 23 h 23"/>
                  <a:gd name="T4" fmla="*/ 4 w 27"/>
                  <a:gd name="T5" fmla="*/ 23 h 23"/>
                  <a:gd name="T6" fmla="*/ 0 w 27"/>
                  <a:gd name="T7" fmla="*/ 18 h 23"/>
                  <a:gd name="T8" fmla="*/ 0 w 27"/>
                  <a:gd name="T9" fmla="*/ 4 h 23"/>
                  <a:gd name="T10" fmla="*/ 4 w 27"/>
                  <a:gd name="T11" fmla="*/ 0 h 23"/>
                  <a:gd name="T12" fmla="*/ 23 w 27"/>
                  <a:gd name="T13" fmla="*/ 0 h 23"/>
                  <a:gd name="T14" fmla="*/ 27 w 27"/>
                  <a:gd name="T15" fmla="*/ 4 h 23"/>
                  <a:gd name="T16" fmla="*/ 27 w 27"/>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7" y="18"/>
                    </a:moveTo>
                    <a:cubicBezTo>
                      <a:pt x="27" y="21"/>
                      <a:pt x="25" y="23"/>
                      <a:pt x="23" y="23"/>
                    </a:cubicBezTo>
                    <a:cubicBezTo>
                      <a:pt x="4" y="23"/>
                      <a:pt x="4" y="23"/>
                      <a:pt x="4" y="23"/>
                    </a:cubicBezTo>
                    <a:cubicBezTo>
                      <a:pt x="2" y="23"/>
                      <a:pt x="0" y="21"/>
                      <a:pt x="0" y="18"/>
                    </a:cubicBezTo>
                    <a:cubicBezTo>
                      <a:pt x="0" y="4"/>
                      <a:pt x="0" y="4"/>
                      <a:pt x="0" y="4"/>
                    </a:cubicBezTo>
                    <a:cubicBezTo>
                      <a:pt x="0" y="2"/>
                      <a:pt x="2" y="0"/>
                      <a:pt x="4" y="0"/>
                    </a:cubicBezTo>
                    <a:cubicBezTo>
                      <a:pt x="23" y="0"/>
                      <a:pt x="23" y="0"/>
                      <a:pt x="23" y="0"/>
                    </a:cubicBezTo>
                    <a:cubicBezTo>
                      <a:pt x="25" y="0"/>
                      <a:pt x="27" y="2"/>
                      <a:pt x="27" y="4"/>
                    </a:cubicBezTo>
                    <a:lnTo>
                      <a:pt x="27" y="18"/>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34" name="Freeform 177"/>
              <p:cNvSpPr/>
              <p:nvPr/>
            </p:nvSpPr>
            <p:spPr bwMode="auto">
              <a:xfrm>
                <a:off x="7824132" y="1877377"/>
                <a:ext cx="195576" cy="237398"/>
              </a:xfrm>
              <a:custGeom>
                <a:avLst/>
                <a:gdLst>
                  <a:gd name="T0" fmla="*/ 28 w 31"/>
                  <a:gd name="T1" fmla="*/ 8 h 33"/>
                  <a:gd name="T2" fmla="*/ 30 w 31"/>
                  <a:gd name="T3" fmla="*/ 14 h 33"/>
                  <a:gd name="T4" fmla="*/ 21 w 31"/>
                  <a:gd name="T5" fmla="*/ 30 h 33"/>
                  <a:gd name="T6" fmla="*/ 15 w 31"/>
                  <a:gd name="T7" fmla="*/ 32 h 33"/>
                  <a:gd name="T8" fmla="*/ 3 w 31"/>
                  <a:gd name="T9" fmla="*/ 25 h 33"/>
                  <a:gd name="T10" fmla="*/ 1 w 31"/>
                  <a:gd name="T11" fmla="*/ 19 h 33"/>
                  <a:gd name="T12" fmla="*/ 10 w 31"/>
                  <a:gd name="T13" fmla="*/ 3 h 33"/>
                  <a:gd name="T14" fmla="*/ 16 w 31"/>
                  <a:gd name="T15" fmla="*/ 1 h 33"/>
                  <a:gd name="T16" fmla="*/ 28 w 31"/>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28" y="8"/>
                    </a:moveTo>
                    <a:cubicBezTo>
                      <a:pt x="30" y="9"/>
                      <a:pt x="31" y="12"/>
                      <a:pt x="30" y="14"/>
                    </a:cubicBezTo>
                    <a:cubicBezTo>
                      <a:pt x="21" y="30"/>
                      <a:pt x="21" y="30"/>
                      <a:pt x="21" y="30"/>
                    </a:cubicBezTo>
                    <a:cubicBezTo>
                      <a:pt x="20" y="32"/>
                      <a:pt x="17" y="33"/>
                      <a:pt x="15" y="32"/>
                    </a:cubicBezTo>
                    <a:cubicBezTo>
                      <a:pt x="3" y="25"/>
                      <a:pt x="3" y="25"/>
                      <a:pt x="3" y="25"/>
                    </a:cubicBezTo>
                    <a:cubicBezTo>
                      <a:pt x="1" y="23"/>
                      <a:pt x="0" y="21"/>
                      <a:pt x="1" y="19"/>
                    </a:cubicBezTo>
                    <a:cubicBezTo>
                      <a:pt x="10" y="3"/>
                      <a:pt x="10" y="3"/>
                      <a:pt x="10" y="3"/>
                    </a:cubicBezTo>
                    <a:cubicBezTo>
                      <a:pt x="11" y="1"/>
                      <a:pt x="14" y="0"/>
                      <a:pt x="16" y="1"/>
                    </a:cubicBezTo>
                    <a:lnTo>
                      <a:pt x="28" y="8"/>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35" name="Freeform 178"/>
              <p:cNvSpPr/>
              <p:nvPr/>
            </p:nvSpPr>
            <p:spPr bwMode="auto">
              <a:xfrm>
                <a:off x="7835637" y="2213689"/>
                <a:ext cx="201330" cy="243995"/>
              </a:xfrm>
              <a:custGeom>
                <a:avLst/>
                <a:gdLst>
                  <a:gd name="T0" fmla="*/ 15 w 31"/>
                  <a:gd name="T1" fmla="*/ 1 h 33"/>
                  <a:gd name="T2" fmla="*/ 20 w 31"/>
                  <a:gd name="T3" fmla="*/ 3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19" y="1"/>
                      <a:pt x="20" y="3"/>
                    </a:cubicBezTo>
                    <a:cubicBezTo>
                      <a:pt x="30" y="19"/>
                      <a:pt x="30" y="19"/>
                      <a:pt x="30" y="19"/>
                    </a:cubicBezTo>
                    <a:cubicBezTo>
                      <a:pt x="31" y="21"/>
                      <a:pt x="30"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36" name="Freeform 179"/>
              <p:cNvSpPr/>
              <p:nvPr/>
            </p:nvSpPr>
            <p:spPr bwMode="auto">
              <a:xfrm>
                <a:off x="8111744" y="2411521"/>
                <a:ext cx="166817" cy="164862"/>
              </a:xfrm>
              <a:custGeom>
                <a:avLst/>
                <a:gdLst>
                  <a:gd name="T0" fmla="*/ 0 w 27"/>
                  <a:gd name="T1" fmla="*/ 4 h 23"/>
                  <a:gd name="T2" fmla="*/ 5 w 27"/>
                  <a:gd name="T3" fmla="*/ 0 h 23"/>
                  <a:gd name="T4" fmla="*/ 23 w 27"/>
                  <a:gd name="T5" fmla="*/ 0 h 23"/>
                  <a:gd name="T6" fmla="*/ 27 w 27"/>
                  <a:gd name="T7" fmla="*/ 4 h 23"/>
                  <a:gd name="T8" fmla="*/ 27 w 27"/>
                  <a:gd name="T9" fmla="*/ 19 h 23"/>
                  <a:gd name="T10" fmla="*/ 23 w 27"/>
                  <a:gd name="T11" fmla="*/ 23 h 23"/>
                  <a:gd name="T12" fmla="*/ 5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5" y="0"/>
                    </a:cubicBezTo>
                    <a:cubicBezTo>
                      <a:pt x="23" y="0"/>
                      <a:pt x="23" y="0"/>
                      <a:pt x="23" y="0"/>
                    </a:cubicBezTo>
                    <a:cubicBezTo>
                      <a:pt x="25" y="0"/>
                      <a:pt x="27" y="2"/>
                      <a:pt x="27" y="4"/>
                    </a:cubicBezTo>
                    <a:cubicBezTo>
                      <a:pt x="27" y="19"/>
                      <a:pt x="27" y="19"/>
                      <a:pt x="27" y="19"/>
                    </a:cubicBezTo>
                    <a:cubicBezTo>
                      <a:pt x="27" y="21"/>
                      <a:pt x="25" y="23"/>
                      <a:pt x="23" y="23"/>
                    </a:cubicBezTo>
                    <a:cubicBezTo>
                      <a:pt x="5" y="23"/>
                      <a:pt x="5" y="23"/>
                      <a:pt x="5" y="23"/>
                    </a:cubicBezTo>
                    <a:cubicBezTo>
                      <a:pt x="2" y="23"/>
                      <a:pt x="0" y="21"/>
                      <a:pt x="0" y="19"/>
                    </a:cubicBezTo>
                    <a:lnTo>
                      <a:pt x="0" y="4"/>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37" name="Freeform 180"/>
              <p:cNvSpPr/>
              <p:nvPr/>
            </p:nvSpPr>
            <p:spPr bwMode="auto">
              <a:xfrm>
                <a:off x="8353338" y="2193908"/>
                <a:ext cx="195576" cy="237398"/>
              </a:xfrm>
              <a:custGeom>
                <a:avLst/>
                <a:gdLst>
                  <a:gd name="T0" fmla="*/ 3 w 31"/>
                  <a:gd name="T1" fmla="*/ 25 h 33"/>
                  <a:gd name="T2" fmla="*/ 1 w 31"/>
                  <a:gd name="T3" fmla="*/ 19 h 33"/>
                  <a:gd name="T4" fmla="*/ 10 w 31"/>
                  <a:gd name="T5" fmla="*/ 3 h 33"/>
                  <a:gd name="T6" fmla="*/ 16 w 31"/>
                  <a:gd name="T7" fmla="*/ 1 h 33"/>
                  <a:gd name="T8" fmla="*/ 29 w 31"/>
                  <a:gd name="T9" fmla="*/ 8 h 33"/>
                  <a:gd name="T10" fmla="*/ 30 w 31"/>
                  <a:gd name="T11" fmla="*/ 14 h 33"/>
                  <a:gd name="T12" fmla="*/ 21 w 31"/>
                  <a:gd name="T13" fmla="*/ 30 h 33"/>
                  <a:gd name="T14" fmla="*/ 15 w 31"/>
                  <a:gd name="T15" fmla="*/ 32 h 33"/>
                  <a:gd name="T16" fmla="*/ 3 w 31"/>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3" y="25"/>
                    </a:moveTo>
                    <a:cubicBezTo>
                      <a:pt x="1" y="23"/>
                      <a:pt x="0" y="21"/>
                      <a:pt x="1" y="19"/>
                    </a:cubicBezTo>
                    <a:cubicBezTo>
                      <a:pt x="10" y="3"/>
                      <a:pt x="10" y="3"/>
                      <a:pt x="10" y="3"/>
                    </a:cubicBezTo>
                    <a:cubicBezTo>
                      <a:pt x="12" y="1"/>
                      <a:pt x="14" y="0"/>
                      <a:pt x="16" y="1"/>
                    </a:cubicBezTo>
                    <a:cubicBezTo>
                      <a:pt x="29" y="8"/>
                      <a:pt x="29" y="8"/>
                      <a:pt x="29" y="8"/>
                    </a:cubicBezTo>
                    <a:cubicBezTo>
                      <a:pt x="31" y="9"/>
                      <a:pt x="31" y="12"/>
                      <a:pt x="30" y="14"/>
                    </a:cubicBezTo>
                    <a:cubicBezTo>
                      <a:pt x="21" y="30"/>
                      <a:pt x="21" y="30"/>
                      <a:pt x="21" y="30"/>
                    </a:cubicBezTo>
                    <a:cubicBezTo>
                      <a:pt x="20" y="32"/>
                      <a:pt x="17" y="33"/>
                      <a:pt x="15" y="32"/>
                    </a:cubicBezTo>
                    <a:lnTo>
                      <a:pt x="3" y="25"/>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38" name="Freeform 181"/>
              <p:cNvSpPr/>
              <p:nvPr/>
            </p:nvSpPr>
            <p:spPr bwMode="auto">
              <a:xfrm>
                <a:off x="8336083" y="1850999"/>
                <a:ext cx="207081" cy="243995"/>
              </a:xfrm>
              <a:custGeom>
                <a:avLst/>
                <a:gdLst>
                  <a:gd name="T0" fmla="*/ 17 w 32"/>
                  <a:gd name="T1" fmla="*/ 32 h 33"/>
                  <a:gd name="T2" fmla="*/ 11 w 32"/>
                  <a:gd name="T3" fmla="*/ 30 h 33"/>
                  <a:gd name="T4" fmla="*/ 2 w 32"/>
                  <a:gd name="T5" fmla="*/ 14 h 33"/>
                  <a:gd name="T6" fmla="*/ 3 w 32"/>
                  <a:gd name="T7" fmla="*/ 8 h 33"/>
                  <a:gd name="T8" fmla="*/ 15 w 32"/>
                  <a:gd name="T9" fmla="*/ 1 h 33"/>
                  <a:gd name="T10" fmla="*/ 21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2"/>
                      <a:pt x="11" y="30"/>
                    </a:cubicBezTo>
                    <a:cubicBezTo>
                      <a:pt x="2" y="14"/>
                      <a:pt x="2" y="14"/>
                      <a:pt x="2" y="14"/>
                    </a:cubicBezTo>
                    <a:cubicBezTo>
                      <a:pt x="0" y="12"/>
                      <a:pt x="1" y="9"/>
                      <a:pt x="3" y="8"/>
                    </a:cubicBezTo>
                    <a:cubicBezTo>
                      <a:pt x="15" y="1"/>
                      <a:pt x="15" y="1"/>
                      <a:pt x="15" y="1"/>
                    </a:cubicBezTo>
                    <a:cubicBezTo>
                      <a:pt x="17" y="0"/>
                      <a:pt x="20" y="1"/>
                      <a:pt x="21" y="3"/>
                    </a:cubicBezTo>
                    <a:cubicBezTo>
                      <a:pt x="31" y="19"/>
                      <a:pt x="31" y="19"/>
                      <a:pt x="31" y="19"/>
                    </a:cubicBezTo>
                    <a:cubicBezTo>
                      <a:pt x="32" y="21"/>
                      <a:pt x="31" y="23"/>
                      <a:pt x="29" y="25"/>
                    </a:cubicBezTo>
                    <a:lnTo>
                      <a:pt x="17" y="32"/>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39" name="Freeform 182"/>
              <p:cNvSpPr>
                <a:spLocks noEditPoints="1"/>
              </p:cNvSpPr>
              <p:nvPr/>
            </p:nvSpPr>
            <p:spPr bwMode="auto">
              <a:xfrm>
                <a:off x="7921922" y="1844403"/>
                <a:ext cx="529206" cy="619873"/>
              </a:xfrm>
              <a:custGeom>
                <a:avLst/>
                <a:gdLst>
                  <a:gd name="T0" fmla="*/ 42 w 84"/>
                  <a:gd name="T1" fmla="*/ 0 h 85"/>
                  <a:gd name="T2" fmla="*/ 0 w 84"/>
                  <a:gd name="T3" fmla="*/ 42 h 85"/>
                  <a:gd name="T4" fmla="*/ 42 w 84"/>
                  <a:gd name="T5" fmla="*/ 85 h 85"/>
                  <a:gd name="T6" fmla="*/ 84 w 84"/>
                  <a:gd name="T7" fmla="*/ 42 h 85"/>
                  <a:gd name="T8" fmla="*/ 42 w 84"/>
                  <a:gd name="T9" fmla="*/ 0 h 85"/>
                  <a:gd name="T10" fmla="*/ 42 w 84"/>
                  <a:gd name="T11" fmla="*/ 63 h 85"/>
                  <a:gd name="T12" fmla="*/ 22 w 84"/>
                  <a:gd name="T13" fmla="*/ 42 h 85"/>
                  <a:gd name="T14" fmla="*/ 42 w 84"/>
                  <a:gd name="T15" fmla="*/ 22 h 85"/>
                  <a:gd name="T16" fmla="*/ 62 w 84"/>
                  <a:gd name="T17" fmla="*/ 42 h 85"/>
                  <a:gd name="T18" fmla="*/ 42 w 84"/>
                  <a:gd name="T19"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42" y="0"/>
                    </a:moveTo>
                    <a:cubicBezTo>
                      <a:pt x="19" y="0"/>
                      <a:pt x="0" y="19"/>
                      <a:pt x="0" y="42"/>
                    </a:cubicBezTo>
                    <a:cubicBezTo>
                      <a:pt x="0" y="66"/>
                      <a:pt x="19" y="85"/>
                      <a:pt x="42" y="85"/>
                    </a:cubicBezTo>
                    <a:cubicBezTo>
                      <a:pt x="65" y="85"/>
                      <a:pt x="84" y="66"/>
                      <a:pt x="84" y="42"/>
                    </a:cubicBezTo>
                    <a:cubicBezTo>
                      <a:pt x="84" y="19"/>
                      <a:pt x="65" y="0"/>
                      <a:pt x="42" y="0"/>
                    </a:cubicBezTo>
                    <a:close/>
                    <a:moveTo>
                      <a:pt x="42" y="63"/>
                    </a:moveTo>
                    <a:cubicBezTo>
                      <a:pt x="31" y="63"/>
                      <a:pt x="22" y="54"/>
                      <a:pt x="22" y="42"/>
                    </a:cubicBezTo>
                    <a:cubicBezTo>
                      <a:pt x="22" y="31"/>
                      <a:pt x="31" y="22"/>
                      <a:pt x="42" y="22"/>
                    </a:cubicBezTo>
                    <a:cubicBezTo>
                      <a:pt x="53" y="22"/>
                      <a:pt x="62" y="31"/>
                      <a:pt x="62" y="42"/>
                    </a:cubicBezTo>
                    <a:cubicBezTo>
                      <a:pt x="62" y="54"/>
                      <a:pt x="53" y="63"/>
                      <a:pt x="42" y="63"/>
                    </a:cubicBezTo>
                    <a:close/>
                  </a:path>
                </a:pathLst>
              </a:custGeom>
              <a:grpFill/>
              <a:ln>
                <a:solidFill>
                  <a:srgbClr val="F8841D"/>
                </a:solidFill>
              </a:ln>
            </p:spPr>
            <p:txBody>
              <a:bodyPr vert="horz" wrap="square" lIns="91440" tIns="45720" rIns="91440" bIns="45720" numCol="1" anchor="t" anchorCtr="0" compatLnSpc="1"/>
              <a:lstStyle/>
              <a:p>
                <a:endParaRPr lang="en-US"/>
              </a:p>
            </p:txBody>
          </p:sp>
        </p:grpSp>
        <p:grpSp>
          <p:nvGrpSpPr>
            <p:cNvPr id="61" name="组合 60"/>
            <p:cNvGrpSpPr/>
            <p:nvPr/>
          </p:nvGrpSpPr>
          <p:grpSpPr>
            <a:xfrm>
              <a:off x="7195818" y="2254886"/>
              <a:ext cx="724782" cy="844083"/>
              <a:chOff x="7824132" y="1732300"/>
              <a:chExt cx="724782" cy="844083"/>
            </a:xfrm>
            <a:grpFill/>
          </p:grpSpPr>
          <p:sp>
            <p:nvSpPr>
              <p:cNvPr id="62" name="Freeform 176"/>
              <p:cNvSpPr/>
              <p:nvPr/>
            </p:nvSpPr>
            <p:spPr bwMode="auto">
              <a:xfrm>
                <a:off x="8088735" y="1732300"/>
                <a:ext cx="172567" cy="164862"/>
              </a:xfrm>
              <a:custGeom>
                <a:avLst/>
                <a:gdLst>
                  <a:gd name="T0" fmla="*/ 27 w 27"/>
                  <a:gd name="T1" fmla="*/ 18 h 23"/>
                  <a:gd name="T2" fmla="*/ 23 w 27"/>
                  <a:gd name="T3" fmla="*/ 23 h 23"/>
                  <a:gd name="T4" fmla="*/ 4 w 27"/>
                  <a:gd name="T5" fmla="*/ 23 h 23"/>
                  <a:gd name="T6" fmla="*/ 0 w 27"/>
                  <a:gd name="T7" fmla="*/ 18 h 23"/>
                  <a:gd name="T8" fmla="*/ 0 w 27"/>
                  <a:gd name="T9" fmla="*/ 4 h 23"/>
                  <a:gd name="T10" fmla="*/ 4 w 27"/>
                  <a:gd name="T11" fmla="*/ 0 h 23"/>
                  <a:gd name="T12" fmla="*/ 23 w 27"/>
                  <a:gd name="T13" fmla="*/ 0 h 23"/>
                  <a:gd name="T14" fmla="*/ 27 w 27"/>
                  <a:gd name="T15" fmla="*/ 4 h 23"/>
                  <a:gd name="T16" fmla="*/ 27 w 27"/>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7" y="18"/>
                    </a:moveTo>
                    <a:cubicBezTo>
                      <a:pt x="27" y="21"/>
                      <a:pt x="25" y="23"/>
                      <a:pt x="23" y="23"/>
                    </a:cubicBezTo>
                    <a:cubicBezTo>
                      <a:pt x="4" y="23"/>
                      <a:pt x="4" y="23"/>
                      <a:pt x="4" y="23"/>
                    </a:cubicBezTo>
                    <a:cubicBezTo>
                      <a:pt x="2" y="23"/>
                      <a:pt x="0" y="21"/>
                      <a:pt x="0" y="18"/>
                    </a:cubicBezTo>
                    <a:cubicBezTo>
                      <a:pt x="0" y="4"/>
                      <a:pt x="0" y="4"/>
                      <a:pt x="0" y="4"/>
                    </a:cubicBezTo>
                    <a:cubicBezTo>
                      <a:pt x="0" y="2"/>
                      <a:pt x="2" y="0"/>
                      <a:pt x="4" y="0"/>
                    </a:cubicBezTo>
                    <a:cubicBezTo>
                      <a:pt x="23" y="0"/>
                      <a:pt x="23" y="0"/>
                      <a:pt x="23" y="0"/>
                    </a:cubicBezTo>
                    <a:cubicBezTo>
                      <a:pt x="25" y="0"/>
                      <a:pt x="27" y="2"/>
                      <a:pt x="27" y="4"/>
                    </a:cubicBezTo>
                    <a:lnTo>
                      <a:pt x="27" y="18"/>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63" name="Freeform 177"/>
              <p:cNvSpPr/>
              <p:nvPr/>
            </p:nvSpPr>
            <p:spPr bwMode="auto">
              <a:xfrm>
                <a:off x="7824132" y="1877377"/>
                <a:ext cx="195576" cy="237398"/>
              </a:xfrm>
              <a:custGeom>
                <a:avLst/>
                <a:gdLst>
                  <a:gd name="T0" fmla="*/ 28 w 31"/>
                  <a:gd name="T1" fmla="*/ 8 h 33"/>
                  <a:gd name="T2" fmla="*/ 30 w 31"/>
                  <a:gd name="T3" fmla="*/ 14 h 33"/>
                  <a:gd name="T4" fmla="*/ 21 w 31"/>
                  <a:gd name="T5" fmla="*/ 30 h 33"/>
                  <a:gd name="T6" fmla="*/ 15 w 31"/>
                  <a:gd name="T7" fmla="*/ 32 h 33"/>
                  <a:gd name="T8" fmla="*/ 3 w 31"/>
                  <a:gd name="T9" fmla="*/ 25 h 33"/>
                  <a:gd name="T10" fmla="*/ 1 w 31"/>
                  <a:gd name="T11" fmla="*/ 19 h 33"/>
                  <a:gd name="T12" fmla="*/ 10 w 31"/>
                  <a:gd name="T13" fmla="*/ 3 h 33"/>
                  <a:gd name="T14" fmla="*/ 16 w 31"/>
                  <a:gd name="T15" fmla="*/ 1 h 33"/>
                  <a:gd name="T16" fmla="*/ 28 w 31"/>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28" y="8"/>
                    </a:moveTo>
                    <a:cubicBezTo>
                      <a:pt x="30" y="9"/>
                      <a:pt x="31" y="12"/>
                      <a:pt x="30" y="14"/>
                    </a:cubicBezTo>
                    <a:cubicBezTo>
                      <a:pt x="21" y="30"/>
                      <a:pt x="21" y="30"/>
                      <a:pt x="21" y="30"/>
                    </a:cubicBezTo>
                    <a:cubicBezTo>
                      <a:pt x="20" y="32"/>
                      <a:pt x="17" y="33"/>
                      <a:pt x="15" y="32"/>
                    </a:cubicBezTo>
                    <a:cubicBezTo>
                      <a:pt x="3" y="25"/>
                      <a:pt x="3" y="25"/>
                      <a:pt x="3" y="25"/>
                    </a:cubicBezTo>
                    <a:cubicBezTo>
                      <a:pt x="1" y="23"/>
                      <a:pt x="0" y="21"/>
                      <a:pt x="1" y="19"/>
                    </a:cubicBezTo>
                    <a:cubicBezTo>
                      <a:pt x="10" y="3"/>
                      <a:pt x="10" y="3"/>
                      <a:pt x="10" y="3"/>
                    </a:cubicBezTo>
                    <a:cubicBezTo>
                      <a:pt x="11" y="1"/>
                      <a:pt x="14" y="0"/>
                      <a:pt x="16" y="1"/>
                    </a:cubicBezTo>
                    <a:lnTo>
                      <a:pt x="28" y="8"/>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64" name="Freeform 178"/>
              <p:cNvSpPr/>
              <p:nvPr/>
            </p:nvSpPr>
            <p:spPr bwMode="auto">
              <a:xfrm>
                <a:off x="7835637" y="2213689"/>
                <a:ext cx="201330" cy="243995"/>
              </a:xfrm>
              <a:custGeom>
                <a:avLst/>
                <a:gdLst>
                  <a:gd name="T0" fmla="*/ 15 w 31"/>
                  <a:gd name="T1" fmla="*/ 1 h 33"/>
                  <a:gd name="T2" fmla="*/ 20 w 31"/>
                  <a:gd name="T3" fmla="*/ 3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19" y="1"/>
                      <a:pt x="20" y="3"/>
                    </a:cubicBezTo>
                    <a:cubicBezTo>
                      <a:pt x="30" y="19"/>
                      <a:pt x="30" y="19"/>
                      <a:pt x="30" y="19"/>
                    </a:cubicBezTo>
                    <a:cubicBezTo>
                      <a:pt x="31" y="21"/>
                      <a:pt x="30"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65" name="Freeform 179"/>
              <p:cNvSpPr/>
              <p:nvPr/>
            </p:nvSpPr>
            <p:spPr bwMode="auto">
              <a:xfrm>
                <a:off x="8111744" y="2411521"/>
                <a:ext cx="166817" cy="164862"/>
              </a:xfrm>
              <a:custGeom>
                <a:avLst/>
                <a:gdLst>
                  <a:gd name="T0" fmla="*/ 0 w 27"/>
                  <a:gd name="T1" fmla="*/ 4 h 23"/>
                  <a:gd name="T2" fmla="*/ 5 w 27"/>
                  <a:gd name="T3" fmla="*/ 0 h 23"/>
                  <a:gd name="T4" fmla="*/ 23 w 27"/>
                  <a:gd name="T5" fmla="*/ 0 h 23"/>
                  <a:gd name="T6" fmla="*/ 27 w 27"/>
                  <a:gd name="T7" fmla="*/ 4 h 23"/>
                  <a:gd name="T8" fmla="*/ 27 w 27"/>
                  <a:gd name="T9" fmla="*/ 19 h 23"/>
                  <a:gd name="T10" fmla="*/ 23 w 27"/>
                  <a:gd name="T11" fmla="*/ 23 h 23"/>
                  <a:gd name="T12" fmla="*/ 5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5" y="0"/>
                    </a:cubicBezTo>
                    <a:cubicBezTo>
                      <a:pt x="23" y="0"/>
                      <a:pt x="23" y="0"/>
                      <a:pt x="23" y="0"/>
                    </a:cubicBezTo>
                    <a:cubicBezTo>
                      <a:pt x="25" y="0"/>
                      <a:pt x="27" y="2"/>
                      <a:pt x="27" y="4"/>
                    </a:cubicBezTo>
                    <a:cubicBezTo>
                      <a:pt x="27" y="19"/>
                      <a:pt x="27" y="19"/>
                      <a:pt x="27" y="19"/>
                    </a:cubicBezTo>
                    <a:cubicBezTo>
                      <a:pt x="27" y="21"/>
                      <a:pt x="25" y="23"/>
                      <a:pt x="23" y="23"/>
                    </a:cubicBezTo>
                    <a:cubicBezTo>
                      <a:pt x="5" y="23"/>
                      <a:pt x="5" y="23"/>
                      <a:pt x="5" y="23"/>
                    </a:cubicBezTo>
                    <a:cubicBezTo>
                      <a:pt x="2" y="23"/>
                      <a:pt x="0" y="21"/>
                      <a:pt x="0" y="19"/>
                    </a:cubicBezTo>
                    <a:lnTo>
                      <a:pt x="0" y="4"/>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66" name="Freeform 180"/>
              <p:cNvSpPr/>
              <p:nvPr/>
            </p:nvSpPr>
            <p:spPr bwMode="auto">
              <a:xfrm>
                <a:off x="8353338" y="2193908"/>
                <a:ext cx="195576" cy="237398"/>
              </a:xfrm>
              <a:custGeom>
                <a:avLst/>
                <a:gdLst>
                  <a:gd name="T0" fmla="*/ 3 w 31"/>
                  <a:gd name="T1" fmla="*/ 25 h 33"/>
                  <a:gd name="T2" fmla="*/ 1 w 31"/>
                  <a:gd name="T3" fmla="*/ 19 h 33"/>
                  <a:gd name="T4" fmla="*/ 10 w 31"/>
                  <a:gd name="T5" fmla="*/ 3 h 33"/>
                  <a:gd name="T6" fmla="*/ 16 w 31"/>
                  <a:gd name="T7" fmla="*/ 1 h 33"/>
                  <a:gd name="T8" fmla="*/ 29 w 31"/>
                  <a:gd name="T9" fmla="*/ 8 h 33"/>
                  <a:gd name="T10" fmla="*/ 30 w 31"/>
                  <a:gd name="T11" fmla="*/ 14 h 33"/>
                  <a:gd name="T12" fmla="*/ 21 w 31"/>
                  <a:gd name="T13" fmla="*/ 30 h 33"/>
                  <a:gd name="T14" fmla="*/ 15 w 31"/>
                  <a:gd name="T15" fmla="*/ 32 h 33"/>
                  <a:gd name="T16" fmla="*/ 3 w 31"/>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3" y="25"/>
                    </a:moveTo>
                    <a:cubicBezTo>
                      <a:pt x="1" y="23"/>
                      <a:pt x="0" y="21"/>
                      <a:pt x="1" y="19"/>
                    </a:cubicBezTo>
                    <a:cubicBezTo>
                      <a:pt x="10" y="3"/>
                      <a:pt x="10" y="3"/>
                      <a:pt x="10" y="3"/>
                    </a:cubicBezTo>
                    <a:cubicBezTo>
                      <a:pt x="12" y="1"/>
                      <a:pt x="14" y="0"/>
                      <a:pt x="16" y="1"/>
                    </a:cubicBezTo>
                    <a:cubicBezTo>
                      <a:pt x="29" y="8"/>
                      <a:pt x="29" y="8"/>
                      <a:pt x="29" y="8"/>
                    </a:cubicBezTo>
                    <a:cubicBezTo>
                      <a:pt x="31" y="9"/>
                      <a:pt x="31" y="12"/>
                      <a:pt x="30" y="14"/>
                    </a:cubicBezTo>
                    <a:cubicBezTo>
                      <a:pt x="21" y="30"/>
                      <a:pt x="21" y="30"/>
                      <a:pt x="21" y="30"/>
                    </a:cubicBezTo>
                    <a:cubicBezTo>
                      <a:pt x="20" y="32"/>
                      <a:pt x="17" y="33"/>
                      <a:pt x="15" y="32"/>
                    </a:cubicBezTo>
                    <a:lnTo>
                      <a:pt x="3" y="25"/>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67" name="Freeform 181"/>
              <p:cNvSpPr/>
              <p:nvPr/>
            </p:nvSpPr>
            <p:spPr bwMode="auto">
              <a:xfrm>
                <a:off x="8336083" y="1850999"/>
                <a:ext cx="207081" cy="243995"/>
              </a:xfrm>
              <a:custGeom>
                <a:avLst/>
                <a:gdLst>
                  <a:gd name="T0" fmla="*/ 17 w 32"/>
                  <a:gd name="T1" fmla="*/ 32 h 33"/>
                  <a:gd name="T2" fmla="*/ 11 w 32"/>
                  <a:gd name="T3" fmla="*/ 30 h 33"/>
                  <a:gd name="T4" fmla="*/ 2 w 32"/>
                  <a:gd name="T5" fmla="*/ 14 h 33"/>
                  <a:gd name="T6" fmla="*/ 3 w 32"/>
                  <a:gd name="T7" fmla="*/ 8 h 33"/>
                  <a:gd name="T8" fmla="*/ 15 w 32"/>
                  <a:gd name="T9" fmla="*/ 1 h 33"/>
                  <a:gd name="T10" fmla="*/ 21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2"/>
                      <a:pt x="11" y="30"/>
                    </a:cubicBezTo>
                    <a:cubicBezTo>
                      <a:pt x="2" y="14"/>
                      <a:pt x="2" y="14"/>
                      <a:pt x="2" y="14"/>
                    </a:cubicBezTo>
                    <a:cubicBezTo>
                      <a:pt x="0" y="12"/>
                      <a:pt x="1" y="9"/>
                      <a:pt x="3" y="8"/>
                    </a:cubicBezTo>
                    <a:cubicBezTo>
                      <a:pt x="15" y="1"/>
                      <a:pt x="15" y="1"/>
                      <a:pt x="15" y="1"/>
                    </a:cubicBezTo>
                    <a:cubicBezTo>
                      <a:pt x="17" y="0"/>
                      <a:pt x="20" y="1"/>
                      <a:pt x="21" y="3"/>
                    </a:cubicBezTo>
                    <a:cubicBezTo>
                      <a:pt x="31" y="19"/>
                      <a:pt x="31" y="19"/>
                      <a:pt x="31" y="19"/>
                    </a:cubicBezTo>
                    <a:cubicBezTo>
                      <a:pt x="32" y="21"/>
                      <a:pt x="31" y="23"/>
                      <a:pt x="29" y="25"/>
                    </a:cubicBezTo>
                    <a:lnTo>
                      <a:pt x="17" y="32"/>
                    </a:lnTo>
                    <a:close/>
                  </a:path>
                </a:pathLst>
              </a:custGeom>
              <a:grpFill/>
              <a:ln>
                <a:solidFill>
                  <a:srgbClr val="F8841D"/>
                </a:solidFill>
              </a:ln>
            </p:spPr>
            <p:txBody>
              <a:bodyPr vert="horz" wrap="square" lIns="91440" tIns="45720" rIns="91440" bIns="45720" numCol="1" anchor="t" anchorCtr="0" compatLnSpc="1"/>
              <a:lstStyle/>
              <a:p>
                <a:endParaRPr lang="en-US"/>
              </a:p>
            </p:txBody>
          </p:sp>
          <p:sp>
            <p:nvSpPr>
              <p:cNvPr id="68" name="Freeform 182"/>
              <p:cNvSpPr>
                <a:spLocks noEditPoints="1"/>
              </p:cNvSpPr>
              <p:nvPr/>
            </p:nvSpPr>
            <p:spPr bwMode="auto">
              <a:xfrm>
                <a:off x="7921922" y="1844403"/>
                <a:ext cx="529206" cy="619873"/>
              </a:xfrm>
              <a:custGeom>
                <a:avLst/>
                <a:gdLst>
                  <a:gd name="T0" fmla="*/ 42 w 84"/>
                  <a:gd name="T1" fmla="*/ 0 h 85"/>
                  <a:gd name="T2" fmla="*/ 0 w 84"/>
                  <a:gd name="T3" fmla="*/ 42 h 85"/>
                  <a:gd name="T4" fmla="*/ 42 w 84"/>
                  <a:gd name="T5" fmla="*/ 85 h 85"/>
                  <a:gd name="T6" fmla="*/ 84 w 84"/>
                  <a:gd name="T7" fmla="*/ 42 h 85"/>
                  <a:gd name="T8" fmla="*/ 42 w 84"/>
                  <a:gd name="T9" fmla="*/ 0 h 85"/>
                  <a:gd name="T10" fmla="*/ 42 w 84"/>
                  <a:gd name="T11" fmla="*/ 63 h 85"/>
                  <a:gd name="T12" fmla="*/ 22 w 84"/>
                  <a:gd name="T13" fmla="*/ 42 h 85"/>
                  <a:gd name="T14" fmla="*/ 42 w 84"/>
                  <a:gd name="T15" fmla="*/ 22 h 85"/>
                  <a:gd name="T16" fmla="*/ 62 w 84"/>
                  <a:gd name="T17" fmla="*/ 42 h 85"/>
                  <a:gd name="T18" fmla="*/ 42 w 84"/>
                  <a:gd name="T19"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42" y="0"/>
                    </a:moveTo>
                    <a:cubicBezTo>
                      <a:pt x="19" y="0"/>
                      <a:pt x="0" y="19"/>
                      <a:pt x="0" y="42"/>
                    </a:cubicBezTo>
                    <a:cubicBezTo>
                      <a:pt x="0" y="66"/>
                      <a:pt x="19" y="85"/>
                      <a:pt x="42" y="85"/>
                    </a:cubicBezTo>
                    <a:cubicBezTo>
                      <a:pt x="65" y="85"/>
                      <a:pt x="84" y="66"/>
                      <a:pt x="84" y="42"/>
                    </a:cubicBezTo>
                    <a:cubicBezTo>
                      <a:pt x="84" y="19"/>
                      <a:pt x="65" y="0"/>
                      <a:pt x="42" y="0"/>
                    </a:cubicBezTo>
                    <a:close/>
                    <a:moveTo>
                      <a:pt x="42" y="63"/>
                    </a:moveTo>
                    <a:cubicBezTo>
                      <a:pt x="31" y="63"/>
                      <a:pt x="22" y="54"/>
                      <a:pt x="22" y="42"/>
                    </a:cubicBezTo>
                    <a:cubicBezTo>
                      <a:pt x="22" y="31"/>
                      <a:pt x="31" y="22"/>
                      <a:pt x="42" y="22"/>
                    </a:cubicBezTo>
                    <a:cubicBezTo>
                      <a:pt x="53" y="22"/>
                      <a:pt x="62" y="31"/>
                      <a:pt x="62" y="42"/>
                    </a:cubicBezTo>
                    <a:cubicBezTo>
                      <a:pt x="62" y="54"/>
                      <a:pt x="53" y="63"/>
                      <a:pt x="42" y="63"/>
                    </a:cubicBezTo>
                    <a:close/>
                  </a:path>
                </a:pathLst>
              </a:custGeom>
              <a:grpFill/>
              <a:ln>
                <a:solidFill>
                  <a:srgbClr val="F8841D"/>
                </a:solidFill>
              </a:ln>
            </p:spPr>
            <p:txBody>
              <a:bodyPr vert="horz" wrap="square" lIns="91440" tIns="45720" rIns="91440" bIns="45720" numCol="1" anchor="t" anchorCtr="0" compatLnSpc="1"/>
              <a:lstStyle/>
              <a:p>
                <a:endParaRPr lang="en-US"/>
              </a:p>
            </p:txBody>
          </p:sp>
        </p:grpSp>
      </p:grpSp>
      <p:grpSp>
        <p:nvGrpSpPr>
          <p:cNvPr id="70" name="组合 69"/>
          <p:cNvGrpSpPr/>
          <p:nvPr/>
        </p:nvGrpSpPr>
        <p:grpSpPr>
          <a:xfrm>
            <a:off x="4204605" y="936285"/>
            <a:ext cx="4499657" cy="5666846"/>
            <a:chOff x="4001407" y="1584333"/>
            <a:chExt cx="4499657" cy="5666846"/>
          </a:xfrm>
        </p:grpSpPr>
        <p:sp>
          <p:nvSpPr>
            <p:cNvPr id="71" name="Rectangle 38"/>
            <p:cNvSpPr/>
            <p:nvPr/>
          </p:nvSpPr>
          <p:spPr>
            <a:xfrm>
              <a:off x="4410002" y="1883114"/>
              <a:ext cx="4091062" cy="5368065"/>
            </a:xfrm>
            <a:prstGeom prst="rect">
              <a:avLst/>
            </a:prstGeom>
            <a:solidFill>
              <a:srgbClr val="D9D9D9"/>
            </a:solidFill>
            <a:ln w="38100" cap="flat" cmpd="sng" algn="ctr">
              <a:solidFill>
                <a:srgbClr val="00326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72" name="TextBox 2"/>
            <p:cNvSpPr txBox="1"/>
            <p:nvPr/>
          </p:nvSpPr>
          <p:spPr>
            <a:xfrm>
              <a:off x="4001407" y="2214140"/>
              <a:ext cx="4443413" cy="3785652"/>
            </a:xfrm>
            <a:prstGeom prst="rect">
              <a:avLst/>
            </a:prstGeom>
            <a:noFill/>
            <a:ln>
              <a:noFill/>
            </a:ln>
          </p:spPr>
          <p:txBody>
            <a:bodyPr wrap="square" rtlCol="0">
              <a:spAutoFit/>
            </a:bodyPr>
            <a:lstStyle/>
            <a:p>
              <a:pPr marL="914400" lvl="1" indent="-457200" defTabSz="914400">
                <a:buFont typeface="Arial" panose="02080604020202020204" pitchFamily="34" charset="0"/>
                <a:buChar char="•"/>
              </a:pPr>
              <a:r>
                <a:rPr lang="zh-CN" altLang="en-US" sz="2400" b="1" dirty="0">
                  <a:solidFill>
                    <a:srgbClr val="003D64"/>
                  </a:solidFill>
                  <a:latin typeface="微软雅黑" panose="020B0503020204020204" charset="-122"/>
                  <a:ea typeface="微软雅黑" panose="020B0503020204020204" charset="-122"/>
                </a:rPr>
                <a:t>通过大数据分布式平台对海量数据的获取、分析，了解机器学习算法与分布式平台结合解决实际问题的价值</a:t>
              </a:r>
              <a:endParaRPr lang="en-US" altLang="zh-CN" sz="2400" b="1" dirty="0">
                <a:solidFill>
                  <a:srgbClr val="003D64"/>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endParaRPr lang="en-US" altLang="zh-CN" sz="2400" b="1" dirty="0">
                <a:solidFill>
                  <a:srgbClr val="003D64"/>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r>
                <a:rPr lang="zh-CN" altLang="en-US" sz="2400" b="1" dirty="0">
                  <a:solidFill>
                    <a:srgbClr val="003D64"/>
                  </a:solidFill>
                  <a:latin typeface="微软雅黑" panose="020B0503020204020204" charset="-122"/>
                  <a:ea typeface="微软雅黑" panose="020B0503020204020204" charset="-122"/>
                </a:rPr>
                <a:t>真的“大数据”应用</a:t>
              </a:r>
              <a:endParaRPr lang="en-US" altLang="zh-CN" sz="2400" b="1" dirty="0">
                <a:solidFill>
                  <a:srgbClr val="003D64"/>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endParaRPr lang="zh-CN" altLang="en-US" sz="2400" b="1" dirty="0">
                <a:ln w="0">
                  <a:solidFill>
                    <a:srgbClr val="002060"/>
                  </a:solidFill>
                </a:ln>
                <a:solidFill>
                  <a:srgbClr val="003269"/>
                </a:solidFill>
                <a:latin typeface="微软雅黑" panose="020B0503020204020204" charset="-122"/>
                <a:ea typeface="微软雅黑" panose="020B0503020204020204" charset="-122"/>
              </a:endParaRPr>
            </a:p>
            <a:p>
              <a:pPr marL="914400" lvl="1" indent="-457200" defTabSz="914400">
                <a:buFont typeface="Arial" panose="02080604020202020204" pitchFamily="34" charset="0"/>
                <a:buChar char="•"/>
              </a:pPr>
              <a:r>
                <a:rPr lang="zh-CN" altLang="en-US" sz="24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“生产</a:t>
              </a:r>
              <a:r>
                <a:rPr lang="en-US" altLang="zh-CN" sz="24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加工</a:t>
              </a:r>
              <a:r>
                <a:rPr lang="en-US" altLang="zh-CN" sz="24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价值” 完整大数据工具链实现</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73" name="矩形: 圆角 72"/>
            <p:cNvSpPr/>
            <p:nvPr/>
          </p:nvSpPr>
          <p:spPr>
            <a:xfrm>
              <a:off x="4938677" y="1587852"/>
              <a:ext cx="3033712" cy="612000"/>
            </a:xfrm>
            <a:prstGeom prst="roundRect">
              <a:avLst/>
            </a:prstGeom>
            <a:solidFill>
              <a:srgbClr val="0070C0"/>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bwMode="auto">
            <a:xfrm>
              <a:off x="4938677" y="1584333"/>
              <a:ext cx="3033712" cy="469271"/>
            </a:xfrm>
            <a:prstGeom prst="rect">
              <a:avLst/>
            </a:prstGeom>
            <a:noFill/>
            <a:ln>
              <a:noFill/>
            </a:ln>
          </p:spPr>
          <p:txBody>
            <a:bodyPr vert="horz" wrap="square" lIns="91440" tIns="45720" rIns="91440" bIns="45720" numCol="1" rtlCol="0" anchor="t" anchorCtr="0" compatLnSpc="1"/>
            <a:lstStyle/>
            <a:p>
              <a:pPr algn="ctr"/>
              <a:r>
                <a:rPr lang="zh-CN" altLang="en-US" sz="3200" dirty="0">
                  <a:solidFill>
                    <a:schemeClr val="bg1"/>
                  </a:solidFill>
                  <a:latin typeface="微软雅黑" panose="020B0503020204020204" charset="-122"/>
                  <a:ea typeface="微软雅黑" panose="020B0503020204020204" charset="-122"/>
                </a:rPr>
                <a:t>学生能力提升</a:t>
              </a:r>
              <a:endParaRPr lang="zh-CN" altLang="en-US" sz="3200" dirty="0">
                <a:solidFill>
                  <a:schemeClr val="bg1"/>
                </a:solidFill>
                <a:latin typeface="微软雅黑" panose="020B0503020204020204" charset="-122"/>
                <a:ea typeface="微软雅黑" panose="020B0503020204020204" charset="-122"/>
              </a:endParaRPr>
            </a:p>
          </p:txBody>
        </p:sp>
      </p:grpSp>
      <p:grpSp>
        <p:nvGrpSpPr>
          <p:cNvPr id="75" name="组合 74"/>
          <p:cNvGrpSpPr/>
          <p:nvPr/>
        </p:nvGrpSpPr>
        <p:grpSpPr>
          <a:xfrm>
            <a:off x="400091" y="936285"/>
            <a:ext cx="4091062" cy="5666846"/>
            <a:chOff x="4410002" y="1584333"/>
            <a:chExt cx="4091062" cy="5666846"/>
          </a:xfrm>
        </p:grpSpPr>
        <p:sp>
          <p:nvSpPr>
            <p:cNvPr id="76" name="Rectangle 38"/>
            <p:cNvSpPr/>
            <p:nvPr/>
          </p:nvSpPr>
          <p:spPr>
            <a:xfrm>
              <a:off x="4410002" y="1883114"/>
              <a:ext cx="4091062" cy="5368065"/>
            </a:xfrm>
            <a:prstGeom prst="rect">
              <a:avLst/>
            </a:prstGeom>
            <a:solidFill>
              <a:srgbClr val="0070C0"/>
            </a:solidFill>
            <a:ln w="38100" cap="flat" cmpd="sng" algn="ctr">
              <a:solidFill>
                <a:srgbClr val="00326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77" name="TextBox 2"/>
            <p:cNvSpPr txBox="1"/>
            <p:nvPr/>
          </p:nvSpPr>
          <p:spPr>
            <a:xfrm>
              <a:off x="4441712" y="2199852"/>
              <a:ext cx="3895650" cy="4893647"/>
            </a:xfrm>
            <a:prstGeom prst="rect">
              <a:avLst/>
            </a:prstGeom>
            <a:noFill/>
          </p:spPr>
          <p:txBody>
            <a:bodyPr wrap="square" rtlCol="0">
              <a:spAutoFit/>
            </a:bodyPr>
            <a:lstStyle/>
            <a:p>
              <a:pPr marL="342900" indent="-342900" algn="just">
                <a:spcAft>
                  <a:spcPts val="0"/>
                </a:spcAft>
                <a:buFont typeface="Arial" panose="02080604020202020204" pitchFamily="34" charset="0"/>
                <a:buChar char="•"/>
              </a:pPr>
              <a:r>
                <a:rPr lang="zh-CN" altLang="en-US" sz="2400" dirty="0">
                  <a:solidFill>
                    <a:schemeClr val="bg1"/>
                  </a:solidFill>
                  <a:latin typeface="微软雅黑" panose="020B0503020204020204" charset="-122"/>
                  <a:ea typeface="微软雅黑" panose="020B0503020204020204" charset="-122"/>
                </a:rPr>
                <a:t>探究了</a:t>
              </a:r>
              <a:r>
                <a:rPr lang="en-US" altLang="zh-CN" sz="2400" dirty="0">
                  <a:solidFill>
                    <a:schemeClr val="bg1"/>
                  </a:solidFill>
                  <a:latin typeface="微软雅黑" panose="020B0503020204020204" charset="-122"/>
                  <a:ea typeface="微软雅黑" panose="020B0503020204020204" charset="-122"/>
                </a:rPr>
                <a:t>487</a:t>
              </a:r>
              <a:r>
                <a:rPr lang="zh-CN" altLang="en-US" sz="2400" dirty="0">
                  <a:solidFill>
                    <a:schemeClr val="bg1"/>
                  </a:solidFill>
                  <a:latin typeface="微软雅黑" panose="020B0503020204020204" charset="-122"/>
                  <a:ea typeface="微软雅黑" panose="020B0503020204020204" charset="-122"/>
                </a:rPr>
                <a:t>家在美国上市的中国公司财经新闻的新闻情绪和股票收益的相依关系</a:t>
              </a:r>
              <a:endParaRPr lang="en-US" altLang="zh-CN" sz="2400" dirty="0">
                <a:solidFill>
                  <a:schemeClr val="bg1"/>
                </a:solidFill>
                <a:latin typeface="微软雅黑" panose="020B0503020204020204" charset="-122"/>
                <a:ea typeface="微软雅黑" panose="020B0503020204020204" charset="-122"/>
              </a:endParaRPr>
            </a:p>
            <a:p>
              <a:pPr marL="342900" indent="-342900" algn="just">
                <a:spcAft>
                  <a:spcPts val="0"/>
                </a:spcAft>
                <a:buFont typeface="Arial" panose="02080604020202020204" pitchFamily="34" charset="0"/>
                <a:buChar char="•"/>
              </a:pPr>
              <a:r>
                <a:rPr lang="zh-CN" altLang="en-US" sz="2400" dirty="0">
                  <a:solidFill>
                    <a:schemeClr val="bg1"/>
                  </a:solidFill>
                  <a:latin typeface="微软雅黑" panose="020B0503020204020204" charset="-122"/>
                  <a:ea typeface="微软雅黑" panose="020B0503020204020204" charset="-122"/>
                </a:rPr>
                <a:t>以阿里巴巴为例解释了正面新闻与股票收益存在可度量的正向相关性，负面新闻与股票收益存在负向相关性</a:t>
              </a:r>
              <a:endParaRPr lang="en-US" altLang="zh-CN" sz="2400" dirty="0">
                <a:solidFill>
                  <a:schemeClr val="bg1"/>
                </a:solidFill>
                <a:latin typeface="微软雅黑" panose="020B0503020204020204" charset="-122"/>
                <a:ea typeface="微软雅黑" panose="020B0503020204020204" charset="-122"/>
              </a:endParaRPr>
            </a:p>
            <a:p>
              <a:pPr marL="342900" indent="-342900" algn="just">
                <a:spcAft>
                  <a:spcPts val="0"/>
                </a:spcAft>
                <a:buFont typeface="Arial" panose="02080604020202020204" pitchFamily="34" charset="0"/>
                <a:buChar char="•"/>
              </a:pPr>
              <a:r>
                <a:rPr lang="zh-CN" altLang="en-US" sz="2400" dirty="0">
                  <a:solidFill>
                    <a:schemeClr val="bg1"/>
                  </a:solidFill>
                  <a:latin typeface="微软雅黑" panose="020B0503020204020204" charset="-122"/>
                  <a:ea typeface="微软雅黑" panose="020B0503020204020204" charset="-122"/>
                </a:rPr>
                <a:t>中国企业的负面新闻对其在美国上市股票具有很强的预测性</a:t>
              </a:r>
              <a:endParaRPr lang="zh-CN" altLang="en-US" sz="2400" dirty="0">
                <a:solidFill>
                  <a:schemeClr val="bg1"/>
                </a:solidFill>
                <a:latin typeface="微软雅黑" panose="020B0503020204020204" charset="-122"/>
                <a:ea typeface="微软雅黑" panose="020B0503020204020204" charset="-122"/>
              </a:endParaRPr>
            </a:p>
            <a:p>
              <a:pPr algn="just">
                <a:spcAft>
                  <a:spcPts val="0"/>
                </a:spcAft>
              </a:pPr>
              <a:endParaRPr lang="en-US" altLang="zh-CN" sz="2400" kern="100" dirty="0">
                <a:solidFill>
                  <a:schemeClr val="bg1"/>
                </a:solidFill>
                <a:latin typeface="微软雅黑" panose="020B0503020204020204" charset="-122"/>
                <a:ea typeface="微软雅黑" panose="020B0503020204020204" charset="-122"/>
                <a:cs typeface="Cambria" panose="02040503050406030204" pitchFamily="18" charset="0"/>
              </a:endParaRPr>
            </a:p>
          </p:txBody>
        </p:sp>
        <p:sp>
          <p:nvSpPr>
            <p:cNvPr id="78" name="矩形: 圆角 77"/>
            <p:cNvSpPr/>
            <p:nvPr/>
          </p:nvSpPr>
          <p:spPr>
            <a:xfrm>
              <a:off x="4938677" y="1587852"/>
              <a:ext cx="3033712" cy="612000"/>
            </a:xfrm>
            <a:prstGeom prst="round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bwMode="auto">
            <a:xfrm>
              <a:off x="4938677" y="1584333"/>
              <a:ext cx="3033712" cy="469271"/>
            </a:xfrm>
            <a:prstGeom prst="rect">
              <a:avLst/>
            </a:prstGeom>
            <a:noFill/>
            <a:ln>
              <a:noFill/>
            </a:ln>
          </p:spPr>
          <p:txBody>
            <a:bodyPr vert="horz" wrap="square" lIns="91440" tIns="45720" rIns="91440" bIns="45720" numCol="1" rtlCol="0" anchor="t" anchorCtr="0" compatLnSpc="1"/>
            <a:lstStyle/>
            <a:p>
              <a:pPr algn="ctr"/>
              <a:r>
                <a:rPr lang="zh-CN" altLang="en-US" sz="32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实验结果</a:t>
              </a:r>
              <a:endParaRPr lang="zh-CN" altLang="en-US" sz="3200" dirty="0">
                <a:ln w="0">
                  <a:solidFill>
                    <a:srgbClr val="003269"/>
                  </a:solidFill>
                </a:ln>
                <a:solidFill>
                  <a:srgbClr val="0032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250"/>
                                        <p:tgtEl>
                                          <p:spTgt spid="7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87370" y="1489140"/>
            <a:ext cx="3357563" cy="2362171"/>
          </a:xfrm>
          <a:prstGeom prst="rect">
            <a:avLst/>
          </a:prstGeom>
          <a:noFill/>
        </p:spPr>
        <p:txBody>
          <a:bodyPr wrap="square" lIns="68517" tIns="34283" rIns="68517" bIns="34283" rtlCol="0">
            <a:spAutoFit/>
          </a:bodyPr>
          <a:lstStyle/>
          <a:p>
            <a:pPr algn="ctr" defTabSz="685165"/>
            <a:r>
              <a:rPr lang="en-US" altLang="zh-CN" sz="14900" b="1" dirty="0">
                <a:solidFill>
                  <a:srgbClr val="F8841D"/>
                </a:solidFill>
                <a:effectLst>
                  <a:glow rad="63500">
                    <a:srgbClr val="4FB1CE"/>
                  </a:glow>
                </a:effectLst>
                <a:cs typeface="+mn-ea"/>
                <a:sym typeface="+mn-lt"/>
              </a:rPr>
              <a:t>4</a:t>
            </a:r>
            <a:endParaRPr lang="zh-CN" altLang="en-US" sz="14900" b="1" dirty="0">
              <a:solidFill>
                <a:srgbClr val="F8841D"/>
              </a:solidFill>
              <a:effectLst>
                <a:glow rad="63500">
                  <a:srgbClr val="4FB1CE"/>
                </a:glow>
              </a:effectLst>
              <a:cs typeface="+mn-ea"/>
              <a:sym typeface="+mn-lt"/>
            </a:endParaRPr>
          </a:p>
        </p:txBody>
      </p:sp>
      <p:sp>
        <p:nvSpPr>
          <p:cNvPr id="4" name="文本框 3"/>
          <p:cNvSpPr txBox="1"/>
          <p:nvPr/>
        </p:nvSpPr>
        <p:spPr>
          <a:xfrm>
            <a:off x="3905896" y="2202017"/>
            <a:ext cx="4706885" cy="769441"/>
          </a:xfrm>
          <a:prstGeom prst="rect">
            <a:avLst/>
          </a:prstGeom>
          <a:noFill/>
        </p:spPr>
        <p:txBody>
          <a:bodyPr wrap="square" rtlCol="0">
            <a:spAutoFit/>
          </a:bodyPr>
          <a:lstStyle/>
          <a:p>
            <a:pPr algn="ctr"/>
            <a:r>
              <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rPr>
              <a:t>实验案例教学效果</a:t>
            </a:r>
            <a:endPar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 calcmode="lin" valueType="num">
                                      <p:cBhvr>
                                        <p:cTn id="1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1" dur="250" fill="hold"/>
                                        <p:tgtEl>
                                          <p:spTgt spid="4"/>
                                        </p:tgtEl>
                                        <p:attrNameLst>
                                          <p:attrName>ppt_y</p:attrName>
                                        </p:attrNameLst>
                                      </p:cBhvr>
                                      <p:tavLst>
                                        <p:tav tm="0">
                                          <p:val>
                                            <p:strVal val="#ppt_y"/>
                                          </p:val>
                                        </p:tav>
                                        <p:tav tm="100000">
                                          <p:val>
                                            <p:strVal val="#ppt_y"/>
                                          </p:val>
                                        </p:tav>
                                      </p:tavLst>
                                    </p:anim>
                                    <p:anim calcmode="lin" valueType="num">
                                      <p:cBhvr>
                                        <p:cTn id="1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4" dur="25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87370" y="1489140"/>
            <a:ext cx="3357563" cy="2362171"/>
          </a:xfrm>
          <a:prstGeom prst="rect">
            <a:avLst/>
          </a:prstGeom>
          <a:noFill/>
        </p:spPr>
        <p:txBody>
          <a:bodyPr wrap="square" lIns="68517" tIns="34283" rIns="68517" bIns="34283" rtlCol="0">
            <a:spAutoFit/>
          </a:bodyPr>
          <a:lstStyle/>
          <a:p>
            <a:pPr algn="ctr" defTabSz="685165"/>
            <a:r>
              <a:rPr lang="en-US" altLang="zh-CN" sz="14900" b="1" dirty="0">
                <a:ln>
                  <a:solidFill>
                    <a:srgbClr val="F8841D"/>
                  </a:solidFill>
                </a:ln>
                <a:solidFill>
                  <a:srgbClr val="F8841D"/>
                </a:solidFill>
                <a:effectLst>
                  <a:glow rad="63500">
                    <a:srgbClr val="4FB1CE"/>
                  </a:glow>
                </a:effectLst>
                <a:cs typeface="+mn-ea"/>
                <a:sym typeface="+mn-lt"/>
              </a:rPr>
              <a:t>1</a:t>
            </a:r>
            <a:endParaRPr lang="zh-CN" altLang="en-US" sz="14900" b="1" dirty="0">
              <a:ln>
                <a:solidFill>
                  <a:srgbClr val="F8841D"/>
                </a:solidFill>
              </a:ln>
              <a:solidFill>
                <a:srgbClr val="F8841D"/>
              </a:solidFill>
              <a:effectLst>
                <a:glow rad="63500">
                  <a:srgbClr val="4FB1CE"/>
                </a:glow>
              </a:effectLst>
              <a:cs typeface="+mn-ea"/>
              <a:sym typeface="+mn-lt"/>
            </a:endParaRPr>
          </a:p>
        </p:txBody>
      </p:sp>
      <p:sp>
        <p:nvSpPr>
          <p:cNvPr id="12" name="文本框 11"/>
          <p:cNvSpPr txBox="1"/>
          <p:nvPr/>
        </p:nvSpPr>
        <p:spPr>
          <a:xfrm>
            <a:off x="3905896" y="2202017"/>
            <a:ext cx="4706885" cy="768350"/>
          </a:xfrm>
          <a:prstGeom prst="rect">
            <a:avLst/>
          </a:prstGeom>
          <a:noFill/>
        </p:spPr>
        <p:txBody>
          <a:bodyPr wrap="square" rtlCol="0">
            <a:spAutoFit/>
          </a:bodyPr>
          <a:lstStyle/>
          <a:p>
            <a:pPr algn="ctr"/>
            <a:r>
              <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rPr>
              <a:t>教学背景</a:t>
            </a:r>
            <a:endPar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12"/>
                                        </p:tgtEl>
                                        <p:attrNameLst>
                                          <p:attrName>style.visibility</p:attrName>
                                        </p:attrNameLst>
                                      </p:cBhvr>
                                      <p:to>
                                        <p:strVal val="visible"/>
                                      </p:to>
                                    </p:set>
                                    <p:anim calcmode="lin" valueType="num">
                                      <p:cBhvr>
                                        <p:cTn id="10"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1" dur="250" fill="hold"/>
                                        <p:tgtEl>
                                          <p:spTgt spid="12"/>
                                        </p:tgtEl>
                                        <p:attrNameLst>
                                          <p:attrName>ppt_y</p:attrName>
                                        </p:attrNameLst>
                                      </p:cBhvr>
                                      <p:tavLst>
                                        <p:tav tm="0">
                                          <p:val>
                                            <p:strVal val="#ppt_y"/>
                                          </p:val>
                                        </p:tav>
                                        <p:tav tm="100000">
                                          <p:val>
                                            <p:strVal val="#ppt_y"/>
                                          </p:val>
                                        </p:tav>
                                      </p:tavLst>
                                    </p:anim>
                                    <p:anim calcmode="lin" valueType="num">
                                      <p:cBhvr>
                                        <p:cTn id="12"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3"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4" dur="25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3805" y="221956"/>
            <a:ext cx="5233852"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大数据实验教学反馈</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sp>
        <p:nvSpPr>
          <p:cNvPr id="3" name="Freeform 48"/>
          <p:cNvSpPr>
            <a:spLocks noEditPoints="1"/>
          </p:cNvSpPr>
          <p:nvPr/>
        </p:nvSpPr>
        <p:spPr bwMode="auto">
          <a:xfrm>
            <a:off x="4855715" y="339471"/>
            <a:ext cx="538130" cy="441626"/>
          </a:xfrm>
          <a:custGeom>
            <a:avLst/>
            <a:gdLst>
              <a:gd name="T0" fmla="*/ 33 w 139"/>
              <a:gd name="T1" fmla="*/ 79 h 114"/>
              <a:gd name="T2" fmla="*/ 49 w 139"/>
              <a:gd name="T3" fmla="*/ 87 h 114"/>
              <a:gd name="T4" fmla="*/ 0 w 139"/>
              <a:gd name="T5" fmla="*/ 105 h 114"/>
              <a:gd name="T6" fmla="*/ 18 w 139"/>
              <a:gd name="T7" fmla="*/ 85 h 114"/>
              <a:gd name="T8" fmla="*/ 14 w 139"/>
              <a:gd name="T9" fmla="*/ 72 h 114"/>
              <a:gd name="T10" fmla="*/ 13 w 139"/>
              <a:gd name="T11" fmla="*/ 45 h 114"/>
              <a:gd name="T12" fmla="*/ 44 w 139"/>
              <a:gd name="T13" fmla="*/ 72 h 114"/>
              <a:gd name="T14" fmla="*/ 87 w 139"/>
              <a:gd name="T15" fmla="*/ 40 h 114"/>
              <a:gd name="T16" fmla="*/ 98 w 139"/>
              <a:gd name="T17" fmla="*/ 39 h 114"/>
              <a:gd name="T18" fmla="*/ 96 w 139"/>
              <a:gd name="T19" fmla="*/ 28 h 114"/>
              <a:gd name="T20" fmla="*/ 93 w 139"/>
              <a:gd name="T21" fmla="*/ 21 h 114"/>
              <a:gd name="T22" fmla="*/ 94 w 139"/>
              <a:gd name="T23" fmla="*/ 20 h 114"/>
              <a:gd name="T24" fmla="*/ 97 w 139"/>
              <a:gd name="T25" fmla="*/ 5 h 114"/>
              <a:gd name="T26" fmla="*/ 123 w 139"/>
              <a:gd name="T27" fmla="*/ 19 h 114"/>
              <a:gd name="T28" fmla="*/ 124 w 139"/>
              <a:gd name="T29" fmla="*/ 20 h 114"/>
              <a:gd name="T30" fmla="*/ 123 w 139"/>
              <a:gd name="T31" fmla="*/ 25 h 114"/>
              <a:gd name="T32" fmla="*/ 118 w 139"/>
              <a:gd name="T33" fmla="*/ 34 h 114"/>
              <a:gd name="T34" fmla="*/ 124 w 139"/>
              <a:gd name="T35" fmla="*/ 40 h 114"/>
              <a:gd name="T36" fmla="*/ 139 w 139"/>
              <a:gd name="T37" fmla="*/ 66 h 114"/>
              <a:gd name="T38" fmla="*/ 87 w 139"/>
              <a:gd name="T39" fmla="*/ 40 h 114"/>
              <a:gd name="T40" fmla="*/ 106 w 139"/>
              <a:gd name="T41" fmla="*/ 44 h 114"/>
              <a:gd name="T42" fmla="*/ 104 w 139"/>
              <a:gd name="T43" fmla="*/ 62 h 114"/>
              <a:gd name="T44" fmla="*/ 109 w 139"/>
              <a:gd name="T45" fmla="*/ 66 h 114"/>
              <a:gd name="T46" fmla="*/ 110 w 139"/>
              <a:gd name="T47" fmla="*/ 66 h 114"/>
              <a:gd name="T48" fmla="*/ 115 w 139"/>
              <a:gd name="T49" fmla="*/ 62 h 114"/>
              <a:gd name="T50" fmla="*/ 113 w 139"/>
              <a:gd name="T51" fmla="*/ 44 h 114"/>
              <a:gd name="T52" fmla="*/ 110 w 139"/>
              <a:gd name="T53" fmla="*/ 41 h 114"/>
              <a:gd name="T54" fmla="*/ 68 w 139"/>
              <a:gd name="T55" fmla="*/ 114 h 114"/>
              <a:gd name="T56" fmla="*/ 88 w 139"/>
              <a:gd name="T57" fmla="*/ 83 h 114"/>
              <a:gd name="T58" fmla="*/ 110 w 139"/>
              <a:gd name="T59" fmla="*/ 85 h 114"/>
              <a:gd name="T60" fmla="*/ 117 w 139"/>
              <a:gd name="T61" fmla="*/ 80 h 114"/>
              <a:gd name="T62" fmla="*/ 73 w 139"/>
              <a:gd name="T63" fmla="*/ 106 h 114"/>
              <a:gd name="T64" fmla="*/ 72 w 139"/>
              <a:gd name="T65" fmla="*/ 1 h 114"/>
              <a:gd name="T66" fmla="*/ 28 w 139"/>
              <a:gd name="T67" fmla="*/ 19 h 114"/>
              <a:gd name="T68" fmla="*/ 27 w 139"/>
              <a:gd name="T69" fmla="*/ 37 h 114"/>
              <a:gd name="T70" fmla="*/ 58 w 139"/>
              <a:gd name="T71" fmla="*/ 23 h 114"/>
              <a:gd name="T72" fmla="*/ 83 w 139"/>
              <a:gd name="T7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14">
                <a:moveTo>
                  <a:pt x="39" y="72"/>
                </a:moveTo>
                <a:cubicBezTo>
                  <a:pt x="37" y="75"/>
                  <a:pt x="35" y="77"/>
                  <a:pt x="33" y="79"/>
                </a:cubicBezTo>
                <a:cubicBezTo>
                  <a:pt x="33" y="82"/>
                  <a:pt x="34" y="83"/>
                  <a:pt x="35" y="85"/>
                </a:cubicBezTo>
                <a:cubicBezTo>
                  <a:pt x="36" y="85"/>
                  <a:pt x="48" y="85"/>
                  <a:pt x="49" y="87"/>
                </a:cubicBezTo>
                <a:cubicBezTo>
                  <a:pt x="53" y="92"/>
                  <a:pt x="53" y="101"/>
                  <a:pt x="52" y="105"/>
                </a:cubicBezTo>
                <a:cubicBezTo>
                  <a:pt x="40" y="111"/>
                  <a:pt x="13" y="111"/>
                  <a:pt x="0" y="105"/>
                </a:cubicBezTo>
                <a:cubicBezTo>
                  <a:pt x="0" y="101"/>
                  <a:pt x="0" y="92"/>
                  <a:pt x="4" y="87"/>
                </a:cubicBezTo>
                <a:cubicBezTo>
                  <a:pt x="5" y="85"/>
                  <a:pt x="16" y="85"/>
                  <a:pt x="18" y="85"/>
                </a:cubicBezTo>
                <a:cubicBezTo>
                  <a:pt x="19" y="83"/>
                  <a:pt x="19" y="81"/>
                  <a:pt x="19" y="79"/>
                </a:cubicBezTo>
                <a:cubicBezTo>
                  <a:pt x="17" y="77"/>
                  <a:pt x="15" y="75"/>
                  <a:pt x="14" y="72"/>
                </a:cubicBezTo>
                <a:cubicBezTo>
                  <a:pt x="12" y="72"/>
                  <a:pt x="9" y="72"/>
                  <a:pt x="8" y="72"/>
                </a:cubicBezTo>
                <a:cubicBezTo>
                  <a:pt x="7" y="62"/>
                  <a:pt x="9" y="48"/>
                  <a:pt x="13" y="45"/>
                </a:cubicBezTo>
                <a:cubicBezTo>
                  <a:pt x="19" y="40"/>
                  <a:pt x="33" y="40"/>
                  <a:pt x="39" y="44"/>
                </a:cubicBezTo>
                <a:cubicBezTo>
                  <a:pt x="43" y="47"/>
                  <a:pt x="46" y="63"/>
                  <a:pt x="44" y="72"/>
                </a:cubicBezTo>
                <a:cubicBezTo>
                  <a:pt x="44" y="72"/>
                  <a:pt x="39" y="72"/>
                  <a:pt x="39" y="72"/>
                </a:cubicBezTo>
                <a:close/>
                <a:moveTo>
                  <a:pt x="87" y="40"/>
                </a:moveTo>
                <a:cubicBezTo>
                  <a:pt x="89" y="40"/>
                  <a:pt x="92" y="40"/>
                  <a:pt x="94" y="40"/>
                </a:cubicBezTo>
                <a:cubicBezTo>
                  <a:pt x="96" y="41"/>
                  <a:pt x="97" y="40"/>
                  <a:pt x="98" y="39"/>
                </a:cubicBezTo>
                <a:cubicBezTo>
                  <a:pt x="99" y="38"/>
                  <a:pt x="99" y="36"/>
                  <a:pt x="100" y="34"/>
                </a:cubicBezTo>
                <a:cubicBezTo>
                  <a:pt x="98" y="32"/>
                  <a:pt x="97" y="30"/>
                  <a:pt x="96" y="28"/>
                </a:cubicBezTo>
                <a:cubicBezTo>
                  <a:pt x="95" y="27"/>
                  <a:pt x="94" y="26"/>
                  <a:pt x="94" y="25"/>
                </a:cubicBezTo>
                <a:cubicBezTo>
                  <a:pt x="94" y="24"/>
                  <a:pt x="93" y="22"/>
                  <a:pt x="93" y="21"/>
                </a:cubicBezTo>
                <a:cubicBezTo>
                  <a:pt x="93" y="20"/>
                  <a:pt x="93" y="20"/>
                  <a:pt x="93" y="20"/>
                </a:cubicBezTo>
                <a:cubicBezTo>
                  <a:pt x="94" y="20"/>
                  <a:pt x="94" y="20"/>
                  <a:pt x="94" y="20"/>
                </a:cubicBezTo>
                <a:cubicBezTo>
                  <a:pt x="94" y="20"/>
                  <a:pt x="94" y="19"/>
                  <a:pt x="94" y="19"/>
                </a:cubicBezTo>
                <a:cubicBezTo>
                  <a:pt x="93" y="11"/>
                  <a:pt x="94" y="8"/>
                  <a:pt x="97" y="5"/>
                </a:cubicBezTo>
                <a:cubicBezTo>
                  <a:pt x="103" y="0"/>
                  <a:pt x="113" y="0"/>
                  <a:pt x="119" y="4"/>
                </a:cubicBezTo>
                <a:cubicBezTo>
                  <a:pt x="123" y="7"/>
                  <a:pt x="124" y="12"/>
                  <a:pt x="123" y="19"/>
                </a:cubicBezTo>
                <a:cubicBezTo>
                  <a:pt x="123" y="19"/>
                  <a:pt x="123" y="19"/>
                  <a:pt x="123" y="20"/>
                </a:cubicBezTo>
                <a:cubicBezTo>
                  <a:pt x="124" y="20"/>
                  <a:pt x="124" y="20"/>
                  <a:pt x="124" y="20"/>
                </a:cubicBezTo>
                <a:cubicBezTo>
                  <a:pt x="124" y="21"/>
                  <a:pt x="124" y="21"/>
                  <a:pt x="124" y="21"/>
                </a:cubicBezTo>
                <a:cubicBezTo>
                  <a:pt x="124" y="22"/>
                  <a:pt x="124" y="24"/>
                  <a:pt x="123" y="25"/>
                </a:cubicBezTo>
                <a:cubicBezTo>
                  <a:pt x="123" y="26"/>
                  <a:pt x="122" y="27"/>
                  <a:pt x="121" y="28"/>
                </a:cubicBezTo>
                <a:cubicBezTo>
                  <a:pt x="121" y="30"/>
                  <a:pt x="119" y="32"/>
                  <a:pt x="118" y="34"/>
                </a:cubicBezTo>
                <a:cubicBezTo>
                  <a:pt x="118" y="36"/>
                  <a:pt x="119" y="38"/>
                  <a:pt x="120" y="40"/>
                </a:cubicBezTo>
                <a:cubicBezTo>
                  <a:pt x="121" y="40"/>
                  <a:pt x="123" y="40"/>
                  <a:pt x="124" y="40"/>
                </a:cubicBezTo>
                <a:cubicBezTo>
                  <a:pt x="126" y="40"/>
                  <a:pt x="128" y="40"/>
                  <a:pt x="130" y="40"/>
                </a:cubicBezTo>
                <a:cubicBezTo>
                  <a:pt x="136" y="45"/>
                  <a:pt x="139" y="58"/>
                  <a:pt x="139" y="66"/>
                </a:cubicBezTo>
                <a:cubicBezTo>
                  <a:pt x="129" y="72"/>
                  <a:pt x="85" y="73"/>
                  <a:pt x="79" y="66"/>
                </a:cubicBezTo>
                <a:cubicBezTo>
                  <a:pt x="79" y="59"/>
                  <a:pt x="80" y="47"/>
                  <a:pt x="87" y="40"/>
                </a:cubicBezTo>
                <a:close/>
                <a:moveTo>
                  <a:pt x="108" y="41"/>
                </a:moveTo>
                <a:cubicBezTo>
                  <a:pt x="106" y="44"/>
                  <a:pt x="106" y="44"/>
                  <a:pt x="106" y="44"/>
                </a:cubicBezTo>
                <a:cubicBezTo>
                  <a:pt x="108" y="45"/>
                  <a:pt x="108" y="45"/>
                  <a:pt x="108" y="45"/>
                </a:cubicBezTo>
                <a:cubicBezTo>
                  <a:pt x="104" y="62"/>
                  <a:pt x="104" y="62"/>
                  <a:pt x="104" y="62"/>
                </a:cubicBezTo>
                <a:cubicBezTo>
                  <a:pt x="109" y="66"/>
                  <a:pt x="109" y="66"/>
                  <a:pt x="109" y="66"/>
                </a:cubicBezTo>
                <a:cubicBezTo>
                  <a:pt x="109" y="66"/>
                  <a:pt x="109" y="66"/>
                  <a:pt x="109" y="66"/>
                </a:cubicBezTo>
                <a:cubicBezTo>
                  <a:pt x="110" y="66"/>
                  <a:pt x="110" y="66"/>
                  <a:pt x="110" y="66"/>
                </a:cubicBezTo>
                <a:cubicBezTo>
                  <a:pt x="110" y="66"/>
                  <a:pt x="110" y="66"/>
                  <a:pt x="110" y="66"/>
                </a:cubicBezTo>
                <a:cubicBezTo>
                  <a:pt x="110" y="66"/>
                  <a:pt x="110" y="66"/>
                  <a:pt x="110" y="66"/>
                </a:cubicBezTo>
                <a:cubicBezTo>
                  <a:pt x="115" y="62"/>
                  <a:pt x="115" y="62"/>
                  <a:pt x="115" y="62"/>
                </a:cubicBezTo>
                <a:cubicBezTo>
                  <a:pt x="111" y="45"/>
                  <a:pt x="111" y="45"/>
                  <a:pt x="111" y="45"/>
                </a:cubicBezTo>
                <a:cubicBezTo>
                  <a:pt x="113" y="44"/>
                  <a:pt x="113" y="44"/>
                  <a:pt x="113" y="44"/>
                </a:cubicBezTo>
                <a:cubicBezTo>
                  <a:pt x="111" y="41"/>
                  <a:pt x="111" y="41"/>
                  <a:pt x="111" y="41"/>
                </a:cubicBezTo>
                <a:cubicBezTo>
                  <a:pt x="110" y="41"/>
                  <a:pt x="110" y="41"/>
                  <a:pt x="110" y="41"/>
                </a:cubicBezTo>
                <a:cubicBezTo>
                  <a:pt x="108" y="41"/>
                  <a:pt x="108" y="41"/>
                  <a:pt x="108" y="41"/>
                </a:cubicBezTo>
                <a:close/>
                <a:moveTo>
                  <a:pt x="68" y="114"/>
                </a:moveTo>
                <a:cubicBezTo>
                  <a:pt x="57" y="86"/>
                  <a:pt x="57" y="86"/>
                  <a:pt x="57" y="86"/>
                </a:cubicBezTo>
                <a:cubicBezTo>
                  <a:pt x="88" y="83"/>
                  <a:pt x="88" y="83"/>
                  <a:pt x="88" y="83"/>
                </a:cubicBezTo>
                <a:cubicBezTo>
                  <a:pt x="82" y="92"/>
                  <a:pt x="82" y="92"/>
                  <a:pt x="82" y="92"/>
                </a:cubicBezTo>
                <a:cubicBezTo>
                  <a:pt x="92" y="97"/>
                  <a:pt x="103" y="94"/>
                  <a:pt x="110" y="85"/>
                </a:cubicBezTo>
                <a:cubicBezTo>
                  <a:pt x="111" y="83"/>
                  <a:pt x="112" y="81"/>
                  <a:pt x="112" y="78"/>
                </a:cubicBezTo>
                <a:cubicBezTo>
                  <a:pt x="117" y="80"/>
                  <a:pt x="117" y="80"/>
                  <a:pt x="117" y="80"/>
                </a:cubicBezTo>
                <a:cubicBezTo>
                  <a:pt x="117" y="85"/>
                  <a:pt x="115" y="91"/>
                  <a:pt x="112" y="96"/>
                </a:cubicBezTo>
                <a:cubicBezTo>
                  <a:pt x="103" y="109"/>
                  <a:pt x="86" y="113"/>
                  <a:pt x="73" y="106"/>
                </a:cubicBezTo>
                <a:cubicBezTo>
                  <a:pt x="68" y="114"/>
                  <a:pt x="68" y="114"/>
                  <a:pt x="68" y="114"/>
                </a:cubicBezTo>
                <a:close/>
                <a:moveTo>
                  <a:pt x="72" y="1"/>
                </a:moveTo>
                <a:cubicBezTo>
                  <a:pt x="67" y="9"/>
                  <a:pt x="67" y="9"/>
                  <a:pt x="67" y="9"/>
                </a:cubicBezTo>
                <a:cubicBezTo>
                  <a:pt x="53" y="2"/>
                  <a:pt x="36" y="6"/>
                  <a:pt x="28" y="19"/>
                </a:cubicBezTo>
                <a:cubicBezTo>
                  <a:pt x="24" y="24"/>
                  <a:pt x="23" y="30"/>
                  <a:pt x="23" y="35"/>
                </a:cubicBezTo>
                <a:cubicBezTo>
                  <a:pt x="27" y="37"/>
                  <a:pt x="27" y="37"/>
                  <a:pt x="27" y="37"/>
                </a:cubicBezTo>
                <a:cubicBezTo>
                  <a:pt x="28" y="34"/>
                  <a:pt x="29" y="32"/>
                  <a:pt x="30" y="30"/>
                </a:cubicBezTo>
                <a:cubicBezTo>
                  <a:pt x="36" y="21"/>
                  <a:pt x="48" y="18"/>
                  <a:pt x="58" y="23"/>
                </a:cubicBezTo>
                <a:cubicBezTo>
                  <a:pt x="51" y="32"/>
                  <a:pt x="51" y="32"/>
                  <a:pt x="51" y="32"/>
                </a:cubicBezTo>
                <a:cubicBezTo>
                  <a:pt x="83" y="29"/>
                  <a:pt x="83" y="29"/>
                  <a:pt x="83" y="29"/>
                </a:cubicBezTo>
                <a:lnTo>
                  <a:pt x="72" y="1"/>
                </a:lnTo>
                <a:close/>
              </a:path>
            </a:pathLst>
          </a:custGeom>
          <a:solidFill>
            <a:srgbClr val="FFCCFF"/>
          </a:solidFill>
          <a:ln>
            <a:solidFill>
              <a:srgbClr val="936CAF"/>
            </a:solidFill>
          </a:ln>
          <a:effectLst/>
        </p:spPr>
        <p:txBody>
          <a:bodyPr vert="horz" wrap="square" lIns="68580" tIns="34290" rIns="68580" bIns="34290" numCol="1" anchor="t" anchorCtr="0" compatLnSpc="1"/>
          <a:lstStyle/>
          <a:p>
            <a:endParaRPr lang="zh-CN" altLang="en-US"/>
          </a:p>
        </p:txBody>
      </p:sp>
      <p:grpSp>
        <p:nvGrpSpPr>
          <p:cNvPr id="11" name="组合 10"/>
          <p:cNvGrpSpPr/>
          <p:nvPr/>
        </p:nvGrpSpPr>
        <p:grpSpPr>
          <a:xfrm>
            <a:off x="-1389" y="1019549"/>
            <a:ext cx="8560644" cy="538121"/>
            <a:chOff x="-1389" y="1019549"/>
            <a:chExt cx="8560644" cy="538121"/>
          </a:xfrm>
        </p:grpSpPr>
        <p:grpSp>
          <p:nvGrpSpPr>
            <p:cNvPr id="39" name="组合 38"/>
            <p:cNvGrpSpPr/>
            <p:nvPr/>
          </p:nvGrpSpPr>
          <p:grpSpPr>
            <a:xfrm>
              <a:off x="-1389" y="1019549"/>
              <a:ext cx="8560644" cy="538121"/>
              <a:chOff x="-1389" y="1019549"/>
              <a:chExt cx="8560644" cy="538121"/>
            </a:xfrm>
          </p:grpSpPr>
          <p:sp>
            <p:nvSpPr>
              <p:cNvPr id="7" name="文本框 6"/>
              <p:cNvSpPr txBox="1"/>
              <p:nvPr/>
            </p:nvSpPr>
            <p:spPr>
              <a:xfrm>
                <a:off x="603255" y="1019549"/>
                <a:ext cx="7956000" cy="517065"/>
              </a:xfrm>
              <a:prstGeom prst="rect">
                <a:avLst/>
              </a:prstGeom>
              <a:noFill/>
            </p:spPr>
            <p:txBody>
              <a:bodyPr wrap="square" rtlCol="0">
                <a:spAutoFit/>
              </a:bodyPr>
              <a:lstStyle/>
              <a:p>
                <a:pPr algn="just">
                  <a:lnSpc>
                    <a:spcPct val="120000"/>
                  </a:lnSpc>
                </a:pPr>
                <a:r>
                  <a:rPr lang="zh-CN" altLang="en-US" sz="2300" dirty="0">
                    <a:solidFill>
                      <a:schemeClr val="bg1"/>
                    </a:solidFill>
                    <a:latin typeface="微软雅黑" panose="020B0503020204020204" charset="-122"/>
                    <a:ea typeface="微软雅黑" panose="020B0503020204020204" charset="-122"/>
                  </a:rPr>
                  <a:t>“觉得世界好大，非常感谢老师！”</a:t>
                </a:r>
                <a:endParaRPr lang="zh-CN" altLang="en-US" sz="2300" dirty="0">
                  <a:solidFill>
                    <a:schemeClr val="bg1"/>
                  </a:solidFill>
                  <a:latin typeface="微软雅黑" panose="020B0503020204020204" charset="-122"/>
                  <a:ea typeface="微软雅黑" panose="020B0503020204020204" charset="-122"/>
                </a:endParaRPr>
              </a:p>
            </p:txBody>
          </p:sp>
          <p:grpSp>
            <p:nvGrpSpPr>
              <p:cNvPr id="22" name="组合 21"/>
              <p:cNvGrpSpPr/>
              <p:nvPr/>
            </p:nvGrpSpPr>
            <p:grpSpPr>
              <a:xfrm>
                <a:off x="-1389" y="1099403"/>
                <a:ext cx="576068" cy="458267"/>
                <a:chOff x="-1389" y="1091884"/>
                <a:chExt cx="576068" cy="458267"/>
              </a:xfrm>
            </p:grpSpPr>
            <p:cxnSp>
              <p:nvCxnSpPr>
                <p:cNvPr id="18" name="直接连接符 17"/>
                <p:cNvCxnSpPr/>
                <p:nvPr/>
              </p:nvCxnSpPr>
              <p:spPr>
                <a:xfrm flipH="1">
                  <a:off x="313276" y="1299961"/>
                  <a:ext cx="252000" cy="0"/>
                </a:xfrm>
                <a:prstGeom prst="line">
                  <a:avLst/>
                </a:prstGeom>
                <a:ln w="28575">
                  <a:solidFill>
                    <a:srgbClr val="F26D64"/>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389" y="1286398"/>
                  <a:ext cx="314666" cy="263753"/>
                </a:xfrm>
                <a:prstGeom prst="line">
                  <a:avLst/>
                </a:prstGeom>
                <a:ln w="28575">
                  <a:solidFill>
                    <a:srgbClr val="F26D64"/>
                  </a:solidFill>
                </a:ln>
              </p:spPr>
              <p:style>
                <a:lnRef idx="3">
                  <a:schemeClr val="accent1"/>
                </a:lnRef>
                <a:fillRef idx="0">
                  <a:schemeClr val="accent1"/>
                </a:fillRef>
                <a:effectRef idx="2">
                  <a:schemeClr val="accent1"/>
                </a:effectRef>
                <a:fontRef idx="minor">
                  <a:schemeClr val="tx1"/>
                </a:fontRef>
              </p:style>
            </p:cxnSp>
            <p:cxnSp>
              <p:nvCxnSpPr>
                <p:cNvPr id="20" name="直接连接符 19"/>
                <p:cNvCxnSpPr/>
                <p:nvPr/>
              </p:nvCxnSpPr>
              <p:spPr>
                <a:xfrm>
                  <a:off x="574679" y="1091884"/>
                  <a:ext cx="0" cy="416154"/>
                </a:xfrm>
                <a:prstGeom prst="line">
                  <a:avLst/>
                </a:prstGeom>
                <a:ln w="28575">
                  <a:solidFill>
                    <a:srgbClr val="F26D64"/>
                  </a:solidFill>
                </a:ln>
              </p:spPr>
              <p:style>
                <a:lnRef idx="1">
                  <a:schemeClr val="accent1"/>
                </a:lnRef>
                <a:fillRef idx="0">
                  <a:schemeClr val="accent1"/>
                </a:fillRef>
                <a:effectRef idx="0">
                  <a:schemeClr val="accent1"/>
                </a:effectRef>
                <a:fontRef idx="minor">
                  <a:schemeClr val="tx1"/>
                </a:fontRef>
              </p:style>
            </p:cxnSp>
          </p:grpSp>
        </p:grpSp>
        <p:cxnSp>
          <p:nvCxnSpPr>
            <p:cNvPr id="49" name="直接连接符 48"/>
            <p:cNvCxnSpPr>
              <a:endCxn id="7" idx="2"/>
            </p:cNvCxnSpPr>
            <p:nvPr/>
          </p:nvCxnSpPr>
          <p:spPr>
            <a:xfrm>
              <a:off x="735013" y="1526067"/>
              <a:ext cx="4500000" cy="10547"/>
            </a:xfrm>
            <a:prstGeom prst="line">
              <a:avLst/>
            </a:prstGeom>
            <a:ln w="19050">
              <a:solidFill>
                <a:srgbClr val="F26D64"/>
              </a:solidFill>
              <a:prstDash val="sysDot"/>
              <a:tailEnd type="oval" w="lg" len="lg"/>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0792" y="1578727"/>
            <a:ext cx="8570047" cy="941796"/>
            <a:chOff x="-10792" y="1578727"/>
            <a:chExt cx="8570047" cy="941796"/>
          </a:xfrm>
        </p:grpSpPr>
        <p:grpSp>
          <p:nvGrpSpPr>
            <p:cNvPr id="40" name="组合 39"/>
            <p:cNvGrpSpPr/>
            <p:nvPr/>
          </p:nvGrpSpPr>
          <p:grpSpPr>
            <a:xfrm>
              <a:off x="-10792" y="1578727"/>
              <a:ext cx="8570047" cy="941796"/>
              <a:chOff x="-10792" y="1578727"/>
              <a:chExt cx="8570047" cy="941796"/>
            </a:xfrm>
          </p:grpSpPr>
          <p:sp>
            <p:nvSpPr>
              <p:cNvPr id="6" name="文本框 5"/>
              <p:cNvSpPr txBox="1"/>
              <p:nvPr/>
            </p:nvSpPr>
            <p:spPr>
              <a:xfrm>
                <a:off x="603255" y="1578727"/>
                <a:ext cx="7956000" cy="941796"/>
              </a:xfrm>
              <a:prstGeom prst="rect">
                <a:avLst/>
              </a:prstGeom>
              <a:noFill/>
            </p:spPr>
            <p:txBody>
              <a:bodyPr wrap="square" rtlCol="0">
                <a:spAutoFit/>
              </a:bodyPr>
              <a:lstStyle/>
              <a:p>
                <a:pPr algn="just">
                  <a:lnSpc>
                    <a:spcPct val="120000"/>
                  </a:lnSpc>
                </a:pPr>
                <a:r>
                  <a:rPr lang="zh-CN" altLang="en-US" sz="2300" dirty="0">
                    <a:solidFill>
                      <a:srgbClr val="10FBFE"/>
                    </a:solidFill>
                    <a:latin typeface="微软雅黑" panose="020B0503020204020204" charset="-122"/>
                    <a:ea typeface="微软雅黑" panose="020B0503020204020204" charset="-122"/>
                  </a:rPr>
                  <a:t>“让我对大数据的处理方法有了新的理解，为我提供了新的学习方向。”</a:t>
                </a:r>
                <a:endParaRPr lang="zh-CN" altLang="en-US" sz="2300" dirty="0">
                  <a:solidFill>
                    <a:srgbClr val="10FBFE"/>
                  </a:solidFill>
                  <a:latin typeface="微软雅黑" panose="020B0503020204020204" charset="-122"/>
                  <a:ea typeface="微软雅黑" panose="020B0503020204020204" charset="-122"/>
                </a:endParaRPr>
              </a:p>
            </p:txBody>
          </p:sp>
          <p:grpSp>
            <p:nvGrpSpPr>
              <p:cNvPr id="31" name="组合 30"/>
              <p:cNvGrpSpPr/>
              <p:nvPr/>
            </p:nvGrpSpPr>
            <p:grpSpPr>
              <a:xfrm>
                <a:off x="-10792" y="1707321"/>
                <a:ext cx="576068" cy="458267"/>
                <a:chOff x="-1389" y="1091884"/>
                <a:chExt cx="576068" cy="458267"/>
              </a:xfrm>
            </p:grpSpPr>
            <p:cxnSp>
              <p:nvCxnSpPr>
                <p:cNvPr id="32" name="直接连接符 31"/>
                <p:cNvCxnSpPr/>
                <p:nvPr/>
              </p:nvCxnSpPr>
              <p:spPr>
                <a:xfrm flipH="1">
                  <a:off x="313276" y="1299961"/>
                  <a:ext cx="252000" cy="0"/>
                </a:xfrm>
                <a:prstGeom prst="line">
                  <a:avLst/>
                </a:prstGeom>
                <a:ln w="28575">
                  <a:solidFill>
                    <a:srgbClr val="F8841D"/>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389" y="1286398"/>
                  <a:ext cx="314666" cy="263753"/>
                </a:xfrm>
                <a:prstGeom prst="line">
                  <a:avLst/>
                </a:prstGeom>
                <a:ln w="28575">
                  <a:solidFill>
                    <a:srgbClr val="F8841D"/>
                  </a:solidFill>
                </a:ln>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574679" y="1091884"/>
                  <a:ext cx="0" cy="416154"/>
                </a:xfrm>
                <a:prstGeom prst="line">
                  <a:avLst/>
                </a:prstGeom>
                <a:ln w="28575">
                  <a:solidFill>
                    <a:srgbClr val="F8841D"/>
                  </a:solidFill>
                </a:ln>
              </p:spPr>
              <p:style>
                <a:lnRef idx="1">
                  <a:schemeClr val="accent1"/>
                </a:lnRef>
                <a:fillRef idx="0">
                  <a:schemeClr val="accent1"/>
                </a:fillRef>
                <a:effectRef idx="0">
                  <a:schemeClr val="accent1"/>
                </a:effectRef>
                <a:fontRef idx="minor">
                  <a:schemeClr val="tx1"/>
                </a:fontRef>
              </p:style>
            </p:cxnSp>
          </p:grpSp>
        </p:grpSp>
        <p:cxnSp>
          <p:nvCxnSpPr>
            <p:cNvPr id="50" name="直接连接符 49"/>
            <p:cNvCxnSpPr/>
            <p:nvPr/>
          </p:nvCxnSpPr>
          <p:spPr>
            <a:xfrm>
              <a:off x="735013" y="2505685"/>
              <a:ext cx="7776000" cy="10547"/>
            </a:xfrm>
            <a:prstGeom prst="line">
              <a:avLst/>
            </a:prstGeom>
            <a:ln w="19050">
              <a:solidFill>
                <a:srgbClr val="F8841D"/>
              </a:solidFill>
              <a:prstDash val="sysDot"/>
              <a:tailEnd type="oval"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5242" y="2562636"/>
            <a:ext cx="8534013" cy="941796"/>
            <a:chOff x="25242" y="2562636"/>
            <a:chExt cx="8534013" cy="941796"/>
          </a:xfrm>
        </p:grpSpPr>
        <p:grpSp>
          <p:nvGrpSpPr>
            <p:cNvPr id="41" name="组合 40"/>
            <p:cNvGrpSpPr/>
            <p:nvPr/>
          </p:nvGrpSpPr>
          <p:grpSpPr>
            <a:xfrm>
              <a:off x="25242" y="2562636"/>
              <a:ext cx="8534013" cy="941796"/>
              <a:chOff x="25242" y="2562636"/>
              <a:chExt cx="8534013" cy="941796"/>
            </a:xfrm>
          </p:grpSpPr>
          <p:sp>
            <p:nvSpPr>
              <p:cNvPr id="5" name="文本框 4"/>
              <p:cNvSpPr txBox="1"/>
              <p:nvPr/>
            </p:nvSpPr>
            <p:spPr>
              <a:xfrm>
                <a:off x="603255" y="2562636"/>
                <a:ext cx="7956000" cy="941796"/>
              </a:xfrm>
              <a:prstGeom prst="rect">
                <a:avLst/>
              </a:prstGeom>
              <a:noFill/>
            </p:spPr>
            <p:txBody>
              <a:bodyPr wrap="square" rtlCol="0">
                <a:spAutoFit/>
              </a:bodyPr>
              <a:lstStyle/>
              <a:p>
                <a:pPr algn="just">
                  <a:lnSpc>
                    <a:spcPct val="120000"/>
                  </a:lnSpc>
                </a:pPr>
                <a:r>
                  <a:rPr lang="zh-CN" altLang="en-US" sz="2300" dirty="0">
                    <a:solidFill>
                      <a:schemeClr val="bg1"/>
                    </a:solidFill>
                    <a:latin typeface="微软雅黑" panose="020B0503020204020204" charset="-122"/>
                    <a:ea typeface="微软雅黑" panose="020B0503020204020204" charset="-122"/>
                  </a:rPr>
                  <a:t>“对</a:t>
                </a:r>
                <a:r>
                  <a:rPr lang="en-US" altLang="zh-CN" sz="2300" dirty="0">
                    <a:solidFill>
                      <a:schemeClr val="bg1"/>
                    </a:solidFill>
                    <a:latin typeface="微软雅黑" panose="020B0503020204020204" charset="-122"/>
                    <a:ea typeface="微软雅黑" panose="020B0503020204020204" charset="-122"/>
                  </a:rPr>
                  <a:t>Python</a:t>
                </a:r>
                <a:r>
                  <a:rPr lang="zh-CN" altLang="en-US" sz="2300" dirty="0">
                    <a:solidFill>
                      <a:schemeClr val="bg1"/>
                    </a:solidFill>
                    <a:latin typeface="微软雅黑" panose="020B0503020204020204" charset="-122"/>
                    <a:ea typeface="微软雅黑" panose="020B0503020204020204" charset="-122"/>
                  </a:rPr>
                  <a:t>和大数据有了初步的了解，希望以后可以多多开设这种课程。”</a:t>
                </a:r>
                <a:endParaRPr lang="zh-CN" altLang="en-US" sz="2300" dirty="0">
                  <a:solidFill>
                    <a:schemeClr val="bg1"/>
                  </a:solidFill>
                  <a:latin typeface="微软雅黑" panose="020B0503020204020204" charset="-122"/>
                  <a:ea typeface="微软雅黑" panose="020B0503020204020204" charset="-122"/>
                </a:endParaRPr>
              </a:p>
            </p:txBody>
          </p:sp>
          <p:grpSp>
            <p:nvGrpSpPr>
              <p:cNvPr id="23" name="组合 22"/>
              <p:cNvGrpSpPr/>
              <p:nvPr/>
            </p:nvGrpSpPr>
            <p:grpSpPr>
              <a:xfrm>
                <a:off x="25242" y="2667581"/>
                <a:ext cx="576068" cy="458267"/>
                <a:chOff x="-1389" y="1091884"/>
                <a:chExt cx="576068" cy="458267"/>
              </a:xfrm>
            </p:grpSpPr>
            <p:cxnSp>
              <p:nvCxnSpPr>
                <p:cNvPr id="24" name="直接连接符 23"/>
                <p:cNvCxnSpPr/>
                <p:nvPr/>
              </p:nvCxnSpPr>
              <p:spPr>
                <a:xfrm flipH="1">
                  <a:off x="313276" y="1299961"/>
                  <a:ext cx="252000" cy="0"/>
                </a:xfrm>
                <a:prstGeom prst="line">
                  <a:avLst/>
                </a:prstGeom>
                <a:ln w="28575">
                  <a:solidFill>
                    <a:srgbClr val="9BBB4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389" y="1286398"/>
                  <a:ext cx="314666" cy="263753"/>
                </a:xfrm>
                <a:prstGeom prst="line">
                  <a:avLst/>
                </a:prstGeom>
                <a:ln w="28575">
                  <a:solidFill>
                    <a:srgbClr val="9BBB40"/>
                  </a:solidFill>
                </a:ln>
              </p:spPr>
              <p:style>
                <a:lnRef idx="3">
                  <a:schemeClr val="accent1"/>
                </a:lnRef>
                <a:fillRef idx="0">
                  <a:schemeClr val="accent1"/>
                </a:fillRef>
                <a:effectRef idx="2">
                  <a:schemeClr val="accent1"/>
                </a:effectRef>
                <a:fontRef idx="minor">
                  <a:schemeClr val="tx1"/>
                </a:fontRef>
              </p:style>
            </p:cxnSp>
            <p:cxnSp>
              <p:nvCxnSpPr>
                <p:cNvPr id="26" name="直接连接符 25"/>
                <p:cNvCxnSpPr/>
                <p:nvPr/>
              </p:nvCxnSpPr>
              <p:spPr>
                <a:xfrm>
                  <a:off x="574679" y="1091884"/>
                  <a:ext cx="0" cy="416154"/>
                </a:xfrm>
                <a:prstGeom prst="line">
                  <a:avLst/>
                </a:prstGeom>
                <a:ln w="28575">
                  <a:solidFill>
                    <a:srgbClr val="9BBB40"/>
                  </a:solidFill>
                </a:ln>
              </p:spPr>
              <p:style>
                <a:lnRef idx="1">
                  <a:schemeClr val="accent1"/>
                </a:lnRef>
                <a:fillRef idx="0">
                  <a:schemeClr val="accent1"/>
                </a:fillRef>
                <a:effectRef idx="0">
                  <a:schemeClr val="accent1"/>
                </a:effectRef>
                <a:fontRef idx="minor">
                  <a:schemeClr val="tx1"/>
                </a:fontRef>
              </p:style>
            </p:cxnSp>
          </p:grpSp>
        </p:grpSp>
        <p:cxnSp>
          <p:nvCxnSpPr>
            <p:cNvPr id="51" name="直接连接符 50"/>
            <p:cNvCxnSpPr/>
            <p:nvPr/>
          </p:nvCxnSpPr>
          <p:spPr>
            <a:xfrm>
              <a:off x="735013" y="3485303"/>
              <a:ext cx="7776000" cy="10547"/>
            </a:xfrm>
            <a:prstGeom prst="line">
              <a:avLst/>
            </a:prstGeom>
            <a:ln w="19050">
              <a:solidFill>
                <a:srgbClr val="9BBB40"/>
              </a:solidFill>
              <a:prstDash val="sysDot"/>
              <a:tailEnd type="oval" w="lg" len="lg"/>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389" y="3546545"/>
            <a:ext cx="8560644" cy="1370353"/>
            <a:chOff x="-1389" y="3546545"/>
            <a:chExt cx="8560644" cy="1370353"/>
          </a:xfrm>
        </p:grpSpPr>
        <p:grpSp>
          <p:nvGrpSpPr>
            <p:cNvPr id="42" name="组合 41"/>
            <p:cNvGrpSpPr/>
            <p:nvPr/>
          </p:nvGrpSpPr>
          <p:grpSpPr>
            <a:xfrm>
              <a:off x="-1389" y="3546545"/>
              <a:ext cx="8560644" cy="1366528"/>
              <a:chOff x="-1389" y="3546545"/>
              <a:chExt cx="8560644" cy="1366528"/>
            </a:xfrm>
          </p:grpSpPr>
          <p:sp>
            <p:nvSpPr>
              <p:cNvPr id="8" name="文本框 7"/>
              <p:cNvSpPr txBox="1"/>
              <p:nvPr/>
            </p:nvSpPr>
            <p:spPr>
              <a:xfrm>
                <a:off x="603255" y="3546545"/>
                <a:ext cx="7956000" cy="1366528"/>
              </a:xfrm>
              <a:prstGeom prst="rect">
                <a:avLst/>
              </a:prstGeom>
              <a:noFill/>
            </p:spPr>
            <p:txBody>
              <a:bodyPr wrap="square" rtlCol="0">
                <a:spAutoFit/>
              </a:bodyPr>
              <a:lstStyle/>
              <a:p>
                <a:pPr algn="just">
                  <a:lnSpc>
                    <a:spcPct val="120000"/>
                  </a:lnSpc>
                </a:pPr>
                <a:r>
                  <a:rPr lang="en-US" altLang="zh-CN" sz="2300" dirty="0">
                    <a:solidFill>
                      <a:srgbClr val="10FBFE"/>
                    </a:solidFill>
                    <a:latin typeface="微软雅黑" panose="020B0503020204020204" charset="-122"/>
                    <a:ea typeface="微软雅黑" panose="020B0503020204020204" charset="-122"/>
                  </a:rPr>
                  <a:t>“</a:t>
                </a:r>
                <a:r>
                  <a:rPr lang="zh-CN" altLang="en-US" sz="2300" dirty="0">
                    <a:solidFill>
                      <a:srgbClr val="10FBFE"/>
                    </a:solidFill>
                    <a:latin typeface="微软雅黑" panose="020B0503020204020204" charset="-122"/>
                    <a:ea typeface="微软雅黑" panose="020B0503020204020204" charset="-122"/>
                  </a:rPr>
                  <a:t>感觉在学校能有这样的实践机会真的很惊喜，一开始自己对</a:t>
                </a:r>
                <a:r>
                  <a:rPr lang="en-US" altLang="zh-CN" sz="2300" dirty="0">
                    <a:solidFill>
                      <a:srgbClr val="10FBFE"/>
                    </a:solidFill>
                    <a:latin typeface="微软雅黑" panose="020B0503020204020204" charset="-122"/>
                    <a:ea typeface="微软雅黑" panose="020B0503020204020204" charset="-122"/>
                  </a:rPr>
                  <a:t>Python</a:t>
                </a:r>
                <a:r>
                  <a:rPr lang="zh-CN" altLang="en-US" sz="2300" dirty="0">
                    <a:solidFill>
                      <a:srgbClr val="10FBFE"/>
                    </a:solidFill>
                    <a:latin typeface="微软雅黑" panose="020B0503020204020204" charset="-122"/>
                    <a:ea typeface="微软雅黑" panose="020B0503020204020204" charset="-122"/>
                  </a:rPr>
                  <a:t>和数据分析只是比较好奇，现在越来越感兴趣了，即使课程结束应该自己也会继续学习相关方面的内容。</a:t>
                </a:r>
                <a:r>
                  <a:rPr lang="en-US" altLang="zh-CN" sz="2300" dirty="0">
                    <a:solidFill>
                      <a:srgbClr val="10FBFE"/>
                    </a:solidFill>
                    <a:latin typeface="微软雅黑" panose="020B0503020204020204" charset="-122"/>
                    <a:ea typeface="微软雅黑" panose="020B0503020204020204" charset="-122"/>
                  </a:rPr>
                  <a:t>”</a:t>
                </a:r>
                <a:endParaRPr lang="zh-CN" altLang="en-US" sz="2300" dirty="0">
                  <a:solidFill>
                    <a:srgbClr val="10FBFE"/>
                  </a:solidFill>
                  <a:latin typeface="微软雅黑" panose="020B0503020204020204" charset="-122"/>
                  <a:ea typeface="微软雅黑" panose="020B0503020204020204" charset="-122"/>
                </a:endParaRPr>
              </a:p>
            </p:txBody>
          </p:sp>
          <p:grpSp>
            <p:nvGrpSpPr>
              <p:cNvPr id="35" name="组合 34"/>
              <p:cNvGrpSpPr/>
              <p:nvPr/>
            </p:nvGrpSpPr>
            <p:grpSpPr>
              <a:xfrm>
                <a:off x="-1389" y="3650783"/>
                <a:ext cx="576068" cy="458267"/>
                <a:chOff x="-1389" y="1091884"/>
                <a:chExt cx="576068" cy="458267"/>
              </a:xfrm>
            </p:grpSpPr>
            <p:cxnSp>
              <p:nvCxnSpPr>
                <p:cNvPr id="36" name="直接连接符 35"/>
                <p:cNvCxnSpPr/>
                <p:nvPr/>
              </p:nvCxnSpPr>
              <p:spPr>
                <a:xfrm flipH="1">
                  <a:off x="313276" y="1299961"/>
                  <a:ext cx="252000" cy="0"/>
                </a:xfrm>
                <a:prstGeom prst="line">
                  <a:avLst/>
                </a:prstGeom>
                <a:ln w="28575">
                  <a:solidFill>
                    <a:srgbClr val="10FBFE"/>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389" y="1286398"/>
                  <a:ext cx="314666" cy="263753"/>
                </a:xfrm>
                <a:prstGeom prst="line">
                  <a:avLst/>
                </a:prstGeom>
                <a:ln w="28575">
                  <a:solidFill>
                    <a:srgbClr val="10FBFE"/>
                  </a:solidFill>
                </a:ln>
              </p:spPr>
              <p:style>
                <a:lnRef idx="3">
                  <a:schemeClr val="accent1"/>
                </a:lnRef>
                <a:fillRef idx="0">
                  <a:schemeClr val="accent1"/>
                </a:fillRef>
                <a:effectRef idx="2">
                  <a:schemeClr val="accent1"/>
                </a:effectRef>
                <a:fontRef idx="minor">
                  <a:schemeClr val="tx1"/>
                </a:fontRef>
              </p:style>
            </p:cxnSp>
            <p:cxnSp>
              <p:nvCxnSpPr>
                <p:cNvPr id="38" name="直接连接符 37"/>
                <p:cNvCxnSpPr/>
                <p:nvPr/>
              </p:nvCxnSpPr>
              <p:spPr>
                <a:xfrm>
                  <a:off x="574679" y="1091884"/>
                  <a:ext cx="0" cy="416154"/>
                </a:xfrm>
                <a:prstGeom prst="line">
                  <a:avLst/>
                </a:prstGeom>
                <a:ln w="28575">
                  <a:solidFill>
                    <a:srgbClr val="10FBFE"/>
                  </a:solidFill>
                </a:ln>
              </p:spPr>
              <p:style>
                <a:lnRef idx="1">
                  <a:schemeClr val="accent1"/>
                </a:lnRef>
                <a:fillRef idx="0">
                  <a:schemeClr val="accent1"/>
                </a:fillRef>
                <a:effectRef idx="0">
                  <a:schemeClr val="accent1"/>
                </a:effectRef>
                <a:fontRef idx="minor">
                  <a:schemeClr val="tx1"/>
                </a:fontRef>
              </p:style>
            </p:cxnSp>
          </p:grpSp>
        </p:grpSp>
        <p:cxnSp>
          <p:nvCxnSpPr>
            <p:cNvPr id="52" name="直接连接符 51"/>
            <p:cNvCxnSpPr/>
            <p:nvPr/>
          </p:nvCxnSpPr>
          <p:spPr>
            <a:xfrm>
              <a:off x="735013" y="4906351"/>
              <a:ext cx="7776000" cy="10547"/>
            </a:xfrm>
            <a:prstGeom prst="line">
              <a:avLst/>
            </a:prstGeom>
            <a:ln w="19050">
              <a:solidFill>
                <a:srgbClr val="6AE7FF"/>
              </a:solidFill>
              <a:prstDash val="sysDot"/>
              <a:tailEnd type="oval"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389" y="4955187"/>
            <a:ext cx="8560644" cy="1382759"/>
            <a:chOff x="-1389" y="4955187"/>
            <a:chExt cx="8560644" cy="1382759"/>
          </a:xfrm>
        </p:grpSpPr>
        <p:grpSp>
          <p:nvGrpSpPr>
            <p:cNvPr id="43" name="组合 42"/>
            <p:cNvGrpSpPr/>
            <p:nvPr/>
          </p:nvGrpSpPr>
          <p:grpSpPr>
            <a:xfrm>
              <a:off x="-1389" y="4955187"/>
              <a:ext cx="8560644" cy="1366528"/>
              <a:chOff x="-1389" y="4955187"/>
              <a:chExt cx="8560644" cy="1366528"/>
            </a:xfrm>
          </p:grpSpPr>
          <p:sp>
            <p:nvSpPr>
              <p:cNvPr id="9" name="文本框 8"/>
              <p:cNvSpPr txBox="1"/>
              <p:nvPr/>
            </p:nvSpPr>
            <p:spPr>
              <a:xfrm>
                <a:off x="603255" y="4955187"/>
                <a:ext cx="7956000" cy="1366528"/>
              </a:xfrm>
              <a:prstGeom prst="rect">
                <a:avLst/>
              </a:prstGeom>
              <a:noFill/>
            </p:spPr>
            <p:txBody>
              <a:bodyPr wrap="square" rtlCol="0">
                <a:spAutoFit/>
              </a:bodyPr>
              <a:lstStyle/>
              <a:p>
                <a:pPr algn="just">
                  <a:lnSpc>
                    <a:spcPct val="120000"/>
                  </a:lnSpc>
                </a:pPr>
                <a:r>
                  <a:rPr lang="zh-CN" altLang="en-US" sz="2300" dirty="0">
                    <a:solidFill>
                      <a:schemeClr val="bg1"/>
                    </a:solidFill>
                    <a:latin typeface="微软雅黑" panose="020B0503020204020204" charset="-122"/>
                    <a:ea typeface="微软雅黑" panose="020B0503020204020204" charset="-122"/>
                  </a:rPr>
                  <a:t>“实验的选题非常热门，很有吸引力。课程时长为</a:t>
                </a:r>
                <a:r>
                  <a:rPr lang="en-US" altLang="zh-CN" sz="2300" dirty="0">
                    <a:solidFill>
                      <a:schemeClr val="bg1"/>
                    </a:solidFill>
                    <a:latin typeface="微软雅黑" panose="020B0503020204020204" charset="-122"/>
                    <a:ea typeface="微软雅黑" panose="020B0503020204020204" charset="-122"/>
                  </a:rPr>
                  <a:t>6</a:t>
                </a:r>
                <a:r>
                  <a:rPr lang="zh-CN" altLang="en-US" sz="2300" dirty="0">
                    <a:solidFill>
                      <a:schemeClr val="bg1"/>
                    </a:solidFill>
                    <a:latin typeface="微软雅黑" panose="020B0503020204020204" charset="-122"/>
                    <a:ea typeface="微软雅黑" panose="020B0503020204020204" charset="-122"/>
                  </a:rPr>
                  <a:t>周，这种短期课程的形式适合入门，今后有更深一层需要时，可以再自学。多媒体形式丰富、很炫酷，很有吸引力。”</a:t>
                </a:r>
                <a:endParaRPr lang="zh-CN" altLang="en-US" sz="2300" dirty="0">
                  <a:solidFill>
                    <a:schemeClr val="bg1"/>
                  </a:solidFill>
                  <a:latin typeface="微软雅黑" panose="020B0503020204020204" charset="-122"/>
                  <a:ea typeface="微软雅黑" panose="020B0503020204020204" charset="-122"/>
                </a:endParaRPr>
              </a:p>
            </p:txBody>
          </p:sp>
          <p:grpSp>
            <p:nvGrpSpPr>
              <p:cNvPr id="27" name="组合 26"/>
              <p:cNvGrpSpPr/>
              <p:nvPr/>
            </p:nvGrpSpPr>
            <p:grpSpPr>
              <a:xfrm>
                <a:off x="-1389" y="5092253"/>
                <a:ext cx="576068" cy="458267"/>
                <a:chOff x="-1389" y="1091884"/>
                <a:chExt cx="576068" cy="458267"/>
              </a:xfrm>
            </p:grpSpPr>
            <p:cxnSp>
              <p:nvCxnSpPr>
                <p:cNvPr id="28" name="直接连接符 27"/>
                <p:cNvCxnSpPr/>
                <p:nvPr/>
              </p:nvCxnSpPr>
              <p:spPr>
                <a:xfrm flipH="1">
                  <a:off x="313276" y="1299961"/>
                  <a:ext cx="252000" cy="0"/>
                </a:xfrm>
                <a:prstGeom prst="line">
                  <a:avLst/>
                </a:prstGeom>
                <a:ln w="28575">
                  <a:solidFill>
                    <a:srgbClr val="936CAF"/>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389" y="1286398"/>
                  <a:ext cx="314666" cy="263753"/>
                </a:xfrm>
                <a:prstGeom prst="line">
                  <a:avLst/>
                </a:prstGeom>
                <a:ln w="28575">
                  <a:solidFill>
                    <a:srgbClr val="936CAF"/>
                  </a:solidFill>
                </a:ln>
              </p:spPr>
              <p:style>
                <a:lnRef idx="3">
                  <a:schemeClr val="accent1"/>
                </a:lnRef>
                <a:fillRef idx="0">
                  <a:schemeClr val="accent1"/>
                </a:fillRef>
                <a:effectRef idx="2">
                  <a:schemeClr val="accent1"/>
                </a:effectRef>
                <a:fontRef idx="minor">
                  <a:schemeClr val="tx1"/>
                </a:fontRef>
              </p:style>
            </p:cxnSp>
            <p:cxnSp>
              <p:nvCxnSpPr>
                <p:cNvPr id="30" name="直接连接符 29"/>
                <p:cNvCxnSpPr/>
                <p:nvPr/>
              </p:nvCxnSpPr>
              <p:spPr>
                <a:xfrm>
                  <a:off x="574679" y="1091884"/>
                  <a:ext cx="0" cy="416154"/>
                </a:xfrm>
                <a:prstGeom prst="line">
                  <a:avLst/>
                </a:prstGeom>
                <a:ln w="28575">
                  <a:solidFill>
                    <a:srgbClr val="936CAF"/>
                  </a:solidFill>
                </a:ln>
              </p:spPr>
              <p:style>
                <a:lnRef idx="1">
                  <a:schemeClr val="accent1"/>
                </a:lnRef>
                <a:fillRef idx="0">
                  <a:schemeClr val="accent1"/>
                </a:fillRef>
                <a:effectRef idx="0">
                  <a:schemeClr val="accent1"/>
                </a:effectRef>
                <a:fontRef idx="minor">
                  <a:schemeClr val="tx1"/>
                </a:fontRef>
              </p:style>
            </p:cxnSp>
          </p:grpSp>
        </p:grpSp>
        <p:cxnSp>
          <p:nvCxnSpPr>
            <p:cNvPr id="53" name="直接连接符 52"/>
            <p:cNvCxnSpPr/>
            <p:nvPr/>
          </p:nvCxnSpPr>
          <p:spPr>
            <a:xfrm>
              <a:off x="735013" y="6327399"/>
              <a:ext cx="7776000" cy="10547"/>
            </a:xfrm>
            <a:prstGeom prst="line">
              <a:avLst/>
            </a:prstGeom>
            <a:ln w="19050">
              <a:solidFill>
                <a:srgbClr val="936CAF"/>
              </a:solidFill>
              <a:prstDash val="sysDot"/>
              <a:tailEnd type="oval"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250"/>
                                        <p:tgtEl>
                                          <p:spTgt spid="11"/>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250"/>
                                        <p:tgtEl>
                                          <p:spTgt spid="12"/>
                                        </p:tgtEl>
                                      </p:cBhvr>
                                    </p:animEffect>
                                  </p:childTnLst>
                                </p:cTn>
                              </p:par>
                              <p:par>
                                <p:cTn id="17" presetID="22"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250"/>
                                        <p:tgtEl>
                                          <p:spTgt spid="13"/>
                                        </p:tgtEl>
                                      </p:cBhvr>
                                    </p:animEffect>
                                  </p:childTnLst>
                                </p:cTn>
                              </p:par>
                              <p:par>
                                <p:cTn id="20" presetID="22" presetClass="entr" presetSubtype="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250"/>
                                        <p:tgtEl>
                                          <p:spTgt spid="14"/>
                                        </p:tgtEl>
                                      </p:cBhvr>
                                    </p:animEffect>
                                  </p:childTnLst>
                                </p:cTn>
                              </p:par>
                              <p:par>
                                <p:cTn id="23" presetID="22" presetClass="entr" presetSubtype="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1697" y="4554026"/>
            <a:ext cx="3431276" cy="2303974"/>
          </a:xfrm>
          <a:prstGeom prst="rect">
            <a:avLst/>
          </a:prstGeom>
          <a:solidFill>
            <a:srgbClr val="FFFFFF">
              <a:shade val="85000"/>
            </a:srgbClr>
          </a:solidFill>
          <a:ln w="38100" cap="sq">
            <a:solidFill>
              <a:srgbClr val="9BBB40"/>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012" y="2816060"/>
            <a:ext cx="1766101" cy="2589216"/>
          </a:xfrm>
          <a:prstGeom prst="rect">
            <a:avLst/>
          </a:prstGeom>
          <a:solidFill>
            <a:srgbClr val="FFFFFF">
              <a:shade val="85000"/>
            </a:srgbClr>
          </a:solidFill>
          <a:ln w="38100" cap="rnd" cmpd="sng">
            <a:solidFill>
              <a:srgbClr val="F26D64"/>
            </a:solidFill>
            <a:round/>
          </a:ln>
          <a:effectLst>
            <a:outerShdw blurRad="50800" dist="254000" dir="8100000" algn="tr" rotWithShape="0">
              <a:prstClr val="black">
                <a:alpha val="40000"/>
              </a:prstClr>
            </a:outerShdw>
          </a:effectLst>
          <a:scene3d>
            <a:camera prst="perspectiveContrastingRightFacing" fov="4800000">
              <a:rot lat="19200000" lon="0" rev="600000"/>
            </a:camera>
            <a:lightRig rig="twoPt" dir="t">
              <a:rot lat="0" lon="0" rev="7800000"/>
            </a:lightRig>
          </a:scene3d>
          <a:sp3d contourW="6350">
            <a:bevelT w="50800" h="16510"/>
            <a:contourClr>
              <a:srgbClr val="C0C0C0"/>
            </a:contourClr>
          </a:sp3d>
        </p:spPr>
      </p:pic>
      <p:pic>
        <p:nvPicPr>
          <p:cNvPr id="8"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26431">
            <a:off x="4543680" y="2684127"/>
            <a:ext cx="1907377" cy="2363610"/>
          </a:xfrm>
          <a:prstGeom prst="rect">
            <a:avLst/>
          </a:prstGeom>
          <a:solidFill>
            <a:srgbClr val="FFFFFF">
              <a:shade val="85000"/>
            </a:srgbClr>
          </a:solidFill>
          <a:ln w="38100" cap="rnd" cmpd="sng">
            <a:solidFill>
              <a:srgbClr val="F8841D"/>
            </a:solidFill>
            <a:round/>
          </a:ln>
          <a:effectLst>
            <a:outerShdw blurRad="50800" dist="254000" dir="8100000" algn="tr" rotWithShape="0">
              <a:prstClr val="black">
                <a:alpha val="40000"/>
              </a:prstClr>
            </a:outerShdw>
          </a:effectLst>
          <a:scene3d>
            <a:camera prst="perspectiveContrastingRightFacing" fov="0">
              <a:rot lat="0" lon="0" rev="0"/>
            </a:camera>
            <a:lightRig rig="twoPt" dir="t">
              <a:rot lat="0" lon="0" rev="7800000"/>
            </a:lightRig>
          </a:scene3d>
          <a:sp3d contourW="6350">
            <a:bevelT w="50800" h="16510"/>
            <a:contourClr>
              <a:srgbClr val="C0C0C0"/>
            </a:contourClr>
          </a:sp3d>
        </p:spPr>
      </p:pic>
      <p:grpSp>
        <p:nvGrpSpPr>
          <p:cNvPr id="16" name="组合 15"/>
          <p:cNvGrpSpPr/>
          <p:nvPr/>
        </p:nvGrpSpPr>
        <p:grpSpPr>
          <a:xfrm>
            <a:off x="6637144" y="5068425"/>
            <a:ext cx="2406840" cy="1384995"/>
            <a:chOff x="6665720" y="5068425"/>
            <a:chExt cx="2406840" cy="1384995"/>
          </a:xfrm>
        </p:grpSpPr>
        <p:sp>
          <p:nvSpPr>
            <p:cNvPr id="10" name="矩形 9"/>
            <p:cNvSpPr/>
            <p:nvPr/>
          </p:nvSpPr>
          <p:spPr>
            <a:xfrm>
              <a:off x="6665720" y="5068425"/>
              <a:ext cx="2406840" cy="1384995"/>
            </a:xfrm>
            <a:prstGeom prst="rect">
              <a:avLst/>
            </a:prstGeom>
          </p:spPr>
          <p:txBody>
            <a:bodyPr wrap="square">
              <a:spAutoFit/>
            </a:bodyPr>
            <a:lstStyle/>
            <a:p>
              <a:pPr indent="457200"/>
              <a:r>
                <a:rPr lang="en-US" altLang="zh-CN" sz="2800" dirty="0">
                  <a:solidFill>
                    <a:srgbClr val="10FBFE"/>
                  </a:solidFill>
                  <a:latin typeface="微软雅黑" panose="020B0503020204020204" charset="-122"/>
                  <a:ea typeface="微软雅黑" panose="020B0503020204020204" charset="-122"/>
                </a:rPr>
                <a:t>150</a:t>
              </a:r>
              <a:r>
                <a:rPr lang="zh-CN" altLang="en-US" sz="2800" dirty="0">
                  <a:solidFill>
                    <a:srgbClr val="10FBFE"/>
                  </a:solidFill>
                  <a:latin typeface="微软雅黑" panose="020B0503020204020204" charset="-122"/>
                  <a:ea typeface="微软雅黑" panose="020B0503020204020204" charset="-122"/>
                </a:rPr>
                <a:t>名大数据分析方向专业硕士</a:t>
              </a:r>
              <a:endParaRPr lang="zh-CN" altLang="en-US" sz="2800" dirty="0">
                <a:solidFill>
                  <a:srgbClr val="10FBFE"/>
                </a:solidFill>
              </a:endParaRPr>
            </a:p>
          </p:txBody>
        </p:sp>
        <p:sp>
          <p:nvSpPr>
            <p:cNvPr id="15" name="Freeform 74"/>
            <p:cNvSpPr>
              <a:spLocks noEditPoints="1"/>
            </p:cNvSpPr>
            <p:nvPr/>
          </p:nvSpPr>
          <p:spPr bwMode="auto">
            <a:xfrm>
              <a:off x="6758834" y="5194707"/>
              <a:ext cx="435809" cy="286327"/>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92D050"/>
            </a:solidFill>
            <a:ln>
              <a:solidFill>
                <a:srgbClr val="9BBB40"/>
              </a:solidFill>
            </a:ln>
            <a:effectLst>
              <a:outerShdw blurRad="88900" sx="102000" sy="102000" algn="ctr" rotWithShape="0">
                <a:srgbClr val="71C6E4">
                  <a:alpha val="40000"/>
                </a:srgbClr>
              </a:outerShdw>
            </a:effec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185662" y="3838288"/>
            <a:ext cx="2016466" cy="1384995"/>
            <a:chOff x="257102" y="3838288"/>
            <a:chExt cx="2016466" cy="1384995"/>
          </a:xfrm>
        </p:grpSpPr>
        <p:sp>
          <p:nvSpPr>
            <p:cNvPr id="12" name="矩形 11"/>
            <p:cNvSpPr/>
            <p:nvPr/>
          </p:nvSpPr>
          <p:spPr>
            <a:xfrm>
              <a:off x="257102" y="3838288"/>
              <a:ext cx="2016466" cy="1384995"/>
            </a:xfrm>
            <a:prstGeom prst="rect">
              <a:avLst/>
            </a:prstGeom>
          </p:spPr>
          <p:txBody>
            <a:bodyPr wrap="square">
              <a:spAutoFit/>
            </a:bodyPr>
            <a:lstStyle/>
            <a:p>
              <a:pPr indent="457200"/>
              <a:r>
                <a:rPr lang="en-US" altLang="zh-CN" sz="2800" dirty="0">
                  <a:solidFill>
                    <a:srgbClr val="10FBFE"/>
                  </a:solidFill>
                  <a:latin typeface="微软雅黑" panose="020B0503020204020204" charset="-122"/>
                  <a:ea typeface="微软雅黑" panose="020B0503020204020204" charset="-122"/>
                </a:rPr>
                <a:t>《</a:t>
              </a:r>
              <a:r>
                <a:rPr lang="zh-CN" altLang="en-US" sz="2800" dirty="0">
                  <a:solidFill>
                    <a:srgbClr val="10FBFE"/>
                  </a:solidFill>
                  <a:latin typeface="微软雅黑" panose="020B0503020204020204" charset="-122"/>
                  <a:ea typeface="微软雅黑" panose="020B0503020204020204" charset="-122"/>
                </a:rPr>
                <a:t>大数据分布式计算与案例</a:t>
              </a:r>
              <a:r>
                <a:rPr lang="en-US" altLang="zh-CN" sz="2800" dirty="0">
                  <a:solidFill>
                    <a:srgbClr val="10FBFE"/>
                  </a:solidFill>
                  <a:latin typeface="微软雅黑" panose="020B0503020204020204" charset="-122"/>
                  <a:ea typeface="微软雅黑" panose="020B0503020204020204" charset="-122"/>
                </a:rPr>
                <a:t>》</a:t>
              </a:r>
              <a:endParaRPr lang="en-US" altLang="zh-CN" sz="2800" dirty="0">
                <a:solidFill>
                  <a:srgbClr val="10FBFE"/>
                </a:solidFill>
                <a:latin typeface="微软雅黑" panose="020B0503020204020204" charset="-122"/>
                <a:ea typeface="微软雅黑" panose="020B0503020204020204" charset="-122"/>
              </a:endParaRPr>
            </a:p>
          </p:txBody>
        </p:sp>
        <p:sp>
          <p:nvSpPr>
            <p:cNvPr id="17" name="Freeform 546"/>
            <p:cNvSpPr>
              <a:spLocks noEditPoints="1"/>
            </p:cNvSpPr>
            <p:nvPr/>
          </p:nvSpPr>
          <p:spPr bwMode="auto">
            <a:xfrm>
              <a:off x="506629" y="3945733"/>
              <a:ext cx="334963" cy="329870"/>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rgbClr val="F26D64"/>
            </a:solidFill>
            <a:ln>
              <a:solidFill>
                <a:srgbClr val="F26D64"/>
              </a:solidFill>
            </a:ln>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6679395" y="2614116"/>
            <a:ext cx="2406840" cy="1815882"/>
            <a:chOff x="6665720" y="2044123"/>
            <a:chExt cx="2406840" cy="1815882"/>
          </a:xfrm>
        </p:grpSpPr>
        <p:sp>
          <p:nvSpPr>
            <p:cNvPr id="13" name="矩形 12"/>
            <p:cNvSpPr/>
            <p:nvPr/>
          </p:nvSpPr>
          <p:spPr>
            <a:xfrm>
              <a:off x="6665720" y="2044123"/>
              <a:ext cx="2406840" cy="1815882"/>
            </a:xfrm>
            <a:prstGeom prst="rect">
              <a:avLst/>
            </a:prstGeom>
          </p:spPr>
          <p:txBody>
            <a:bodyPr wrap="square">
              <a:spAutoFit/>
            </a:bodyPr>
            <a:lstStyle/>
            <a:p>
              <a:pPr indent="457200"/>
              <a:r>
                <a:rPr lang="en-US" altLang="zh-CN" sz="2800" dirty="0">
                  <a:solidFill>
                    <a:srgbClr val="10FBFE"/>
                  </a:solidFill>
                  <a:latin typeface="微软雅黑" panose="020B0503020204020204" charset="-122"/>
                  <a:ea typeface="微软雅黑" panose="020B0503020204020204" charset="-122"/>
                </a:rPr>
                <a:t>《</a:t>
              </a:r>
              <a:r>
                <a:rPr lang="zh-CN" altLang="en-US" sz="2800" dirty="0">
                  <a:solidFill>
                    <a:srgbClr val="10FBFE"/>
                  </a:solidFill>
                  <a:latin typeface="微软雅黑" panose="020B0503020204020204" charset="-122"/>
                  <a:ea typeface="微软雅黑" panose="020B0503020204020204" charset="-122"/>
                </a:rPr>
                <a:t>中央财经大学应用统计专硕大数据分析案例集</a:t>
              </a:r>
              <a:r>
                <a:rPr lang="en-US" altLang="zh-CN" sz="2800" dirty="0">
                  <a:solidFill>
                    <a:srgbClr val="10FBFE"/>
                  </a:solidFill>
                  <a:latin typeface="微软雅黑" panose="020B0503020204020204" charset="-122"/>
                  <a:ea typeface="微软雅黑" panose="020B0503020204020204" charset="-122"/>
                </a:rPr>
                <a:t>》</a:t>
              </a:r>
              <a:endParaRPr lang="en-US" altLang="zh-CN" sz="2800" dirty="0">
                <a:solidFill>
                  <a:srgbClr val="10FBFE"/>
                </a:solidFill>
                <a:latin typeface="微软雅黑" panose="020B0503020204020204" charset="-122"/>
                <a:ea typeface="微软雅黑" panose="020B0503020204020204" charset="-122"/>
              </a:endParaRPr>
            </a:p>
          </p:txBody>
        </p:sp>
        <p:sp>
          <p:nvSpPr>
            <p:cNvPr id="26" name="Freeform 219"/>
            <p:cNvSpPr>
              <a:spLocks noEditPoints="1"/>
            </p:cNvSpPr>
            <p:nvPr/>
          </p:nvSpPr>
          <p:spPr bwMode="auto">
            <a:xfrm>
              <a:off x="6938339" y="2115564"/>
              <a:ext cx="319715" cy="384752"/>
            </a:xfrm>
            <a:custGeom>
              <a:avLst/>
              <a:gdLst>
                <a:gd name="T0" fmla="*/ 205 w 211"/>
                <a:gd name="T1" fmla="*/ 64 h 295"/>
                <a:gd name="T2" fmla="*/ 61 w 211"/>
                <a:gd name="T3" fmla="*/ 11 h 295"/>
                <a:gd name="T4" fmla="*/ 11 w 211"/>
                <a:gd name="T5" fmla="*/ 19 h 295"/>
                <a:gd name="T6" fmla="*/ 0 w 211"/>
                <a:gd name="T7" fmla="*/ 45 h 295"/>
                <a:gd name="T8" fmla="*/ 1 w 211"/>
                <a:gd name="T9" fmla="*/ 50 h 295"/>
                <a:gd name="T10" fmla="*/ 1 w 211"/>
                <a:gd name="T11" fmla="*/ 228 h 295"/>
                <a:gd name="T12" fmla="*/ 7 w 211"/>
                <a:gd name="T13" fmla="*/ 237 h 295"/>
                <a:gd name="T14" fmla="*/ 153 w 211"/>
                <a:gd name="T15" fmla="*/ 295 h 295"/>
                <a:gd name="T16" fmla="*/ 157 w 211"/>
                <a:gd name="T17" fmla="*/ 295 h 295"/>
                <a:gd name="T18" fmla="*/ 162 w 211"/>
                <a:gd name="T19" fmla="*/ 294 h 295"/>
                <a:gd name="T20" fmla="*/ 166 w 211"/>
                <a:gd name="T21" fmla="*/ 286 h 295"/>
                <a:gd name="T22" fmla="*/ 166 w 211"/>
                <a:gd name="T23" fmla="*/ 276 h 295"/>
                <a:gd name="T24" fmla="*/ 193 w 211"/>
                <a:gd name="T25" fmla="*/ 251 h 295"/>
                <a:gd name="T26" fmla="*/ 201 w 211"/>
                <a:gd name="T27" fmla="*/ 256 h 295"/>
                <a:gd name="T28" fmla="*/ 211 w 211"/>
                <a:gd name="T29" fmla="*/ 246 h 295"/>
                <a:gd name="T30" fmla="*/ 211 w 211"/>
                <a:gd name="T31" fmla="*/ 73 h 295"/>
                <a:gd name="T32" fmla="*/ 205 w 211"/>
                <a:gd name="T33" fmla="*/ 64 h 295"/>
                <a:gd name="T34" fmla="*/ 21 w 211"/>
                <a:gd name="T35" fmla="*/ 49 h 295"/>
                <a:gd name="T36" fmla="*/ 19 w 211"/>
                <a:gd name="T37" fmla="*/ 44 h 295"/>
                <a:gd name="T38" fmla="*/ 24 w 211"/>
                <a:gd name="T39" fmla="*/ 33 h 295"/>
                <a:gd name="T40" fmla="*/ 54 w 211"/>
                <a:gd name="T41" fmla="*/ 28 h 295"/>
                <a:gd name="T42" fmla="*/ 55 w 211"/>
                <a:gd name="T43" fmla="*/ 29 h 295"/>
                <a:gd name="T44" fmla="*/ 190 w 211"/>
                <a:gd name="T45" fmla="*/ 79 h 295"/>
                <a:gd name="T46" fmla="*/ 161 w 211"/>
                <a:gd name="T47" fmla="*/ 106 h 295"/>
                <a:gd name="T48" fmla="*/ 160 w 211"/>
                <a:gd name="T49" fmla="*/ 106 h 295"/>
                <a:gd name="T50" fmla="*/ 21 w 211"/>
                <a:gd name="T51" fmla="*/ 49 h 295"/>
                <a:gd name="T52" fmla="*/ 166 w 211"/>
                <a:gd name="T53" fmla="*/ 111 h 295"/>
                <a:gd name="T54" fmla="*/ 192 w 211"/>
                <a:gd name="T55" fmla="*/ 86 h 295"/>
                <a:gd name="T56" fmla="*/ 192 w 211"/>
                <a:gd name="T57" fmla="*/ 244 h 295"/>
                <a:gd name="T58" fmla="*/ 166 w 211"/>
                <a:gd name="T59" fmla="*/ 268 h 295"/>
                <a:gd name="T60" fmla="*/ 166 w 211"/>
                <a:gd name="T61" fmla="*/ 115 h 295"/>
                <a:gd name="T62" fmla="*/ 166 w 211"/>
                <a:gd name="T63" fmla="*/ 11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1" h="295">
                  <a:moveTo>
                    <a:pt x="205" y="64"/>
                  </a:moveTo>
                  <a:cubicBezTo>
                    <a:pt x="61" y="11"/>
                    <a:pt x="61" y="11"/>
                    <a:pt x="61" y="11"/>
                  </a:cubicBezTo>
                  <a:cubicBezTo>
                    <a:pt x="58" y="10"/>
                    <a:pt x="32" y="0"/>
                    <a:pt x="11" y="19"/>
                  </a:cubicBezTo>
                  <a:cubicBezTo>
                    <a:pt x="4" y="26"/>
                    <a:pt x="0" y="35"/>
                    <a:pt x="0" y="45"/>
                  </a:cubicBezTo>
                  <a:cubicBezTo>
                    <a:pt x="0" y="47"/>
                    <a:pt x="1" y="48"/>
                    <a:pt x="1" y="50"/>
                  </a:cubicBezTo>
                  <a:cubicBezTo>
                    <a:pt x="1" y="228"/>
                    <a:pt x="1" y="228"/>
                    <a:pt x="1" y="228"/>
                  </a:cubicBezTo>
                  <a:cubicBezTo>
                    <a:pt x="1" y="232"/>
                    <a:pt x="3" y="236"/>
                    <a:pt x="7" y="237"/>
                  </a:cubicBezTo>
                  <a:cubicBezTo>
                    <a:pt x="153" y="295"/>
                    <a:pt x="153" y="295"/>
                    <a:pt x="153" y="295"/>
                  </a:cubicBezTo>
                  <a:cubicBezTo>
                    <a:pt x="154" y="295"/>
                    <a:pt x="156" y="295"/>
                    <a:pt x="157" y="295"/>
                  </a:cubicBezTo>
                  <a:cubicBezTo>
                    <a:pt x="159" y="295"/>
                    <a:pt x="161" y="295"/>
                    <a:pt x="162" y="294"/>
                  </a:cubicBezTo>
                  <a:cubicBezTo>
                    <a:pt x="165" y="292"/>
                    <a:pt x="166" y="289"/>
                    <a:pt x="166" y="286"/>
                  </a:cubicBezTo>
                  <a:cubicBezTo>
                    <a:pt x="166" y="276"/>
                    <a:pt x="166" y="276"/>
                    <a:pt x="166" y="276"/>
                  </a:cubicBezTo>
                  <a:cubicBezTo>
                    <a:pt x="193" y="251"/>
                    <a:pt x="193" y="251"/>
                    <a:pt x="193" y="251"/>
                  </a:cubicBezTo>
                  <a:cubicBezTo>
                    <a:pt x="195" y="254"/>
                    <a:pt x="198" y="256"/>
                    <a:pt x="201" y="256"/>
                  </a:cubicBezTo>
                  <a:cubicBezTo>
                    <a:pt x="207" y="256"/>
                    <a:pt x="211" y="251"/>
                    <a:pt x="211" y="246"/>
                  </a:cubicBezTo>
                  <a:cubicBezTo>
                    <a:pt x="211" y="73"/>
                    <a:pt x="211" y="73"/>
                    <a:pt x="211" y="73"/>
                  </a:cubicBezTo>
                  <a:cubicBezTo>
                    <a:pt x="211" y="69"/>
                    <a:pt x="208" y="66"/>
                    <a:pt x="205" y="64"/>
                  </a:cubicBezTo>
                  <a:close/>
                  <a:moveTo>
                    <a:pt x="21" y="49"/>
                  </a:moveTo>
                  <a:cubicBezTo>
                    <a:pt x="20" y="48"/>
                    <a:pt x="19" y="46"/>
                    <a:pt x="19" y="44"/>
                  </a:cubicBezTo>
                  <a:cubicBezTo>
                    <a:pt x="19" y="40"/>
                    <a:pt x="21" y="36"/>
                    <a:pt x="24" y="33"/>
                  </a:cubicBezTo>
                  <a:cubicBezTo>
                    <a:pt x="36" y="22"/>
                    <a:pt x="54" y="28"/>
                    <a:pt x="54" y="28"/>
                  </a:cubicBezTo>
                  <a:cubicBezTo>
                    <a:pt x="54" y="28"/>
                    <a:pt x="54" y="29"/>
                    <a:pt x="55" y="29"/>
                  </a:cubicBezTo>
                  <a:cubicBezTo>
                    <a:pt x="190" y="79"/>
                    <a:pt x="190" y="79"/>
                    <a:pt x="190" y="79"/>
                  </a:cubicBezTo>
                  <a:cubicBezTo>
                    <a:pt x="161" y="106"/>
                    <a:pt x="161" y="106"/>
                    <a:pt x="161" y="106"/>
                  </a:cubicBezTo>
                  <a:cubicBezTo>
                    <a:pt x="161" y="106"/>
                    <a:pt x="161" y="106"/>
                    <a:pt x="160" y="106"/>
                  </a:cubicBezTo>
                  <a:lnTo>
                    <a:pt x="21" y="49"/>
                  </a:lnTo>
                  <a:close/>
                  <a:moveTo>
                    <a:pt x="166" y="111"/>
                  </a:moveTo>
                  <a:cubicBezTo>
                    <a:pt x="192" y="86"/>
                    <a:pt x="192" y="86"/>
                    <a:pt x="192" y="86"/>
                  </a:cubicBezTo>
                  <a:cubicBezTo>
                    <a:pt x="192" y="244"/>
                    <a:pt x="192" y="244"/>
                    <a:pt x="192" y="244"/>
                  </a:cubicBezTo>
                  <a:cubicBezTo>
                    <a:pt x="166" y="268"/>
                    <a:pt x="166" y="268"/>
                    <a:pt x="166" y="268"/>
                  </a:cubicBezTo>
                  <a:cubicBezTo>
                    <a:pt x="166" y="115"/>
                    <a:pt x="166" y="115"/>
                    <a:pt x="166" y="115"/>
                  </a:cubicBezTo>
                  <a:cubicBezTo>
                    <a:pt x="166" y="114"/>
                    <a:pt x="166" y="112"/>
                    <a:pt x="166" y="111"/>
                  </a:cubicBezTo>
                  <a:close/>
                </a:path>
              </a:pathLst>
            </a:custGeom>
            <a:solidFill>
              <a:srgbClr val="F8841D"/>
            </a:solidFill>
            <a:ln>
              <a:solidFill>
                <a:srgbClr val="F8841D"/>
              </a:solidFill>
            </a:ln>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80934" y="1338823"/>
            <a:ext cx="2456146" cy="1815882"/>
            <a:chOff x="223798" y="1253095"/>
            <a:chExt cx="2456146" cy="1815882"/>
          </a:xfrm>
        </p:grpSpPr>
        <p:sp>
          <p:nvSpPr>
            <p:cNvPr id="14" name="矩形 13"/>
            <p:cNvSpPr/>
            <p:nvPr/>
          </p:nvSpPr>
          <p:spPr>
            <a:xfrm>
              <a:off x="223798" y="1253095"/>
              <a:ext cx="2456146" cy="1815882"/>
            </a:xfrm>
            <a:prstGeom prst="rect">
              <a:avLst/>
            </a:prstGeom>
          </p:spPr>
          <p:txBody>
            <a:bodyPr wrap="square">
              <a:spAutoFit/>
            </a:bodyPr>
            <a:lstStyle/>
            <a:p>
              <a:pPr indent="457200"/>
              <a:r>
                <a:rPr lang="zh-CN" altLang="en-US" sz="2800" dirty="0">
                  <a:solidFill>
                    <a:srgbClr val="10FBFE"/>
                  </a:solidFill>
                  <a:latin typeface="微软雅黑" panose="020B0503020204020204" charset="-122"/>
                  <a:ea typeface="微软雅黑" panose="020B0503020204020204" charset="-122"/>
                </a:rPr>
                <a:t>逐步形成中央财经大学大数据分析方向特色教学团队</a:t>
              </a:r>
              <a:endParaRPr lang="zh-CN" altLang="en-US" sz="2800" dirty="0">
                <a:solidFill>
                  <a:srgbClr val="10FBFE"/>
                </a:solidFill>
                <a:latin typeface="微软雅黑" panose="020B0503020204020204" charset="-122"/>
                <a:ea typeface="微软雅黑" panose="020B0503020204020204" charset="-122"/>
              </a:endParaRPr>
            </a:p>
          </p:txBody>
        </p:sp>
        <p:grpSp>
          <p:nvGrpSpPr>
            <p:cNvPr id="28" name="组合 27"/>
            <p:cNvGrpSpPr/>
            <p:nvPr/>
          </p:nvGrpSpPr>
          <p:grpSpPr>
            <a:xfrm>
              <a:off x="329006" y="1321572"/>
              <a:ext cx="447715" cy="341721"/>
              <a:chOff x="7596221" y="2163024"/>
              <a:chExt cx="544513" cy="376238"/>
            </a:xfrm>
            <a:solidFill>
              <a:srgbClr val="10FBFE"/>
            </a:solidFill>
          </p:grpSpPr>
          <p:sp>
            <p:nvSpPr>
              <p:cNvPr id="29" name="Freeform 899"/>
              <p:cNvSpPr>
                <a:spLocks noEditPoints="1"/>
              </p:cNvSpPr>
              <p:nvPr/>
            </p:nvSpPr>
            <p:spPr bwMode="auto">
              <a:xfrm>
                <a:off x="7596221" y="2242399"/>
                <a:ext cx="544513" cy="271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rgbClr val="FF99FF"/>
              </a:solidFill>
              <a:ln>
                <a:noFill/>
              </a:ln>
            </p:spPr>
            <p:txBody>
              <a:bodyPr vert="horz" wrap="square" lIns="91440" tIns="45720" rIns="91440" bIns="45720" numCol="1" anchor="t" anchorCtr="0" compatLnSpc="1"/>
              <a:lstStyle/>
              <a:p>
                <a:endParaRPr lang="zh-CN" altLang="en-US"/>
              </a:p>
            </p:txBody>
          </p:sp>
          <p:sp>
            <p:nvSpPr>
              <p:cNvPr id="30" name="Freeform 900"/>
              <p:cNvSpPr/>
              <p:nvPr/>
            </p:nvSpPr>
            <p:spPr bwMode="auto">
              <a:xfrm>
                <a:off x="7675596" y="2163024"/>
                <a:ext cx="385763" cy="376238"/>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rgbClr val="7030A0"/>
              </a:solidFill>
              <a:ln>
                <a:noFill/>
              </a:ln>
            </p:spPr>
            <p:txBody>
              <a:bodyPr vert="horz" wrap="square" lIns="91440" tIns="45720" rIns="91440" bIns="45720" numCol="1" anchor="t" anchorCtr="0" compatLnSpc="1"/>
              <a:lstStyle/>
              <a:p>
                <a:endParaRPr lang="zh-CN" altLang="en-US" dirty="0"/>
              </a:p>
            </p:txBody>
          </p:sp>
        </p:grpSp>
      </p:grpSp>
      <p:sp>
        <p:nvSpPr>
          <p:cNvPr id="32" name="矩形 31"/>
          <p:cNvSpPr/>
          <p:nvPr/>
        </p:nvSpPr>
        <p:spPr>
          <a:xfrm>
            <a:off x="513805" y="221956"/>
            <a:ext cx="5799168"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大数据实验教学带来的成果</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20" name="Group 19"/>
          <p:cNvGrpSpPr/>
          <p:nvPr/>
        </p:nvGrpSpPr>
        <p:grpSpPr>
          <a:xfrm>
            <a:off x="2858133" y="879699"/>
            <a:ext cx="4816972" cy="1784544"/>
            <a:chOff x="2858133" y="879699"/>
            <a:chExt cx="4816972" cy="1784544"/>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49463">
              <a:off x="5131858" y="948957"/>
              <a:ext cx="1114946" cy="167556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45240">
              <a:off x="2858133" y="1012880"/>
              <a:ext cx="1170144" cy="16513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02742">
              <a:off x="4050034" y="1003612"/>
              <a:ext cx="1074530" cy="163930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18475">
              <a:off x="6251487" y="879699"/>
              <a:ext cx="1423618" cy="162618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9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3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 calcmode="lin" valueType="num">
                                      <p:cBhvr>
                                        <p:cTn id="22" dur="500" fill="hold"/>
                                        <p:tgtEl>
                                          <p:spTgt spid="7"/>
                                        </p:tgtEl>
                                        <p:attrNameLst>
                                          <p:attrName>style.rotation</p:attrName>
                                        </p:attrNameLst>
                                      </p:cBhvr>
                                      <p:tavLst>
                                        <p:tav tm="0">
                                          <p:val>
                                            <p:fltVal val="90"/>
                                          </p:val>
                                        </p:tav>
                                        <p:tav tm="100000">
                                          <p:val>
                                            <p:fltVal val="0"/>
                                          </p:val>
                                        </p:tav>
                                      </p:tavLst>
                                    </p:anim>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000"/>
                            </p:stCondLst>
                            <p:childTnLst>
                              <p:par>
                                <p:cTn id="28" presetID="3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 calcmode="lin" valueType="num">
                                      <p:cBhvr>
                                        <p:cTn id="32" dur="500" fill="hold"/>
                                        <p:tgtEl>
                                          <p:spTgt spid="8"/>
                                        </p:tgtEl>
                                        <p:attrNameLst>
                                          <p:attrName>style.rotation</p:attrName>
                                        </p:attrNameLst>
                                      </p:cBhvr>
                                      <p:tavLst>
                                        <p:tav tm="0">
                                          <p:val>
                                            <p:fltVal val="90"/>
                                          </p:val>
                                        </p:tav>
                                        <p:tav tm="100000">
                                          <p:val>
                                            <p:fltVal val="0"/>
                                          </p:val>
                                        </p:tav>
                                      </p:tavLst>
                                    </p:anim>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
        <p:nvSpPr>
          <p:cNvPr id="6" name="矩形 5"/>
          <p:cNvSpPr/>
          <p:nvPr/>
        </p:nvSpPr>
        <p:spPr>
          <a:xfrm>
            <a:off x="7751136" y="0"/>
            <a:ext cx="1392865" cy="6858000"/>
          </a:xfrm>
          <a:prstGeom prst="rect">
            <a:avLst/>
          </a:prstGeom>
          <a:solidFill>
            <a:srgbClr val="003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Shape 1"/>
          <p:cNvSpPr txBox="1"/>
          <p:nvPr/>
        </p:nvSpPr>
        <p:spPr>
          <a:xfrm>
            <a:off x="7960262" y="2397330"/>
            <a:ext cx="800543" cy="2030979"/>
          </a:xfrm>
          <a:prstGeom prst="rect">
            <a:avLst/>
          </a:prstGeom>
          <a:noFill/>
          <a:ln>
            <a:noFill/>
          </a:ln>
        </p:spPr>
        <p:txBody>
          <a:bodyPr vert="horz" lIns="0" tIns="0" rIns="0" bIns="0" anchor="ctr"/>
          <a:lstStyle/>
          <a:p>
            <a:pPr algn="ctr"/>
            <a:r>
              <a:rPr lang="zh-CN" altLang="en-US" sz="5400"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rPr>
              <a:t>授之以渔而胜于鱼</a:t>
            </a:r>
            <a:endParaRPr lang="zh-CN" altLang="en-US" sz="5400"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38625" y="2254250"/>
            <a:ext cx="3935730" cy="706755"/>
          </a:xfrm>
          <a:prstGeom prst="rect">
            <a:avLst/>
          </a:prstGeom>
          <a:noFill/>
        </p:spPr>
        <p:txBody>
          <a:bodyPr wrap="square" rtlCol="0">
            <a:spAutoFit/>
          </a:bodyPr>
          <a:p>
            <a:pPr algn="l"/>
            <a:r>
              <a:rPr lang="" altLang="zh-CN" sz="4000" dirty="0" smtClean="0">
                <a:solidFill>
                  <a:schemeClr val="bg1"/>
                </a:solidFill>
                <a:latin typeface="冬青黑体简体中文 W3" panose="020B0300000000000000" pitchFamily="34" charset="-122"/>
                <a:ea typeface="冬青黑体简体中文 W3" panose="020B0300000000000000" pitchFamily="34" charset="-122"/>
              </a:rPr>
              <a:t>请各位老师指正！</a:t>
            </a:r>
            <a:endParaRPr lang="" altLang="zh-CN" sz="4000" dirty="0" smtClean="0">
              <a:solidFill>
                <a:schemeClr val="bg1"/>
              </a:solidFill>
              <a:latin typeface="冬青黑体简体中文 W3" panose="020B0300000000000000" pitchFamily="34" charset="-122"/>
              <a:ea typeface="冬青黑体简体中文 W3" panose="020B0300000000000000" pitchFamily="34" charset="-122"/>
            </a:endParaRPr>
          </a:p>
        </p:txBody>
      </p:sp>
      <p:sp>
        <p:nvSpPr>
          <p:cNvPr id="3" name="文本框 2"/>
          <p:cNvSpPr txBox="1"/>
          <p:nvPr/>
        </p:nvSpPr>
        <p:spPr>
          <a:xfrm>
            <a:off x="-1270" y="4131945"/>
            <a:ext cx="9147175" cy="2245360"/>
          </a:xfrm>
          <a:prstGeom prst="rect">
            <a:avLst/>
          </a:prstGeom>
          <a:noFill/>
        </p:spPr>
        <p:txBody>
          <a:bodyPr wrap="square" rtlCol="0">
            <a:spAutoFit/>
          </a:bodyPr>
          <a:p>
            <a:pPr indent="0" algn="ctr">
              <a:buNone/>
            </a:pPr>
            <a:r>
              <a:rPr lang="" altLang="zh-CN" sz="2800" dirty="0" smtClean="0">
                <a:solidFill>
                  <a:schemeClr val="bg1"/>
                </a:solidFill>
                <a:latin typeface="冬青黑体简体中文 W3" panose="020B0300000000000000" pitchFamily="34" charset="-122"/>
                <a:ea typeface="冬青黑体简体中文 W3" panose="020B0300000000000000" pitchFamily="34" charset="-122"/>
              </a:rPr>
              <a:t>课程主页</a:t>
            </a:r>
            <a:endParaRPr lang="" altLang="zh-CN" sz="2800" dirty="0" smtClean="0">
              <a:solidFill>
                <a:schemeClr val="bg1"/>
              </a:solidFill>
              <a:latin typeface="冬青黑体简体中文 W3" panose="020B0300000000000000" pitchFamily="34" charset="-122"/>
              <a:ea typeface="冬青黑体简体中文 W3" panose="020B0300000000000000" pitchFamily="34" charset="-122"/>
            </a:endParaRPr>
          </a:p>
          <a:p>
            <a:pPr indent="0" algn="ctr">
              <a:buNone/>
            </a:pPr>
            <a:r>
              <a:rPr lang="" altLang="zh-CN" sz="2800" b="1" u="sng" dirty="0" smtClean="0">
                <a:solidFill>
                  <a:schemeClr val="bg1"/>
                </a:solidFill>
                <a:latin typeface="Junicode" panose="02040502000000000000" charset="0"/>
                <a:ea typeface="冬青黑体简体中文 W3" panose="020B0300000000000000" pitchFamily="34" charset="-122"/>
                <a:cs typeface="Junicode" panose="02040502000000000000" charset="0"/>
              </a:rPr>
              <a:t>https://feng.li/distcomp/</a:t>
            </a:r>
            <a:endParaRPr lang="" altLang="zh-CN" sz="2800" b="1" u="sng" dirty="0" smtClean="0">
              <a:solidFill>
                <a:schemeClr val="bg1"/>
              </a:solidFill>
              <a:latin typeface="Junicode" panose="02040502000000000000" charset="0"/>
              <a:ea typeface="冬青黑体简体中文 W3" panose="020B0300000000000000" pitchFamily="34" charset="-122"/>
              <a:cs typeface="Junicode" panose="02040502000000000000" charset="0"/>
            </a:endParaRPr>
          </a:p>
          <a:p>
            <a:pPr indent="0" algn="ctr">
              <a:buNone/>
            </a:pPr>
            <a:endParaRPr lang="" altLang="zh-CN" sz="2800" dirty="0" smtClean="0">
              <a:solidFill>
                <a:schemeClr val="bg1"/>
              </a:solidFill>
              <a:latin typeface="冬青黑体简体中文 W3" panose="020B0300000000000000" pitchFamily="34" charset="-122"/>
              <a:ea typeface="冬青黑体简体中文 W3" panose="020B0300000000000000" pitchFamily="34" charset="-122"/>
            </a:endParaRPr>
          </a:p>
          <a:p>
            <a:pPr indent="0" algn="ctr">
              <a:buNone/>
            </a:pPr>
            <a:r>
              <a:rPr lang="" altLang="zh-CN" sz="2800" dirty="0" smtClean="0">
                <a:solidFill>
                  <a:schemeClr val="bg1"/>
                </a:solidFill>
                <a:latin typeface="冬青黑体简体中文 W3" panose="020B0300000000000000" pitchFamily="34" charset="-122"/>
                <a:ea typeface="冬青黑体简体中文 W3" panose="020B0300000000000000" pitchFamily="34" charset="-122"/>
              </a:rPr>
              <a:t>课程讲义与教学案例</a:t>
            </a:r>
            <a:endParaRPr lang="" altLang="zh-CN" sz="2800" dirty="0" smtClean="0">
              <a:solidFill>
                <a:schemeClr val="bg1"/>
              </a:solidFill>
              <a:latin typeface="冬青黑体简体中文 W3" panose="020B0300000000000000" pitchFamily="34" charset="-122"/>
              <a:ea typeface="冬青黑体简体中文 W3" panose="020B0300000000000000" pitchFamily="34" charset="-122"/>
            </a:endParaRPr>
          </a:p>
          <a:p>
            <a:pPr indent="0" algn="ctr">
              <a:buNone/>
            </a:pPr>
            <a:r>
              <a:rPr lang="en-US" altLang="zh-CN" sz="2800" u="sng" dirty="0" smtClean="0">
                <a:solidFill>
                  <a:schemeClr val="bg1"/>
                </a:solidFill>
                <a:latin typeface="Junicode" panose="02040502000000000000" charset="0"/>
                <a:ea typeface="冬青黑体简体中文 W3" panose="020B0300000000000000" pitchFamily="34" charset="-122"/>
                <a:cs typeface="Junicode" panose="02040502000000000000" charset="0"/>
                <a:sym typeface="+mn-ea"/>
              </a:rPr>
              <a:t>https://github.com/feng-li/Distributed-Statistical-Computing</a:t>
            </a:r>
            <a:endParaRPr lang="en-US" altLang="zh-CN" sz="2800" u="sng" dirty="0" smtClean="0">
              <a:solidFill>
                <a:schemeClr val="bg1"/>
              </a:solidFill>
              <a:latin typeface="Junicode" panose="02040502000000000000" charset="0"/>
              <a:ea typeface="冬青黑体简体中文 W3" panose="020B0300000000000000" pitchFamily="34" charset="-122"/>
              <a:cs typeface="Junicode" panose="02040502000000000000"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
          <p:cNvSpPr/>
          <p:nvPr/>
        </p:nvSpPr>
        <p:spPr>
          <a:xfrm>
            <a:off x="525169" y="1681055"/>
            <a:ext cx="2303487" cy="1440160"/>
          </a:xfrm>
          <a:prstGeom prst="roundRect">
            <a:avLst>
              <a:gd name="adj" fmla="val 10671"/>
            </a:avLst>
          </a:prstGeom>
          <a:blipFill>
            <a:blip r:embed="rId1" cstate="print"/>
            <a:stretch>
              <a:fillRect/>
            </a:stretch>
          </a:blipFill>
          <a:ln w="9525">
            <a:solidFill>
              <a:schemeClr val="bg1">
                <a:lumMod val="75000"/>
              </a:schemeClr>
            </a:solidFill>
            <a:round/>
          </a:ln>
          <a:effectLst>
            <a:outerShdw blurRad="114300" dist="38100" dir="5400000" algn="t" rotWithShape="0">
              <a:prstClr val="black">
                <a:alpha val="25000"/>
              </a:prstClr>
            </a:outerShdw>
          </a:effectLst>
        </p:spPr>
        <p:txBody>
          <a:bodyPr wrap="none" anchor="ctr"/>
          <a:lstStyle/>
          <a:p>
            <a:endParaRPr lang="zh-CN" altLang="en-US" kern="0">
              <a:solidFill>
                <a:sysClr val="windowText" lastClr="000000"/>
              </a:solidFill>
              <a:ea typeface="微软雅黑" panose="020B0503020204020204" charset="-122"/>
            </a:endParaRPr>
          </a:p>
        </p:txBody>
      </p:sp>
      <p:sp>
        <p:nvSpPr>
          <p:cNvPr id="7" name="圆角矩形 36"/>
          <p:cNvSpPr/>
          <p:nvPr/>
        </p:nvSpPr>
        <p:spPr>
          <a:xfrm>
            <a:off x="3428891" y="1681055"/>
            <a:ext cx="2303487" cy="1440160"/>
          </a:xfrm>
          <a:prstGeom prst="roundRect">
            <a:avLst>
              <a:gd name="adj" fmla="val 10671"/>
            </a:avLst>
          </a:prstGeom>
          <a:blipFill>
            <a:blip r:embed="rId2" cstate="print"/>
            <a:stretch>
              <a:fillRect/>
            </a:stretch>
          </a:blipFill>
          <a:ln w="9525">
            <a:solidFill>
              <a:schemeClr val="bg1">
                <a:lumMod val="75000"/>
              </a:schemeClr>
            </a:solidFill>
            <a:round/>
          </a:ln>
          <a:effectLst>
            <a:outerShdw blurRad="114300" dist="38100" dir="5400000" algn="t" rotWithShape="0">
              <a:prstClr val="black">
                <a:alpha val="25000"/>
              </a:prstClr>
            </a:outerShdw>
          </a:effectLst>
        </p:spPr>
        <p:txBody>
          <a:bodyPr wrap="none" anchor="ctr"/>
          <a:lstStyle/>
          <a:p>
            <a:endParaRPr lang="zh-CN" altLang="en-US" kern="0">
              <a:solidFill>
                <a:sysClr val="windowText" lastClr="000000"/>
              </a:solidFill>
              <a:ea typeface="微软雅黑" panose="020B0503020204020204" charset="-122"/>
            </a:endParaRPr>
          </a:p>
        </p:txBody>
      </p:sp>
      <p:sp>
        <p:nvSpPr>
          <p:cNvPr id="11" name="圆角矩形 41"/>
          <p:cNvSpPr/>
          <p:nvPr/>
        </p:nvSpPr>
        <p:spPr>
          <a:xfrm>
            <a:off x="6338543" y="1681055"/>
            <a:ext cx="2303487" cy="1440160"/>
          </a:xfrm>
          <a:prstGeom prst="roundRect">
            <a:avLst>
              <a:gd name="adj" fmla="val 10671"/>
            </a:avLst>
          </a:prstGeom>
          <a:blipFill>
            <a:blip r:embed="rId3" cstate="print"/>
            <a:stretch>
              <a:fillRect/>
            </a:stretch>
          </a:blipFill>
          <a:ln w="9525">
            <a:solidFill>
              <a:schemeClr val="bg1">
                <a:lumMod val="75000"/>
              </a:schemeClr>
            </a:solidFill>
            <a:round/>
          </a:ln>
          <a:effectLst>
            <a:outerShdw blurRad="114300" dist="38100" dir="5400000" algn="t" rotWithShape="0">
              <a:prstClr val="black">
                <a:alpha val="25000"/>
              </a:prstClr>
            </a:outerShdw>
          </a:effectLst>
        </p:spPr>
        <p:txBody>
          <a:bodyPr wrap="none" anchor="ctr"/>
          <a:lstStyle/>
          <a:p>
            <a:endParaRPr lang="zh-CN" altLang="en-US" kern="0">
              <a:solidFill>
                <a:sysClr val="windowText" lastClr="000000"/>
              </a:solidFill>
              <a:ea typeface="微软雅黑" panose="020B0503020204020204" charset="-122"/>
            </a:endParaRPr>
          </a:p>
        </p:txBody>
      </p:sp>
      <p:sp>
        <p:nvSpPr>
          <p:cNvPr id="15" name="矩形 14"/>
          <p:cNvSpPr/>
          <p:nvPr/>
        </p:nvSpPr>
        <p:spPr>
          <a:xfrm>
            <a:off x="473492" y="3927957"/>
            <a:ext cx="2406840" cy="954107"/>
          </a:xfrm>
          <a:prstGeom prst="rect">
            <a:avLst/>
          </a:prstGeom>
        </p:spPr>
        <p:txBody>
          <a:bodyPr wrap="square">
            <a:spAutoFit/>
          </a:bodyPr>
          <a:lstStyle/>
          <a:p>
            <a:pPr algn="ctr"/>
            <a:r>
              <a:rPr lang="zh-CN" altLang="en-US" sz="2800" b="1" dirty="0">
                <a:solidFill>
                  <a:schemeClr val="bg1"/>
                </a:solidFill>
                <a:latin typeface="微软雅黑" panose="020B0503020204020204" charset="-122"/>
                <a:ea typeface="微软雅黑" panose="020B0503020204020204" charset="-122"/>
              </a:rPr>
              <a:t>常用的</a:t>
            </a:r>
            <a:endParaRPr lang="en-US" altLang="zh-CN" sz="2800" b="1" dirty="0">
              <a:solidFill>
                <a:schemeClr val="bg1"/>
              </a:solidFill>
              <a:latin typeface="微软雅黑" panose="020B0503020204020204" charset="-122"/>
              <a:ea typeface="微软雅黑" panose="020B0503020204020204" charset="-122"/>
            </a:endParaRPr>
          </a:p>
          <a:p>
            <a:pPr algn="ctr"/>
            <a:r>
              <a:rPr lang="zh-CN" altLang="en-US" sz="2800" b="1" dirty="0">
                <a:solidFill>
                  <a:schemeClr val="bg1"/>
                </a:solidFill>
                <a:latin typeface="微软雅黑" panose="020B0503020204020204" charset="-122"/>
                <a:ea typeface="微软雅黑" panose="020B0503020204020204" charset="-122"/>
              </a:rPr>
              <a:t>机器学习算法</a:t>
            </a:r>
            <a:endParaRPr lang="zh-CN" altLang="en-US" sz="2800" b="1" dirty="0"/>
          </a:p>
        </p:txBody>
      </p:sp>
      <p:sp>
        <p:nvSpPr>
          <p:cNvPr id="16" name="矩形 15"/>
          <p:cNvSpPr/>
          <p:nvPr/>
        </p:nvSpPr>
        <p:spPr>
          <a:xfrm>
            <a:off x="3428891" y="3927957"/>
            <a:ext cx="2303487" cy="954107"/>
          </a:xfrm>
          <a:prstGeom prst="rect">
            <a:avLst/>
          </a:prstGeom>
        </p:spPr>
        <p:txBody>
          <a:bodyPr wrap="square">
            <a:spAutoFit/>
          </a:bodyPr>
          <a:lstStyle/>
          <a:p>
            <a:pPr algn="ctr"/>
            <a:r>
              <a:rPr lang="zh-CN" altLang="en-US" sz="2800" b="1" dirty="0">
                <a:solidFill>
                  <a:schemeClr val="bg1"/>
                </a:solidFill>
                <a:latin typeface="微软雅黑" panose="020B0503020204020204" charset="-122"/>
                <a:ea typeface="微软雅黑" panose="020B0503020204020204" charset="-122"/>
              </a:rPr>
              <a:t>流行的</a:t>
            </a:r>
            <a:endParaRPr lang="en-US" altLang="zh-CN" sz="2800" b="1" dirty="0">
              <a:solidFill>
                <a:schemeClr val="bg1"/>
              </a:solidFill>
              <a:latin typeface="微软雅黑" panose="020B0503020204020204" charset="-122"/>
              <a:ea typeface="微软雅黑" panose="020B0503020204020204" charset="-122"/>
            </a:endParaRPr>
          </a:p>
          <a:p>
            <a:pPr algn="ctr"/>
            <a:r>
              <a:rPr lang="zh-CN" altLang="en-US" sz="2800" b="1" dirty="0">
                <a:solidFill>
                  <a:schemeClr val="bg1"/>
                </a:solidFill>
                <a:latin typeface="微软雅黑" panose="020B0503020204020204" charset="-122"/>
                <a:ea typeface="微软雅黑" panose="020B0503020204020204" charset="-122"/>
              </a:rPr>
              <a:t>大数据平台</a:t>
            </a:r>
            <a:endParaRPr lang="zh-CN" altLang="en-US" sz="2800" b="1" dirty="0"/>
          </a:p>
        </p:txBody>
      </p:sp>
      <p:sp>
        <p:nvSpPr>
          <p:cNvPr id="17" name="矩形 16"/>
          <p:cNvSpPr/>
          <p:nvPr/>
        </p:nvSpPr>
        <p:spPr>
          <a:xfrm>
            <a:off x="6338543" y="3927957"/>
            <a:ext cx="2303487" cy="954107"/>
          </a:xfrm>
          <a:prstGeom prst="rect">
            <a:avLst/>
          </a:prstGeom>
        </p:spPr>
        <p:txBody>
          <a:bodyPr wrap="square">
            <a:spAutoFit/>
          </a:bodyPr>
          <a:lstStyle/>
          <a:p>
            <a:pPr algn="ctr"/>
            <a:r>
              <a:rPr lang="zh-CN" altLang="en-US" sz="2800" b="1" dirty="0">
                <a:solidFill>
                  <a:schemeClr val="bg1"/>
                </a:solidFill>
                <a:latin typeface="微软雅黑" panose="020B0503020204020204" charset="-122"/>
                <a:ea typeface="微软雅黑" panose="020B0503020204020204" charset="-122"/>
              </a:rPr>
              <a:t>教会学生“大数据”</a:t>
            </a:r>
            <a:endParaRPr lang="zh-CN" altLang="en-US" sz="2800" b="1" dirty="0"/>
          </a:p>
        </p:txBody>
      </p:sp>
      <p:sp>
        <p:nvSpPr>
          <p:cNvPr id="18" name="矩形 17"/>
          <p:cNvSpPr/>
          <p:nvPr/>
        </p:nvSpPr>
        <p:spPr>
          <a:xfrm>
            <a:off x="6666952" y="3252571"/>
            <a:ext cx="1646669" cy="646331"/>
          </a:xfrm>
          <a:prstGeom prst="rect">
            <a:avLst/>
          </a:prstGeom>
          <a:noFill/>
          <a:ln>
            <a:noFill/>
          </a:ln>
        </p:spPr>
        <p:txBody>
          <a:bodyPr wrap="square">
            <a:spAutoFit/>
          </a:bodyPr>
          <a:lstStyle/>
          <a:p>
            <a:pPr algn="ctr">
              <a:spcBef>
                <a:spcPts val="1200"/>
              </a:spcBef>
              <a:spcAft>
                <a:spcPts val="1200"/>
              </a:spcAft>
            </a:pPr>
            <a:r>
              <a:rPr lang="en-US" altLang="zh-CN" sz="3600" b="1" dirty="0">
                <a:ln>
                  <a:solidFill>
                    <a:srgbClr val="6AE7FF"/>
                  </a:solidFill>
                </a:ln>
                <a:solidFill>
                  <a:srgbClr val="6AE7FF"/>
                </a:solidFill>
                <a:latin typeface="Franklin Gothic Book" panose="020B0503020102020204" pitchFamily="34" charset="0"/>
                <a:ea typeface="微软雅黑" panose="020B0503020204020204" charset="-122"/>
              </a:rPr>
              <a:t>18</a:t>
            </a:r>
            <a:r>
              <a:rPr lang="zh-CN" altLang="en-US" sz="3600" b="1" dirty="0">
                <a:ln>
                  <a:solidFill>
                    <a:srgbClr val="6AE7FF"/>
                  </a:solidFill>
                </a:ln>
                <a:solidFill>
                  <a:srgbClr val="6AE7FF"/>
                </a:solidFill>
                <a:latin typeface="Franklin Gothic Book" panose="020B0503020102020204" pitchFamily="34" charset="0"/>
                <a:ea typeface="微软雅黑" panose="020B0503020204020204" charset="-122"/>
              </a:rPr>
              <a:t>学时</a:t>
            </a:r>
            <a:endParaRPr lang="zh-CN" altLang="en-US" sz="3600" b="1" dirty="0">
              <a:ln>
                <a:solidFill>
                  <a:srgbClr val="6AE7FF"/>
                </a:solidFill>
              </a:ln>
              <a:solidFill>
                <a:srgbClr val="6AE7FF"/>
              </a:solidFill>
              <a:latin typeface="Franklin Gothic Book" panose="020B0503020102020204" pitchFamily="34" charset="0"/>
              <a:ea typeface="微软雅黑" panose="020B0503020204020204" charset="-122"/>
            </a:endParaRPr>
          </a:p>
        </p:txBody>
      </p:sp>
      <p:sp>
        <p:nvSpPr>
          <p:cNvPr id="19" name="TextBox 4"/>
          <p:cNvSpPr txBox="1">
            <a:spLocks noChangeArrowheads="1"/>
          </p:cNvSpPr>
          <p:nvPr/>
        </p:nvSpPr>
        <p:spPr bwMode="auto">
          <a:xfrm>
            <a:off x="793014" y="3252571"/>
            <a:ext cx="1767796" cy="646331"/>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ts val="1200"/>
              </a:spcBef>
              <a:spcAft>
                <a:spcPts val="1200"/>
              </a:spcAft>
            </a:pPr>
            <a:r>
              <a:rPr lang="en-US" altLang="zh-CN" sz="3600" b="1" dirty="0">
                <a:ln>
                  <a:solidFill>
                    <a:srgbClr val="6AE7FF"/>
                  </a:solidFill>
                </a:ln>
                <a:solidFill>
                  <a:srgbClr val="6AE7FF"/>
                </a:solidFill>
                <a:latin typeface="Franklin Gothic Book" panose="020B0503020102020204" pitchFamily="34" charset="0"/>
                <a:ea typeface="微软雅黑" panose="020B0503020204020204" charset="-122"/>
              </a:rPr>
              <a:t>100+</a:t>
            </a:r>
            <a:endParaRPr lang="en-US" altLang="zh-CN" sz="2400" b="1" dirty="0">
              <a:ln>
                <a:solidFill>
                  <a:schemeClr val="bg1"/>
                </a:solidFill>
              </a:ln>
              <a:solidFill>
                <a:schemeClr val="bg1">
                  <a:lumMod val="95000"/>
                </a:schemeClr>
              </a:solidFill>
              <a:latin typeface="Franklin Gothic Book" panose="020B0503020102020204" pitchFamily="34" charset="0"/>
              <a:ea typeface="微软雅黑" panose="020B0503020204020204" charset="-122"/>
            </a:endParaRPr>
          </a:p>
        </p:txBody>
      </p:sp>
      <p:sp>
        <p:nvSpPr>
          <p:cNvPr id="20" name="TextBox 4"/>
          <p:cNvSpPr txBox="1">
            <a:spLocks noChangeArrowheads="1"/>
          </p:cNvSpPr>
          <p:nvPr/>
        </p:nvSpPr>
        <p:spPr bwMode="auto">
          <a:xfrm>
            <a:off x="3696736" y="3252571"/>
            <a:ext cx="1767796" cy="646331"/>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ts val="1200"/>
              </a:spcBef>
              <a:spcAft>
                <a:spcPts val="1200"/>
              </a:spcAft>
            </a:pPr>
            <a:r>
              <a:rPr lang="en-US" altLang="zh-CN" sz="3600" b="1" dirty="0">
                <a:ln>
                  <a:solidFill>
                    <a:srgbClr val="6AE7FF"/>
                  </a:solidFill>
                </a:ln>
                <a:solidFill>
                  <a:srgbClr val="6AE7FF"/>
                </a:solidFill>
                <a:latin typeface="Franklin Gothic Book" panose="020B0503020102020204" pitchFamily="34" charset="0"/>
                <a:ea typeface="微软雅黑" panose="020B0503020204020204" charset="-122"/>
              </a:rPr>
              <a:t>10+</a:t>
            </a:r>
            <a:endParaRPr lang="en-US" altLang="zh-CN" sz="2400" b="1" dirty="0">
              <a:ln>
                <a:solidFill>
                  <a:schemeClr val="bg1"/>
                </a:solidFill>
              </a:ln>
              <a:solidFill>
                <a:schemeClr val="bg1">
                  <a:lumMod val="95000"/>
                </a:schemeClr>
              </a:solidFill>
              <a:latin typeface="Franklin Gothic Book" panose="020B0503020102020204" pitchFamily="34" charset="0"/>
              <a:ea typeface="微软雅黑" panose="020B0503020204020204" charset="-122"/>
            </a:endParaRPr>
          </a:p>
        </p:txBody>
      </p:sp>
      <p:sp>
        <p:nvSpPr>
          <p:cNvPr id="21" name="矩形 20"/>
          <p:cNvSpPr/>
          <p:nvPr/>
        </p:nvSpPr>
        <p:spPr>
          <a:xfrm>
            <a:off x="513805" y="221956"/>
            <a:ext cx="5233852"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大数据教学痛点</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strVal val="#ppt_w*0.70"/>
                                          </p:val>
                                        </p:tav>
                                        <p:tav tm="100000">
                                          <p:val>
                                            <p:strVal val="#ppt_w"/>
                                          </p:val>
                                        </p:tav>
                                      </p:tavLst>
                                    </p:anim>
                                    <p:anim calcmode="lin" valueType="num">
                                      <p:cBhvr>
                                        <p:cTn id="12" dur="250" fill="hold"/>
                                        <p:tgtEl>
                                          <p:spTgt spid="3"/>
                                        </p:tgtEl>
                                        <p:attrNameLst>
                                          <p:attrName>ppt_h</p:attrName>
                                        </p:attrNameLst>
                                      </p:cBhvr>
                                      <p:tavLst>
                                        <p:tav tm="0">
                                          <p:val>
                                            <p:strVal val="#ppt_h"/>
                                          </p:val>
                                        </p:tav>
                                        <p:tav tm="100000">
                                          <p:val>
                                            <p:strVal val="#ppt_h"/>
                                          </p:val>
                                        </p:tav>
                                      </p:tavLst>
                                    </p:anim>
                                    <p:animEffect transition="in" filter="fade">
                                      <p:cBhvr>
                                        <p:cTn id="13" dur="250"/>
                                        <p:tgtEl>
                                          <p:spTgt spid="3"/>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250" fill="hold"/>
                                        <p:tgtEl>
                                          <p:spTgt spid="7"/>
                                        </p:tgtEl>
                                        <p:attrNameLst>
                                          <p:attrName>ppt_w</p:attrName>
                                        </p:attrNameLst>
                                      </p:cBhvr>
                                      <p:tavLst>
                                        <p:tav tm="0">
                                          <p:val>
                                            <p:strVal val="#ppt_w*0.70"/>
                                          </p:val>
                                        </p:tav>
                                        <p:tav tm="100000">
                                          <p:val>
                                            <p:strVal val="#ppt_w"/>
                                          </p:val>
                                        </p:tav>
                                      </p:tavLst>
                                    </p:anim>
                                    <p:anim calcmode="lin" valueType="num">
                                      <p:cBhvr>
                                        <p:cTn id="17" dur="250" fill="hold"/>
                                        <p:tgtEl>
                                          <p:spTgt spid="7"/>
                                        </p:tgtEl>
                                        <p:attrNameLst>
                                          <p:attrName>ppt_h</p:attrName>
                                        </p:attrNameLst>
                                      </p:cBhvr>
                                      <p:tavLst>
                                        <p:tav tm="0">
                                          <p:val>
                                            <p:strVal val="#ppt_h"/>
                                          </p:val>
                                        </p:tav>
                                        <p:tav tm="100000">
                                          <p:val>
                                            <p:strVal val="#ppt_h"/>
                                          </p:val>
                                        </p:tav>
                                      </p:tavLst>
                                    </p:anim>
                                    <p:animEffect transition="in" filter="fade">
                                      <p:cBhvr>
                                        <p:cTn id="18" dur="250"/>
                                        <p:tgtEl>
                                          <p:spTgt spid="7"/>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 fill="hold"/>
                                        <p:tgtEl>
                                          <p:spTgt spid="11"/>
                                        </p:tgtEl>
                                        <p:attrNameLst>
                                          <p:attrName>ppt_w</p:attrName>
                                        </p:attrNameLst>
                                      </p:cBhvr>
                                      <p:tavLst>
                                        <p:tav tm="0">
                                          <p:val>
                                            <p:strVal val="#ppt_w*0.70"/>
                                          </p:val>
                                        </p:tav>
                                        <p:tav tm="100000">
                                          <p:val>
                                            <p:strVal val="#ppt_w"/>
                                          </p:val>
                                        </p:tav>
                                      </p:tavLst>
                                    </p:anim>
                                    <p:anim calcmode="lin" valueType="num">
                                      <p:cBhvr>
                                        <p:cTn id="22" dur="250" fill="hold"/>
                                        <p:tgtEl>
                                          <p:spTgt spid="11"/>
                                        </p:tgtEl>
                                        <p:attrNameLst>
                                          <p:attrName>ppt_h</p:attrName>
                                        </p:attrNameLst>
                                      </p:cBhvr>
                                      <p:tavLst>
                                        <p:tav tm="0">
                                          <p:val>
                                            <p:strVal val="#ppt_h"/>
                                          </p:val>
                                        </p:tav>
                                        <p:tav tm="100000">
                                          <p:val>
                                            <p:strVal val="#ppt_h"/>
                                          </p:val>
                                        </p:tav>
                                      </p:tavLst>
                                    </p:anim>
                                    <p:animEffect transition="in" filter="fade">
                                      <p:cBhvr>
                                        <p:cTn id="23" dur="250"/>
                                        <p:tgtEl>
                                          <p:spTgt spid="11"/>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9"/>
                                        </p:tgtEl>
                                        <p:attrNameLst>
                                          <p:attrName>style.visibility</p:attrName>
                                        </p:attrNameLst>
                                      </p:cBhvr>
                                      <p:to>
                                        <p:strVal val="visible"/>
                                      </p:to>
                                    </p:set>
                                    <p:anim calcmode="lin" valueType="num">
                                      <p:cBhvr>
                                        <p:cTn id="26" dur="250" fill="hold"/>
                                        <p:tgtEl>
                                          <p:spTgt spid="19"/>
                                        </p:tgtEl>
                                        <p:attrNameLst>
                                          <p:attrName>ppt_w</p:attrName>
                                        </p:attrNameLst>
                                      </p:cBhvr>
                                      <p:tavLst>
                                        <p:tav tm="0">
                                          <p:val>
                                            <p:fltVal val="0"/>
                                          </p:val>
                                        </p:tav>
                                        <p:tav tm="100000">
                                          <p:val>
                                            <p:strVal val="#ppt_w"/>
                                          </p:val>
                                        </p:tav>
                                      </p:tavLst>
                                    </p:anim>
                                    <p:anim calcmode="lin" valueType="num">
                                      <p:cBhvr>
                                        <p:cTn id="27" dur="250" fill="hold"/>
                                        <p:tgtEl>
                                          <p:spTgt spid="19"/>
                                        </p:tgtEl>
                                        <p:attrNameLst>
                                          <p:attrName>ppt_h</p:attrName>
                                        </p:attrNameLst>
                                      </p:cBhvr>
                                      <p:tavLst>
                                        <p:tav tm="0">
                                          <p:val>
                                            <p:fltVal val="0"/>
                                          </p:val>
                                        </p:tav>
                                        <p:tav tm="100000">
                                          <p:val>
                                            <p:strVal val="#ppt_h"/>
                                          </p:val>
                                        </p:tav>
                                      </p:tavLst>
                                    </p:anim>
                                    <p:animEffect transition="in" filter="fade">
                                      <p:cBhvr>
                                        <p:cTn id="28" dur="250"/>
                                        <p:tgtEl>
                                          <p:spTgt spid="19"/>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20"/>
                                        </p:tgtEl>
                                        <p:attrNameLst>
                                          <p:attrName>style.visibility</p:attrName>
                                        </p:attrNameLst>
                                      </p:cBhvr>
                                      <p:to>
                                        <p:strVal val="visible"/>
                                      </p:to>
                                    </p:set>
                                    <p:anim calcmode="lin" valueType="num">
                                      <p:cBhvr>
                                        <p:cTn id="31" dur="250" fill="hold"/>
                                        <p:tgtEl>
                                          <p:spTgt spid="20"/>
                                        </p:tgtEl>
                                        <p:attrNameLst>
                                          <p:attrName>ppt_w</p:attrName>
                                        </p:attrNameLst>
                                      </p:cBhvr>
                                      <p:tavLst>
                                        <p:tav tm="0">
                                          <p:val>
                                            <p:fltVal val="0"/>
                                          </p:val>
                                        </p:tav>
                                        <p:tav tm="100000">
                                          <p:val>
                                            <p:strVal val="#ppt_w"/>
                                          </p:val>
                                        </p:tav>
                                      </p:tavLst>
                                    </p:anim>
                                    <p:anim calcmode="lin" valueType="num">
                                      <p:cBhvr>
                                        <p:cTn id="32" dur="250" fill="hold"/>
                                        <p:tgtEl>
                                          <p:spTgt spid="20"/>
                                        </p:tgtEl>
                                        <p:attrNameLst>
                                          <p:attrName>ppt_h</p:attrName>
                                        </p:attrNameLst>
                                      </p:cBhvr>
                                      <p:tavLst>
                                        <p:tav tm="0">
                                          <p:val>
                                            <p:fltVal val="0"/>
                                          </p:val>
                                        </p:tav>
                                        <p:tav tm="100000">
                                          <p:val>
                                            <p:strVal val="#ppt_h"/>
                                          </p:val>
                                        </p:tav>
                                      </p:tavLst>
                                    </p:anim>
                                    <p:animEffect transition="in" filter="fade">
                                      <p:cBhvr>
                                        <p:cTn id="33" dur="250"/>
                                        <p:tgtEl>
                                          <p:spTgt spid="20"/>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18"/>
                                        </p:tgtEl>
                                        <p:attrNameLst>
                                          <p:attrName>style.visibility</p:attrName>
                                        </p:attrNameLst>
                                      </p:cBhvr>
                                      <p:to>
                                        <p:strVal val="visible"/>
                                      </p:to>
                                    </p:set>
                                    <p:anim calcmode="lin" valueType="num">
                                      <p:cBhvr>
                                        <p:cTn id="36" dur="250" fill="hold"/>
                                        <p:tgtEl>
                                          <p:spTgt spid="18"/>
                                        </p:tgtEl>
                                        <p:attrNameLst>
                                          <p:attrName>ppt_w</p:attrName>
                                        </p:attrNameLst>
                                      </p:cBhvr>
                                      <p:tavLst>
                                        <p:tav tm="0">
                                          <p:val>
                                            <p:fltVal val="0"/>
                                          </p:val>
                                        </p:tav>
                                        <p:tav tm="100000">
                                          <p:val>
                                            <p:strVal val="#ppt_w"/>
                                          </p:val>
                                        </p:tav>
                                      </p:tavLst>
                                    </p:anim>
                                    <p:anim calcmode="lin" valueType="num">
                                      <p:cBhvr>
                                        <p:cTn id="37" dur="250" fill="hold"/>
                                        <p:tgtEl>
                                          <p:spTgt spid="18"/>
                                        </p:tgtEl>
                                        <p:attrNameLst>
                                          <p:attrName>ppt_h</p:attrName>
                                        </p:attrNameLst>
                                      </p:cBhvr>
                                      <p:tavLst>
                                        <p:tav tm="0">
                                          <p:val>
                                            <p:fltVal val="0"/>
                                          </p:val>
                                        </p:tav>
                                        <p:tav tm="100000">
                                          <p:val>
                                            <p:strVal val="#ppt_h"/>
                                          </p:val>
                                        </p:tav>
                                      </p:tavLst>
                                    </p:anim>
                                    <p:animEffect transition="in" filter="fade">
                                      <p:cBhvr>
                                        <p:cTn id="38" dur="250"/>
                                        <p:tgtEl>
                                          <p:spTgt spid="18"/>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250"/>
                                        <p:tgtEl>
                                          <p:spTgt spid="17"/>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250"/>
                                        <p:tgtEl>
                                          <p:spTgt spid="1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5" grpId="0"/>
      <p:bldP spid="16"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4"/>
          <p:cNvSpPr>
            <a:spLocks noChangeArrowheads="1"/>
          </p:cNvSpPr>
          <p:nvPr/>
        </p:nvSpPr>
        <p:spPr bwMode="auto">
          <a:xfrm>
            <a:off x="5327142" y="3034534"/>
            <a:ext cx="3528000" cy="828000"/>
          </a:xfrm>
          <a:prstGeom prst="roundRect">
            <a:avLst/>
          </a:prstGeom>
          <a:noFill/>
          <a:ln>
            <a:solidFill>
              <a:srgbClr val="6AE7FF"/>
            </a:solidFill>
          </a:ln>
        </p:spPr>
        <p:txBody>
          <a:bodyPr anchor="ctr"/>
          <a:lstStyle>
            <a:lvl1pPr>
              <a:defRPr>
                <a:solidFill>
                  <a:schemeClr val="tx1"/>
                </a:solidFill>
                <a:latin typeface="Arial" panose="02080604020202020204" pitchFamily="34" charset="0"/>
                <a:ea typeface="宋体" panose="02010600030101010101" pitchFamily="2" charset="-122"/>
              </a:defRPr>
            </a:lvl1pPr>
            <a:lvl2pPr marL="742950" indent="-285750">
              <a:defRPr>
                <a:solidFill>
                  <a:schemeClr val="tx1"/>
                </a:solidFill>
                <a:latin typeface="Arial" panose="02080604020202020204" pitchFamily="34" charset="0"/>
                <a:ea typeface="宋体" panose="02010600030101010101" pitchFamily="2" charset="-122"/>
              </a:defRPr>
            </a:lvl2pPr>
            <a:lvl3pPr marL="1143000" indent="-228600">
              <a:defRPr>
                <a:solidFill>
                  <a:schemeClr val="tx1"/>
                </a:solidFill>
                <a:latin typeface="Arial" panose="02080604020202020204" pitchFamily="34" charset="0"/>
                <a:ea typeface="宋体" panose="02010600030101010101" pitchFamily="2" charset="-122"/>
              </a:defRPr>
            </a:lvl3pPr>
            <a:lvl4pPr marL="1600200" indent="-228600">
              <a:defRPr>
                <a:solidFill>
                  <a:schemeClr val="tx1"/>
                </a:solidFill>
                <a:latin typeface="Arial" panose="02080604020202020204" pitchFamily="34" charset="0"/>
                <a:ea typeface="宋体" panose="02010600030101010101" pitchFamily="2" charset="-122"/>
              </a:defRPr>
            </a:lvl4pPr>
            <a:lvl5pPr marL="2057400" indent="-228600">
              <a:defRPr>
                <a:solidFill>
                  <a:schemeClr val="tx1"/>
                </a:solidFill>
                <a:latin typeface="Arial" panose="0208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9pPr>
          </a:lstStyle>
          <a:p>
            <a:pPr algn="ctr"/>
            <a:r>
              <a:rPr lang="zh-CN" altLang="en-US" sz="2800" dirty="0">
                <a:ln w="0">
                  <a:solidFill>
                    <a:srgbClr val="D9D9D9"/>
                  </a:solidFill>
                </a:ln>
                <a:solidFill>
                  <a:srgbClr val="D9D9D9"/>
                </a:solidFill>
                <a:effectLst>
                  <a:outerShdw blurRad="38100" dist="38100" dir="2700000" algn="tl">
                    <a:srgbClr val="000000">
                      <a:alpha val="43137"/>
                    </a:srgbClr>
                  </a:outerShdw>
                </a:effectLst>
                <a:latin typeface="微软雅黑" panose="020B0503020204020204" charset="-122"/>
                <a:ea typeface="微软雅黑" panose="020B0503020204020204" charset="-122"/>
              </a:rPr>
              <a:t>理解机器学习算法</a:t>
            </a:r>
            <a:endParaRPr lang="zh-CN" altLang="en-US" sz="2800" dirty="0">
              <a:ln w="0">
                <a:solidFill>
                  <a:srgbClr val="D9D9D9"/>
                </a:solidFill>
              </a:ln>
              <a:solidFill>
                <a:srgbClr val="D9D9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 name="矩形 16"/>
          <p:cNvSpPr>
            <a:spLocks noChangeArrowheads="1"/>
          </p:cNvSpPr>
          <p:nvPr/>
        </p:nvSpPr>
        <p:spPr bwMode="auto">
          <a:xfrm>
            <a:off x="5327142" y="4366044"/>
            <a:ext cx="3528000" cy="828000"/>
          </a:xfrm>
          <a:prstGeom prst="roundRect">
            <a:avLst/>
          </a:prstGeom>
          <a:noFill/>
          <a:ln>
            <a:solidFill>
              <a:srgbClr val="6AE7FF"/>
            </a:solidFill>
          </a:ln>
        </p:spPr>
        <p:txBody>
          <a:bodyPr anchor="ctr"/>
          <a:lstStyle>
            <a:lvl1pPr>
              <a:defRPr>
                <a:solidFill>
                  <a:schemeClr val="tx1"/>
                </a:solidFill>
                <a:latin typeface="Arial" panose="02080604020202020204" pitchFamily="34" charset="0"/>
                <a:ea typeface="宋体" panose="02010600030101010101" pitchFamily="2" charset="-122"/>
              </a:defRPr>
            </a:lvl1pPr>
            <a:lvl2pPr marL="742950" indent="-285750">
              <a:defRPr>
                <a:solidFill>
                  <a:schemeClr val="tx1"/>
                </a:solidFill>
                <a:latin typeface="Arial" panose="02080604020202020204" pitchFamily="34" charset="0"/>
                <a:ea typeface="宋体" panose="02010600030101010101" pitchFamily="2" charset="-122"/>
              </a:defRPr>
            </a:lvl2pPr>
            <a:lvl3pPr marL="1143000" indent="-228600">
              <a:defRPr>
                <a:solidFill>
                  <a:schemeClr val="tx1"/>
                </a:solidFill>
                <a:latin typeface="Arial" panose="02080604020202020204" pitchFamily="34" charset="0"/>
                <a:ea typeface="宋体" panose="02010600030101010101" pitchFamily="2" charset="-122"/>
              </a:defRPr>
            </a:lvl3pPr>
            <a:lvl4pPr marL="1600200" indent="-228600">
              <a:defRPr>
                <a:solidFill>
                  <a:schemeClr val="tx1"/>
                </a:solidFill>
                <a:latin typeface="Arial" panose="02080604020202020204" pitchFamily="34" charset="0"/>
                <a:ea typeface="宋体" panose="02010600030101010101" pitchFamily="2" charset="-122"/>
              </a:defRPr>
            </a:lvl4pPr>
            <a:lvl5pPr marL="2057400" indent="-228600">
              <a:defRPr>
                <a:solidFill>
                  <a:schemeClr val="tx1"/>
                </a:solidFill>
                <a:latin typeface="Arial" panose="0208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9pPr>
          </a:lstStyle>
          <a:p>
            <a:pPr algn="ctr"/>
            <a:r>
              <a:rPr lang="zh-CN" altLang="en-US" sz="2800" dirty="0">
                <a:ln w="0">
                  <a:solidFill>
                    <a:srgbClr val="D9D9D9"/>
                  </a:solidFill>
                </a:ln>
                <a:solidFill>
                  <a:srgbClr val="D9D9D9"/>
                </a:solidFill>
                <a:effectLst>
                  <a:outerShdw blurRad="38100" dist="38100" dir="2700000" algn="tl">
                    <a:srgbClr val="000000">
                      <a:alpha val="43137"/>
                    </a:srgbClr>
                  </a:outerShdw>
                </a:effectLst>
                <a:latin typeface="微软雅黑" panose="020B0503020204020204" charset="-122"/>
                <a:ea typeface="微软雅黑" panose="020B0503020204020204" charset="-122"/>
              </a:rPr>
              <a:t>应用深度学习工具</a:t>
            </a:r>
            <a:endParaRPr lang="zh-CN" altLang="en-US" sz="2800" dirty="0">
              <a:ln w="0">
                <a:solidFill>
                  <a:srgbClr val="D9D9D9"/>
                </a:solidFill>
              </a:ln>
              <a:solidFill>
                <a:srgbClr val="D9D9D9"/>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 name="矩形: 圆角 3"/>
          <p:cNvSpPr>
            <a:spLocks noChangeArrowheads="1"/>
          </p:cNvSpPr>
          <p:nvPr/>
        </p:nvSpPr>
        <p:spPr bwMode="auto">
          <a:xfrm>
            <a:off x="5327142" y="1703024"/>
            <a:ext cx="3528000" cy="828000"/>
          </a:xfrm>
          <a:prstGeom prst="roundRect">
            <a:avLst/>
          </a:prstGeom>
          <a:noFill/>
          <a:ln>
            <a:solidFill>
              <a:srgbClr val="6AE7FF"/>
            </a:solidFill>
          </a:ln>
        </p:spPr>
        <p:txBody>
          <a:bodyPr anchor="ctr"/>
          <a:lstStyle>
            <a:lvl1pPr>
              <a:defRPr>
                <a:solidFill>
                  <a:schemeClr val="tx1"/>
                </a:solidFill>
                <a:latin typeface="Arial" panose="02080604020202020204" pitchFamily="34" charset="0"/>
                <a:ea typeface="宋体" panose="02010600030101010101" pitchFamily="2" charset="-122"/>
              </a:defRPr>
            </a:lvl1pPr>
            <a:lvl2pPr marL="742950" indent="-285750">
              <a:defRPr>
                <a:solidFill>
                  <a:schemeClr val="tx1"/>
                </a:solidFill>
                <a:latin typeface="Arial" panose="02080604020202020204" pitchFamily="34" charset="0"/>
                <a:ea typeface="宋体" panose="02010600030101010101" pitchFamily="2" charset="-122"/>
              </a:defRPr>
            </a:lvl2pPr>
            <a:lvl3pPr marL="1143000" indent="-228600">
              <a:defRPr>
                <a:solidFill>
                  <a:schemeClr val="tx1"/>
                </a:solidFill>
                <a:latin typeface="Arial" panose="02080604020202020204" pitchFamily="34" charset="0"/>
                <a:ea typeface="宋体" panose="02010600030101010101" pitchFamily="2" charset="-122"/>
              </a:defRPr>
            </a:lvl3pPr>
            <a:lvl4pPr marL="1600200" indent="-228600">
              <a:defRPr>
                <a:solidFill>
                  <a:schemeClr val="tx1"/>
                </a:solidFill>
                <a:latin typeface="Arial" panose="02080604020202020204" pitchFamily="34" charset="0"/>
                <a:ea typeface="宋体" panose="02010600030101010101" pitchFamily="2" charset="-122"/>
              </a:defRPr>
            </a:lvl4pPr>
            <a:lvl5pPr marL="2057400" indent="-228600">
              <a:defRPr>
                <a:solidFill>
                  <a:schemeClr val="tx1"/>
                </a:solidFill>
                <a:latin typeface="Arial" panose="0208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pitchFamily="34" charset="0"/>
                <a:ea typeface="宋体" panose="02010600030101010101" pitchFamily="2" charset="-122"/>
              </a:defRPr>
            </a:lvl9pPr>
          </a:lstStyle>
          <a:p>
            <a:pPr algn="ctr" eaLnBrk="1" hangingPunct="1">
              <a:buFont typeface="Arial" panose="02080604020202020204" pitchFamily="34" charset="0"/>
              <a:buNone/>
            </a:pPr>
            <a:r>
              <a:rPr lang="zh-CN" altLang="en-US" sz="2800" dirty="0">
                <a:ln w="0">
                  <a:solidFill>
                    <a:srgbClr val="D9D9D9"/>
                  </a:solidFill>
                </a:ln>
                <a:solidFill>
                  <a:srgbClr val="D9D9D9"/>
                </a:solidFill>
                <a:latin typeface="微软雅黑" panose="020B0503020204020204" charset="-122"/>
                <a:ea typeface="微软雅黑" panose="020B0503020204020204" charset="-122"/>
              </a:rPr>
              <a:t>熟悉大数据分析平台</a:t>
            </a:r>
            <a:endParaRPr lang="zh-CN" altLang="en-US" sz="2800" dirty="0">
              <a:ln w="0">
                <a:solidFill>
                  <a:srgbClr val="D9D9D9"/>
                </a:solidFill>
              </a:ln>
              <a:solidFill>
                <a:srgbClr val="D9D9D9"/>
              </a:solidFill>
              <a:latin typeface="微软雅黑" panose="020B0503020204020204" charset="-122"/>
              <a:ea typeface="微软雅黑" panose="020B0503020204020204" charset="-122"/>
            </a:endParaRPr>
          </a:p>
        </p:txBody>
      </p:sp>
      <p:sp>
        <p:nvSpPr>
          <p:cNvPr id="5" name="任意多边形 52"/>
          <p:cNvSpPr/>
          <p:nvPr/>
        </p:nvSpPr>
        <p:spPr>
          <a:xfrm rot="10800000">
            <a:off x="4916615" y="2136145"/>
            <a:ext cx="358138" cy="1173646"/>
          </a:xfrm>
          <a:custGeom>
            <a:avLst/>
            <a:gdLst>
              <a:gd name="connsiteX0" fmla="*/ 41626868 w 53433560"/>
              <a:gd name="connsiteY0" fmla="*/ 0 h 65355416"/>
              <a:gd name="connsiteX1" fmla="*/ 53433560 w 53433560"/>
              <a:gd name="connsiteY1" fmla="*/ 6196292 h 65355416"/>
              <a:gd name="connsiteX2" fmla="*/ 41626868 w 53433560"/>
              <a:gd name="connsiteY2" fmla="*/ 12392582 h 65355416"/>
              <a:gd name="connsiteX3" fmla="*/ 41626868 w 53433560"/>
              <a:gd name="connsiteY3" fmla="*/ 8866274 h 65355416"/>
              <a:gd name="connsiteX4" fmla="*/ 26379392 w 53433560"/>
              <a:gd name="connsiteY4" fmla="*/ 8866274 h 65355416"/>
              <a:gd name="connsiteX5" fmla="*/ 22763240 w 53433560"/>
              <a:gd name="connsiteY5" fmla="*/ 12482430 h 65355416"/>
              <a:gd name="connsiteX6" fmla="*/ 22763240 w 53433560"/>
              <a:gd name="connsiteY6" fmla="*/ 38684920 h 65355416"/>
              <a:gd name="connsiteX7" fmla="*/ 22761576 w 53433560"/>
              <a:gd name="connsiteY7" fmla="*/ 38684920 h 65355416"/>
              <a:gd name="connsiteX8" fmla="*/ 22754692 w 53433560"/>
              <a:gd name="connsiteY8" fmla="*/ 39346188 h 65355416"/>
              <a:gd name="connsiteX9" fmla="*/ 199076 w 53433560"/>
              <a:gd name="connsiteY9" fmla="*/ 65355416 h 65355416"/>
              <a:gd name="connsiteX10" fmla="*/ 0 w 53433560"/>
              <a:gd name="connsiteY10" fmla="*/ 59993096 h 65355416"/>
              <a:gd name="connsiteX11" fmla="*/ 17395920 w 53433560"/>
              <a:gd name="connsiteY11" fmla="*/ 38680466 h 65355416"/>
              <a:gd name="connsiteX12" fmla="*/ 17423272 w 53433560"/>
              <a:gd name="connsiteY12" fmla="*/ 38680450 h 65355416"/>
              <a:gd name="connsiteX13" fmla="*/ 17423272 w 53433560"/>
              <a:gd name="connsiteY13" fmla="*/ 12482430 h 65355416"/>
              <a:gd name="connsiteX14" fmla="*/ 26379392 w 53433560"/>
              <a:gd name="connsiteY14" fmla="*/ 3526308 h 65355416"/>
              <a:gd name="connsiteX15" fmla="*/ 41626868 w 53433560"/>
              <a:gd name="connsiteY15" fmla="*/ 3526308 h 65355416"/>
              <a:gd name="connsiteX0-1" fmla="*/ 41626868 w 53433560"/>
              <a:gd name="connsiteY0-2" fmla="*/ 0 h 65355416"/>
              <a:gd name="connsiteX1-3" fmla="*/ 53433560 w 53433560"/>
              <a:gd name="connsiteY1-4" fmla="*/ 6196292 h 65355416"/>
              <a:gd name="connsiteX2-5" fmla="*/ 41626846 w 53433560"/>
              <a:gd name="connsiteY2-6" fmla="*/ 9849659 h 65355416"/>
              <a:gd name="connsiteX3-7" fmla="*/ 41626868 w 53433560"/>
              <a:gd name="connsiteY3-8" fmla="*/ 8866274 h 65355416"/>
              <a:gd name="connsiteX4-9" fmla="*/ 26379392 w 53433560"/>
              <a:gd name="connsiteY4-10" fmla="*/ 8866274 h 65355416"/>
              <a:gd name="connsiteX5-11" fmla="*/ 22763240 w 53433560"/>
              <a:gd name="connsiteY5-12" fmla="*/ 12482430 h 65355416"/>
              <a:gd name="connsiteX6-13" fmla="*/ 22763240 w 53433560"/>
              <a:gd name="connsiteY6-14" fmla="*/ 38684920 h 65355416"/>
              <a:gd name="connsiteX7-15" fmla="*/ 22761576 w 53433560"/>
              <a:gd name="connsiteY7-16" fmla="*/ 38684920 h 65355416"/>
              <a:gd name="connsiteX8-17" fmla="*/ 22754692 w 53433560"/>
              <a:gd name="connsiteY8-18" fmla="*/ 39346188 h 65355416"/>
              <a:gd name="connsiteX9-19" fmla="*/ 199076 w 53433560"/>
              <a:gd name="connsiteY9-20" fmla="*/ 65355416 h 65355416"/>
              <a:gd name="connsiteX10-21" fmla="*/ 0 w 53433560"/>
              <a:gd name="connsiteY10-22" fmla="*/ 59993096 h 65355416"/>
              <a:gd name="connsiteX11-23" fmla="*/ 17395920 w 53433560"/>
              <a:gd name="connsiteY11-24" fmla="*/ 38680466 h 65355416"/>
              <a:gd name="connsiteX12-25" fmla="*/ 17423272 w 53433560"/>
              <a:gd name="connsiteY12-26" fmla="*/ 38680450 h 65355416"/>
              <a:gd name="connsiteX13-27" fmla="*/ 17423272 w 53433560"/>
              <a:gd name="connsiteY13-28" fmla="*/ 12482430 h 65355416"/>
              <a:gd name="connsiteX14-29" fmla="*/ 26379392 w 53433560"/>
              <a:gd name="connsiteY14-30" fmla="*/ 3526308 h 65355416"/>
              <a:gd name="connsiteX15-31" fmla="*/ 41626868 w 53433560"/>
              <a:gd name="connsiteY15-32" fmla="*/ 3526308 h 65355416"/>
              <a:gd name="connsiteX16" fmla="*/ 41626868 w 53433560"/>
              <a:gd name="connsiteY16" fmla="*/ 0 h 65355416"/>
              <a:gd name="connsiteX0-33" fmla="*/ 41626846 w 53433560"/>
              <a:gd name="connsiteY0-34" fmla="*/ 0 h 63321068"/>
              <a:gd name="connsiteX1-35" fmla="*/ 53433560 w 53433560"/>
              <a:gd name="connsiteY1-36" fmla="*/ 4161944 h 63321068"/>
              <a:gd name="connsiteX2-37" fmla="*/ 41626846 w 53433560"/>
              <a:gd name="connsiteY2-38" fmla="*/ 7815311 h 63321068"/>
              <a:gd name="connsiteX3-39" fmla="*/ 41626868 w 53433560"/>
              <a:gd name="connsiteY3-40" fmla="*/ 6831926 h 63321068"/>
              <a:gd name="connsiteX4-41" fmla="*/ 26379392 w 53433560"/>
              <a:gd name="connsiteY4-42" fmla="*/ 6831926 h 63321068"/>
              <a:gd name="connsiteX5-43" fmla="*/ 22763240 w 53433560"/>
              <a:gd name="connsiteY5-44" fmla="*/ 10448082 h 63321068"/>
              <a:gd name="connsiteX6-45" fmla="*/ 22763240 w 53433560"/>
              <a:gd name="connsiteY6-46" fmla="*/ 36650572 h 63321068"/>
              <a:gd name="connsiteX7-47" fmla="*/ 22761576 w 53433560"/>
              <a:gd name="connsiteY7-48" fmla="*/ 36650572 h 63321068"/>
              <a:gd name="connsiteX8-49" fmla="*/ 22754692 w 53433560"/>
              <a:gd name="connsiteY8-50" fmla="*/ 37311840 h 63321068"/>
              <a:gd name="connsiteX9-51" fmla="*/ 199076 w 53433560"/>
              <a:gd name="connsiteY9-52" fmla="*/ 63321068 h 63321068"/>
              <a:gd name="connsiteX10-53" fmla="*/ 0 w 53433560"/>
              <a:gd name="connsiteY10-54" fmla="*/ 57958748 h 63321068"/>
              <a:gd name="connsiteX11-55" fmla="*/ 17395920 w 53433560"/>
              <a:gd name="connsiteY11-56" fmla="*/ 36646118 h 63321068"/>
              <a:gd name="connsiteX12-57" fmla="*/ 17423272 w 53433560"/>
              <a:gd name="connsiteY12-58" fmla="*/ 36646102 h 63321068"/>
              <a:gd name="connsiteX13-59" fmla="*/ 17423272 w 53433560"/>
              <a:gd name="connsiteY13-60" fmla="*/ 10448082 h 63321068"/>
              <a:gd name="connsiteX14-61" fmla="*/ 26379392 w 53433560"/>
              <a:gd name="connsiteY14-62" fmla="*/ 1491960 h 63321068"/>
              <a:gd name="connsiteX15-63" fmla="*/ 41626868 w 53433560"/>
              <a:gd name="connsiteY15-64" fmla="*/ 1491960 h 63321068"/>
              <a:gd name="connsiteX16-65" fmla="*/ 41626846 w 53433560"/>
              <a:gd name="connsiteY16-66" fmla="*/ 0 h 63321068"/>
              <a:gd name="connsiteX0-67" fmla="*/ 41626846 w 53433560"/>
              <a:gd name="connsiteY0-68" fmla="*/ 0 h 63321068"/>
              <a:gd name="connsiteX1-69" fmla="*/ 53433560 w 53433560"/>
              <a:gd name="connsiteY1-70" fmla="*/ 4161944 h 63321068"/>
              <a:gd name="connsiteX2-71" fmla="*/ 41626846 w 53433560"/>
              <a:gd name="connsiteY2-72" fmla="*/ 7815311 h 63321068"/>
              <a:gd name="connsiteX3-73" fmla="*/ 43708405 w 53433560"/>
              <a:gd name="connsiteY3-74" fmla="*/ 6532391 h 63321068"/>
              <a:gd name="connsiteX4-75" fmla="*/ 26379392 w 53433560"/>
              <a:gd name="connsiteY4-76" fmla="*/ 6831926 h 63321068"/>
              <a:gd name="connsiteX5-77" fmla="*/ 22763240 w 53433560"/>
              <a:gd name="connsiteY5-78" fmla="*/ 10448082 h 63321068"/>
              <a:gd name="connsiteX6-79" fmla="*/ 22763240 w 53433560"/>
              <a:gd name="connsiteY6-80" fmla="*/ 36650572 h 63321068"/>
              <a:gd name="connsiteX7-81" fmla="*/ 22761576 w 53433560"/>
              <a:gd name="connsiteY7-82" fmla="*/ 36650572 h 63321068"/>
              <a:gd name="connsiteX8-83" fmla="*/ 22754692 w 53433560"/>
              <a:gd name="connsiteY8-84" fmla="*/ 37311840 h 63321068"/>
              <a:gd name="connsiteX9-85" fmla="*/ 199076 w 53433560"/>
              <a:gd name="connsiteY9-86" fmla="*/ 63321068 h 63321068"/>
              <a:gd name="connsiteX10-87" fmla="*/ 0 w 53433560"/>
              <a:gd name="connsiteY10-88" fmla="*/ 57958748 h 63321068"/>
              <a:gd name="connsiteX11-89" fmla="*/ 17395920 w 53433560"/>
              <a:gd name="connsiteY11-90" fmla="*/ 36646118 h 63321068"/>
              <a:gd name="connsiteX12-91" fmla="*/ 17423272 w 53433560"/>
              <a:gd name="connsiteY12-92" fmla="*/ 36646102 h 63321068"/>
              <a:gd name="connsiteX13-93" fmla="*/ 17423272 w 53433560"/>
              <a:gd name="connsiteY13-94" fmla="*/ 10448082 h 63321068"/>
              <a:gd name="connsiteX14-95" fmla="*/ 26379392 w 53433560"/>
              <a:gd name="connsiteY14-96" fmla="*/ 1491960 h 63321068"/>
              <a:gd name="connsiteX15-97" fmla="*/ 41626868 w 53433560"/>
              <a:gd name="connsiteY15-98" fmla="*/ 1491960 h 63321068"/>
              <a:gd name="connsiteX16-99" fmla="*/ 41626846 w 53433560"/>
              <a:gd name="connsiteY16-100" fmla="*/ 0 h 63321068"/>
              <a:gd name="connsiteX0-101" fmla="*/ 40239058 w 53433560"/>
              <a:gd name="connsiteY0-102" fmla="*/ 0 h 62122939"/>
              <a:gd name="connsiteX1-103" fmla="*/ 53433560 w 53433560"/>
              <a:gd name="connsiteY1-104" fmla="*/ 2963815 h 62122939"/>
              <a:gd name="connsiteX2-105" fmla="*/ 41626846 w 53433560"/>
              <a:gd name="connsiteY2-106" fmla="*/ 6617182 h 62122939"/>
              <a:gd name="connsiteX3-107" fmla="*/ 43708405 w 53433560"/>
              <a:gd name="connsiteY3-108" fmla="*/ 5334262 h 62122939"/>
              <a:gd name="connsiteX4-109" fmla="*/ 26379392 w 53433560"/>
              <a:gd name="connsiteY4-110" fmla="*/ 5633797 h 62122939"/>
              <a:gd name="connsiteX5-111" fmla="*/ 22763240 w 53433560"/>
              <a:gd name="connsiteY5-112" fmla="*/ 9249953 h 62122939"/>
              <a:gd name="connsiteX6-113" fmla="*/ 22763240 w 53433560"/>
              <a:gd name="connsiteY6-114" fmla="*/ 35452443 h 62122939"/>
              <a:gd name="connsiteX7-115" fmla="*/ 22761576 w 53433560"/>
              <a:gd name="connsiteY7-116" fmla="*/ 35452443 h 62122939"/>
              <a:gd name="connsiteX8-117" fmla="*/ 22754692 w 53433560"/>
              <a:gd name="connsiteY8-118" fmla="*/ 36113711 h 62122939"/>
              <a:gd name="connsiteX9-119" fmla="*/ 199076 w 53433560"/>
              <a:gd name="connsiteY9-120" fmla="*/ 62122939 h 62122939"/>
              <a:gd name="connsiteX10-121" fmla="*/ 0 w 53433560"/>
              <a:gd name="connsiteY10-122" fmla="*/ 56760619 h 62122939"/>
              <a:gd name="connsiteX11-123" fmla="*/ 17395920 w 53433560"/>
              <a:gd name="connsiteY11-124" fmla="*/ 35447989 h 62122939"/>
              <a:gd name="connsiteX12-125" fmla="*/ 17423272 w 53433560"/>
              <a:gd name="connsiteY12-126" fmla="*/ 35447973 h 62122939"/>
              <a:gd name="connsiteX13-127" fmla="*/ 17423272 w 53433560"/>
              <a:gd name="connsiteY13-128" fmla="*/ 9249953 h 62122939"/>
              <a:gd name="connsiteX14-129" fmla="*/ 26379392 w 53433560"/>
              <a:gd name="connsiteY14-130" fmla="*/ 293831 h 62122939"/>
              <a:gd name="connsiteX15-131" fmla="*/ 41626868 w 53433560"/>
              <a:gd name="connsiteY15-132" fmla="*/ 293831 h 62122939"/>
              <a:gd name="connsiteX16-133" fmla="*/ 40239058 w 53433560"/>
              <a:gd name="connsiteY16-134" fmla="*/ 0 h 62122939"/>
              <a:gd name="connsiteX0-135" fmla="*/ 40239058 w 53433560"/>
              <a:gd name="connsiteY0-136" fmla="*/ 0 h 62122939"/>
              <a:gd name="connsiteX1-137" fmla="*/ 53433560 w 53433560"/>
              <a:gd name="connsiteY1-138" fmla="*/ 2963815 h 62122939"/>
              <a:gd name="connsiteX2-139" fmla="*/ 41626846 w 53433560"/>
              <a:gd name="connsiteY2-140" fmla="*/ 6617182 h 62122939"/>
              <a:gd name="connsiteX3-141" fmla="*/ 26379392 w 53433560"/>
              <a:gd name="connsiteY3-142" fmla="*/ 5633797 h 62122939"/>
              <a:gd name="connsiteX4-143" fmla="*/ 22763240 w 53433560"/>
              <a:gd name="connsiteY4-144" fmla="*/ 9249953 h 62122939"/>
              <a:gd name="connsiteX5-145" fmla="*/ 22763240 w 53433560"/>
              <a:gd name="connsiteY5-146" fmla="*/ 35452443 h 62122939"/>
              <a:gd name="connsiteX6-147" fmla="*/ 22761576 w 53433560"/>
              <a:gd name="connsiteY6-148" fmla="*/ 35452443 h 62122939"/>
              <a:gd name="connsiteX7-149" fmla="*/ 22754692 w 53433560"/>
              <a:gd name="connsiteY7-150" fmla="*/ 36113711 h 62122939"/>
              <a:gd name="connsiteX8-151" fmla="*/ 199076 w 53433560"/>
              <a:gd name="connsiteY8-152" fmla="*/ 62122939 h 62122939"/>
              <a:gd name="connsiteX9-153" fmla="*/ 0 w 53433560"/>
              <a:gd name="connsiteY9-154" fmla="*/ 56760619 h 62122939"/>
              <a:gd name="connsiteX10-155" fmla="*/ 17395920 w 53433560"/>
              <a:gd name="connsiteY10-156" fmla="*/ 35447989 h 62122939"/>
              <a:gd name="connsiteX11-157" fmla="*/ 17423272 w 53433560"/>
              <a:gd name="connsiteY11-158" fmla="*/ 35447973 h 62122939"/>
              <a:gd name="connsiteX12-159" fmla="*/ 17423272 w 53433560"/>
              <a:gd name="connsiteY12-160" fmla="*/ 9249953 h 62122939"/>
              <a:gd name="connsiteX13-161" fmla="*/ 26379392 w 53433560"/>
              <a:gd name="connsiteY13-162" fmla="*/ 293831 h 62122939"/>
              <a:gd name="connsiteX14-163" fmla="*/ 41626868 w 53433560"/>
              <a:gd name="connsiteY14-164" fmla="*/ 293831 h 62122939"/>
              <a:gd name="connsiteX15-165" fmla="*/ 40239058 w 53433560"/>
              <a:gd name="connsiteY15-166" fmla="*/ 0 h 62122939"/>
              <a:gd name="connsiteX0-167" fmla="*/ 41626868 w 53433560"/>
              <a:gd name="connsiteY0-168" fmla="*/ -1 h 61829107"/>
              <a:gd name="connsiteX1-169" fmla="*/ 53433560 w 53433560"/>
              <a:gd name="connsiteY1-170" fmla="*/ 2669983 h 61829107"/>
              <a:gd name="connsiteX2-171" fmla="*/ 41626846 w 53433560"/>
              <a:gd name="connsiteY2-172" fmla="*/ 6323350 h 61829107"/>
              <a:gd name="connsiteX3-173" fmla="*/ 26379392 w 53433560"/>
              <a:gd name="connsiteY3-174" fmla="*/ 5339965 h 61829107"/>
              <a:gd name="connsiteX4-175" fmla="*/ 22763240 w 53433560"/>
              <a:gd name="connsiteY4-176" fmla="*/ 8956121 h 61829107"/>
              <a:gd name="connsiteX5-177" fmla="*/ 22763240 w 53433560"/>
              <a:gd name="connsiteY5-178" fmla="*/ 35158611 h 61829107"/>
              <a:gd name="connsiteX6-179" fmla="*/ 22761576 w 53433560"/>
              <a:gd name="connsiteY6-180" fmla="*/ 35158611 h 61829107"/>
              <a:gd name="connsiteX7-181" fmla="*/ 22754692 w 53433560"/>
              <a:gd name="connsiteY7-182" fmla="*/ 35819879 h 61829107"/>
              <a:gd name="connsiteX8-183" fmla="*/ 199076 w 53433560"/>
              <a:gd name="connsiteY8-184" fmla="*/ 61829107 h 61829107"/>
              <a:gd name="connsiteX9-185" fmla="*/ 0 w 53433560"/>
              <a:gd name="connsiteY9-186" fmla="*/ 56466787 h 61829107"/>
              <a:gd name="connsiteX10-187" fmla="*/ 17395920 w 53433560"/>
              <a:gd name="connsiteY10-188" fmla="*/ 35154157 h 61829107"/>
              <a:gd name="connsiteX11-189" fmla="*/ 17423272 w 53433560"/>
              <a:gd name="connsiteY11-190" fmla="*/ 35154141 h 61829107"/>
              <a:gd name="connsiteX12-191" fmla="*/ 17423272 w 53433560"/>
              <a:gd name="connsiteY12-192" fmla="*/ 8956121 h 61829107"/>
              <a:gd name="connsiteX13-193" fmla="*/ 26379392 w 53433560"/>
              <a:gd name="connsiteY13-194" fmla="*/ -1 h 61829107"/>
              <a:gd name="connsiteX14-195" fmla="*/ 41626868 w 53433560"/>
              <a:gd name="connsiteY14-196" fmla="*/ -1 h 61829107"/>
              <a:gd name="connsiteX0-197" fmla="*/ 41626868 w 53433560"/>
              <a:gd name="connsiteY0-198" fmla="*/ -1 h 61829107"/>
              <a:gd name="connsiteX1-199" fmla="*/ 53433560 w 53433560"/>
              <a:gd name="connsiteY1-200" fmla="*/ 2669983 h 61829107"/>
              <a:gd name="connsiteX2-201" fmla="*/ 41626846 w 53433560"/>
              <a:gd name="connsiteY2-202" fmla="*/ 4526130 h 61829107"/>
              <a:gd name="connsiteX3-203" fmla="*/ 26379392 w 53433560"/>
              <a:gd name="connsiteY3-204" fmla="*/ 5339965 h 61829107"/>
              <a:gd name="connsiteX4-205" fmla="*/ 22763240 w 53433560"/>
              <a:gd name="connsiteY4-206" fmla="*/ 8956121 h 61829107"/>
              <a:gd name="connsiteX5-207" fmla="*/ 22763240 w 53433560"/>
              <a:gd name="connsiteY5-208" fmla="*/ 35158611 h 61829107"/>
              <a:gd name="connsiteX6-209" fmla="*/ 22761576 w 53433560"/>
              <a:gd name="connsiteY6-210" fmla="*/ 35158611 h 61829107"/>
              <a:gd name="connsiteX7-211" fmla="*/ 22754692 w 53433560"/>
              <a:gd name="connsiteY7-212" fmla="*/ 35819879 h 61829107"/>
              <a:gd name="connsiteX8-213" fmla="*/ 199076 w 53433560"/>
              <a:gd name="connsiteY8-214" fmla="*/ 61829107 h 61829107"/>
              <a:gd name="connsiteX9-215" fmla="*/ 0 w 53433560"/>
              <a:gd name="connsiteY9-216" fmla="*/ 56466787 h 61829107"/>
              <a:gd name="connsiteX10-217" fmla="*/ 17395920 w 53433560"/>
              <a:gd name="connsiteY10-218" fmla="*/ 35154157 h 61829107"/>
              <a:gd name="connsiteX11-219" fmla="*/ 17423272 w 53433560"/>
              <a:gd name="connsiteY11-220" fmla="*/ 35154141 h 61829107"/>
              <a:gd name="connsiteX12-221" fmla="*/ 17423272 w 53433560"/>
              <a:gd name="connsiteY12-222" fmla="*/ 8956121 h 61829107"/>
              <a:gd name="connsiteX13-223" fmla="*/ 26379392 w 53433560"/>
              <a:gd name="connsiteY13-224" fmla="*/ -1 h 61829107"/>
              <a:gd name="connsiteX14-225" fmla="*/ 41626868 w 53433560"/>
              <a:gd name="connsiteY14-226" fmla="*/ -1 h 61829107"/>
              <a:gd name="connsiteX0-227" fmla="*/ 41626868 w 43532767"/>
              <a:gd name="connsiteY0-228" fmla="*/ -1 h 61829107"/>
              <a:gd name="connsiteX1-229" fmla="*/ 41626846 w 43532767"/>
              <a:gd name="connsiteY1-230" fmla="*/ 4526130 h 61829107"/>
              <a:gd name="connsiteX2-231" fmla="*/ 26379392 w 43532767"/>
              <a:gd name="connsiteY2-232" fmla="*/ 5339965 h 61829107"/>
              <a:gd name="connsiteX3-233" fmla="*/ 22763240 w 43532767"/>
              <a:gd name="connsiteY3-234" fmla="*/ 8956121 h 61829107"/>
              <a:gd name="connsiteX4-235" fmla="*/ 22763240 w 43532767"/>
              <a:gd name="connsiteY4-236" fmla="*/ 35158611 h 61829107"/>
              <a:gd name="connsiteX5-237" fmla="*/ 22761576 w 43532767"/>
              <a:gd name="connsiteY5-238" fmla="*/ 35158611 h 61829107"/>
              <a:gd name="connsiteX6-239" fmla="*/ 22754692 w 43532767"/>
              <a:gd name="connsiteY6-240" fmla="*/ 35819879 h 61829107"/>
              <a:gd name="connsiteX7-241" fmla="*/ 199076 w 43532767"/>
              <a:gd name="connsiteY7-242" fmla="*/ 61829107 h 61829107"/>
              <a:gd name="connsiteX8-243" fmla="*/ 0 w 43532767"/>
              <a:gd name="connsiteY8-244" fmla="*/ 56466787 h 61829107"/>
              <a:gd name="connsiteX9-245" fmla="*/ 17395920 w 43532767"/>
              <a:gd name="connsiteY9-246" fmla="*/ 35154157 h 61829107"/>
              <a:gd name="connsiteX10-247" fmla="*/ 17423272 w 43532767"/>
              <a:gd name="connsiteY10-248" fmla="*/ 35154141 h 61829107"/>
              <a:gd name="connsiteX11-249" fmla="*/ 17423272 w 43532767"/>
              <a:gd name="connsiteY11-250" fmla="*/ 8956121 h 61829107"/>
              <a:gd name="connsiteX12-251" fmla="*/ 26379392 w 43532767"/>
              <a:gd name="connsiteY12-252" fmla="*/ -1 h 61829107"/>
              <a:gd name="connsiteX13-253" fmla="*/ 41626868 w 43532767"/>
              <a:gd name="connsiteY13-254" fmla="*/ -1 h 61829107"/>
              <a:gd name="connsiteX0-255" fmla="*/ 41626868 w 43914842"/>
              <a:gd name="connsiteY0-256" fmla="*/ -1 h 61829107"/>
              <a:gd name="connsiteX1-257" fmla="*/ 42320740 w 43914842"/>
              <a:gd name="connsiteY1-258" fmla="*/ 5125167 h 61829107"/>
              <a:gd name="connsiteX2-259" fmla="*/ 26379392 w 43914842"/>
              <a:gd name="connsiteY2-260" fmla="*/ 5339965 h 61829107"/>
              <a:gd name="connsiteX3-261" fmla="*/ 22763240 w 43914842"/>
              <a:gd name="connsiteY3-262" fmla="*/ 8956121 h 61829107"/>
              <a:gd name="connsiteX4-263" fmla="*/ 22763240 w 43914842"/>
              <a:gd name="connsiteY4-264" fmla="*/ 35158611 h 61829107"/>
              <a:gd name="connsiteX5-265" fmla="*/ 22761576 w 43914842"/>
              <a:gd name="connsiteY5-266" fmla="*/ 35158611 h 61829107"/>
              <a:gd name="connsiteX6-267" fmla="*/ 22754692 w 43914842"/>
              <a:gd name="connsiteY6-268" fmla="*/ 35819879 h 61829107"/>
              <a:gd name="connsiteX7-269" fmla="*/ 199076 w 43914842"/>
              <a:gd name="connsiteY7-270" fmla="*/ 61829107 h 61829107"/>
              <a:gd name="connsiteX8-271" fmla="*/ 0 w 43914842"/>
              <a:gd name="connsiteY8-272" fmla="*/ 56466787 h 61829107"/>
              <a:gd name="connsiteX9-273" fmla="*/ 17395920 w 43914842"/>
              <a:gd name="connsiteY9-274" fmla="*/ 35154157 h 61829107"/>
              <a:gd name="connsiteX10-275" fmla="*/ 17423272 w 43914842"/>
              <a:gd name="connsiteY10-276" fmla="*/ 35154141 h 61829107"/>
              <a:gd name="connsiteX11-277" fmla="*/ 17423272 w 43914842"/>
              <a:gd name="connsiteY11-278" fmla="*/ 8956121 h 61829107"/>
              <a:gd name="connsiteX12-279" fmla="*/ 26379392 w 43914842"/>
              <a:gd name="connsiteY12-280" fmla="*/ -1 h 61829107"/>
              <a:gd name="connsiteX13-281" fmla="*/ 41626868 w 43914842"/>
              <a:gd name="connsiteY13-282" fmla="*/ -1 h 61829107"/>
              <a:gd name="connsiteX0-283" fmla="*/ 43024511 w 44614699"/>
              <a:gd name="connsiteY0-284" fmla="*/ 0 h 61829107"/>
              <a:gd name="connsiteX1-285" fmla="*/ 42320740 w 44614699"/>
              <a:gd name="connsiteY1-286" fmla="*/ 5125167 h 61829107"/>
              <a:gd name="connsiteX2-287" fmla="*/ 26379392 w 44614699"/>
              <a:gd name="connsiteY2-288" fmla="*/ 5339965 h 61829107"/>
              <a:gd name="connsiteX3-289" fmla="*/ 22763240 w 44614699"/>
              <a:gd name="connsiteY3-290" fmla="*/ 8956121 h 61829107"/>
              <a:gd name="connsiteX4-291" fmla="*/ 22763240 w 44614699"/>
              <a:gd name="connsiteY4-292" fmla="*/ 35158611 h 61829107"/>
              <a:gd name="connsiteX5-293" fmla="*/ 22761576 w 44614699"/>
              <a:gd name="connsiteY5-294" fmla="*/ 35158611 h 61829107"/>
              <a:gd name="connsiteX6-295" fmla="*/ 22754692 w 44614699"/>
              <a:gd name="connsiteY6-296" fmla="*/ 35819879 h 61829107"/>
              <a:gd name="connsiteX7-297" fmla="*/ 199076 w 44614699"/>
              <a:gd name="connsiteY7-298" fmla="*/ 61829107 h 61829107"/>
              <a:gd name="connsiteX8-299" fmla="*/ 0 w 44614699"/>
              <a:gd name="connsiteY8-300" fmla="*/ 56466787 h 61829107"/>
              <a:gd name="connsiteX9-301" fmla="*/ 17395920 w 44614699"/>
              <a:gd name="connsiteY9-302" fmla="*/ 35154157 h 61829107"/>
              <a:gd name="connsiteX10-303" fmla="*/ 17423272 w 44614699"/>
              <a:gd name="connsiteY10-304" fmla="*/ 35154141 h 61829107"/>
              <a:gd name="connsiteX11-305" fmla="*/ 17423272 w 44614699"/>
              <a:gd name="connsiteY11-306" fmla="*/ 8956121 h 61829107"/>
              <a:gd name="connsiteX12-307" fmla="*/ 26379392 w 44614699"/>
              <a:gd name="connsiteY12-308" fmla="*/ -1 h 61829107"/>
              <a:gd name="connsiteX13-309" fmla="*/ 43024511 w 44614699"/>
              <a:gd name="connsiteY13-310" fmla="*/ 0 h 618291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44614699" h="61829107">
                <a:moveTo>
                  <a:pt x="43024511" y="0"/>
                </a:moveTo>
                <a:cubicBezTo>
                  <a:pt x="45565753" y="754355"/>
                  <a:pt x="44861986" y="4235173"/>
                  <a:pt x="42320740" y="5125167"/>
                </a:cubicBezTo>
                <a:cubicBezTo>
                  <a:pt x="37811712" y="5570164"/>
                  <a:pt x="29523326" y="4901170"/>
                  <a:pt x="26379392" y="5339965"/>
                </a:cubicBezTo>
                <a:cubicBezTo>
                  <a:pt x="24382244" y="5339965"/>
                  <a:pt x="22763240" y="6958971"/>
                  <a:pt x="22763240" y="8956121"/>
                </a:cubicBezTo>
                <a:lnTo>
                  <a:pt x="22763240" y="35158611"/>
                </a:lnTo>
                <a:lnTo>
                  <a:pt x="22761576" y="35158611"/>
                </a:lnTo>
                <a:cubicBezTo>
                  <a:pt x="22759281" y="35379034"/>
                  <a:pt x="22756987" y="35599456"/>
                  <a:pt x="22754692" y="35819879"/>
                </a:cubicBezTo>
                <a:cubicBezTo>
                  <a:pt x="22456396" y="49824451"/>
                  <a:pt x="12618072" y="61237107"/>
                  <a:pt x="199076" y="61829107"/>
                </a:cubicBezTo>
                <a:lnTo>
                  <a:pt x="0" y="56466787"/>
                </a:lnTo>
                <a:cubicBezTo>
                  <a:pt x="9730952" y="55970211"/>
                  <a:pt x="17400704" y="46573603"/>
                  <a:pt x="17395920" y="35154157"/>
                </a:cubicBezTo>
                <a:lnTo>
                  <a:pt x="17423272" y="35154141"/>
                </a:lnTo>
                <a:lnTo>
                  <a:pt x="17423272" y="8956121"/>
                </a:lnTo>
                <a:cubicBezTo>
                  <a:pt x="17423272" y="4009793"/>
                  <a:pt x="21433064" y="-1"/>
                  <a:pt x="26379392" y="-1"/>
                </a:cubicBezTo>
                <a:lnTo>
                  <a:pt x="43024511" y="0"/>
                </a:lnTo>
                <a:close/>
              </a:path>
            </a:pathLst>
          </a:custGeom>
          <a:solidFill>
            <a:srgbClr val="97EEFF"/>
          </a:solidFill>
          <a:ln>
            <a:solidFill>
              <a:srgbClr val="97EEFF"/>
            </a:solidFill>
          </a:ln>
        </p:spPr>
        <p:txBody>
          <a:bodyPr vert="horz" wrap="square" lIns="91440" tIns="45720" rIns="91440" bIns="45720" numCol="1" anchor="t" anchorCtr="0" compatLnSpc="1"/>
          <a:lstStyle/>
          <a:p>
            <a:endParaRPr lang="zh-CN" altLang="en-US" dirty="0">
              <a:solidFill>
                <a:schemeClr val="tx1"/>
              </a:solidFill>
            </a:endParaRPr>
          </a:p>
        </p:txBody>
      </p:sp>
      <p:sp>
        <p:nvSpPr>
          <p:cNvPr id="7" name="左箭头 54"/>
          <p:cNvSpPr/>
          <p:nvPr/>
        </p:nvSpPr>
        <p:spPr>
          <a:xfrm rot="10800000" flipH="1">
            <a:off x="4916615" y="3424025"/>
            <a:ext cx="347818" cy="87187"/>
          </a:xfrm>
          <a:prstGeom prst="roundRect">
            <a:avLst/>
          </a:prstGeom>
          <a:solidFill>
            <a:srgbClr val="97EEFF"/>
          </a:solidFill>
          <a:ln>
            <a:solidFill>
              <a:srgbClr val="97EEFF"/>
            </a:solidFill>
          </a:ln>
        </p:spPr>
        <p:txBody>
          <a:bodyPr vert="horz" wrap="square" lIns="91440" tIns="45720" rIns="91440" bIns="45720" numCol="1" anchor="t" anchorCtr="0" compatLnSpc="1"/>
          <a:lstStyle/>
          <a:p>
            <a:endParaRPr lang="zh-CN" altLang="en-US">
              <a:solidFill>
                <a:schemeClr val="tx1"/>
              </a:solidFill>
            </a:endParaRPr>
          </a:p>
        </p:txBody>
      </p:sp>
      <p:sp>
        <p:nvSpPr>
          <p:cNvPr id="10" name="双括号 9"/>
          <p:cNvSpPr/>
          <p:nvPr/>
        </p:nvSpPr>
        <p:spPr>
          <a:xfrm>
            <a:off x="3522581" y="2803607"/>
            <a:ext cx="1319193" cy="1328023"/>
          </a:xfrm>
          <a:prstGeom prst="bracketPair">
            <a:avLst/>
          </a:prstGeom>
          <a:ln w="28575">
            <a:solidFill>
              <a:srgbClr val="6AE7FF"/>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600" b="1" i="0" u="none" strike="noStrike" kern="0" cap="none" spc="338" normalizeH="0" baseline="0" noProof="0" dirty="0">
                <a:ln>
                  <a:solidFill>
                    <a:srgbClr val="F8841D"/>
                  </a:solidFill>
                </a:ln>
                <a:solidFill>
                  <a:srgbClr val="F8841D"/>
                </a:solidFill>
                <a:effectLst/>
                <a:uLnTx/>
                <a:uFillTx/>
                <a:latin typeface="微软雅黑" panose="020B0503020204020204" charset="-122"/>
                <a:ea typeface="微软雅黑" panose="020B0503020204020204" charset="-122"/>
              </a:rPr>
              <a:t>案例教学</a:t>
            </a:r>
            <a:endParaRPr kumimoji="0" lang="zh-CN" altLang="en-US" sz="3600" b="1" i="0" u="none" strike="noStrike" kern="0" cap="none" spc="0" normalizeH="0" baseline="0" noProof="0" dirty="0">
              <a:ln>
                <a:solidFill>
                  <a:srgbClr val="F8841D"/>
                </a:solidFill>
              </a:ln>
              <a:solidFill>
                <a:srgbClr val="F8841D"/>
              </a:solidFill>
              <a:effectLst/>
              <a:uLnTx/>
              <a:uFillTx/>
              <a:latin typeface="微软雅黑" panose="020B0503020204020204" charset="-122"/>
              <a:ea typeface="微软雅黑" panose="020B0503020204020204" charset="-122"/>
            </a:endParaRPr>
          </a:p>
        </p:txBody>
      </p:sp>
      <p:sp>
        <p:nvSpPr>
          <p:cNvPr id="11" name="任意多边形 52"/>
          <p:cNvSpPr/>
          <p:nvPr/>
        </p:nvSpPr>
        <p:spPr>
          <a:xfrm rot="10800000" flipV="1">
            <a:off x="4916615" y="3625446"/>
            <a:ext cx="358138" cy="1173646"/>
          </a:xfrm>
          <a:custGeom>
            <a:avLst/>
            <a:gdLst>
              <a:gd name="connsiteX0" fmla="*/ 41626868 w 53433560"/>
              <a:gd name="connsiteY0" fmla="*/ 0 h 65355416"/>
              <a:gd name="connsiteX1" fmla="*/ 53433560 w 53433560"/>
              <a:gd name="connsiteY1" fmla="*/ 6196292 h 65355416"/>
              <a:gd name="connsiteX2" fmla="*/ 41626868 w 53433560"/>
              <a:gd name="connsiteY2" fmla="*/ 12392582 h 65355416"/>
              <a:gd name="connsiteX3" fmla="*/ 41626868 w 53433560"/>
              <a:gd name="connsiteY3" fmla="*/ 8866274 h 65355416"/>
              <a:gd name="connsiteX4" fmla="*/ 26379392 w 53433560"/>
              <a:gd name="connsiteY4" fmla="*/ 8866274 h 65355416"/>
              <a:gd name="connsiteX5" fmla="*/ 22763240 w 53433560"/>
              <a:gd name="connsiteY5" fmla="*/ 12482430 h 65355416"/>
              <a:gd name="connsiteX6" fmla="*/ 22763240 w 53433560"/>
              <a:gd name="connsiteY6" fmla="*/ 38684920 h 65355416"/>
              <a:gd name="connsiteX7" fmla="*/ 22761576 w 53433560"/>
              <a:gd name="connsiteY7" fmla="*/ 38684920 h 65355416"/>
              <a:gd name="connsiteX8" fmla="*/ 22754692 w 53433560"/>
              <a:gd name="connsiteY8" fmla="*/ 39346188 h 65355416"/>
              <a:gd name="connsiteX9" fmla="*/ 199076 w 53433560"/>
              <a:gd name="connsiteY9" fmla="*/ 65355416 h 65355416"/>
              <a:gd name="connsiteX10" fmla="*/ 0 w 53433560"/>
              <a:gd name="connsiteY10" fmla="*/ 59993096 h 65355416"/>
              <a:gd name="connsiteX11" fmla="*/ 17395920 w 53433560"/>
              <a:gd name="connsiteY11" fmla="*/ 38680466 h 65355416"/>
              <a:gd name="connsiteX12" fmla="*/ 17423272 w 53433560"/>
              <a:gd name="connsiteY12" fmla="*/ 38680450 h 65355416"/>
              <a:gd name="connsiteX13" fmla="*/ 17423272 w 53433560"/>
              <a:gd name="connsiteY13" fmla="*/ 12482430 h 65355416"/>
              <a:gd name="connsiteX14" fmla="*/ 26379392 w 53433560"/>
              <a:gd name="connsiteY14" fmla="*/ 3526308 h 65355416"/>
              <a:gd name="connsiteX15" fmla="*/ 41626868 w 53433560"/>
              <a:gd name="connsiteY15" fmla="*/ 3526308 h 65355416"/>
              <a:gd name="connsiteX0-1" fmla="*/ 41626868 w 53433560"/>
              <a:gd name="connsiteY0-2" fmla="*/ 0 h 65355416"/>
              <a:gd name="connsiteX1-3" fmla="*/ 53433560 w 53433560"/>
              <a:gd name="connsiteY1-4" fmla="*/ 6196292 h 65355416"/>
              <a:gd name="connsiteX2-5" fmla="*/ 41626846 w 53433560"/>
              <a:gd name="connsiteY2-6" fmla="*/ 9849659 h 65355416"/>
              <a:gd name="connsiteX3-7" fmla="*/ 41626868 w 53433560"/>
              <a:gd name="connsiteY3-8" fmla="*/ 8866274 h 65355416"/>
              <a:gd name="connsiteX4-9" fmla="*/ 26379392 w 53433560"/>
              <a:gd name="connsiteY4-10" fmla="*/ 8866274 h 65355416"/>
              <a:gd name="connsiteX5-11" fmla="*/ 22763240 w 53433560"/>
              <a:gd name="connsiteY5-12" fmla="*/ 12482430 h 65355416"/>
              <a:gd name="connsiteX6-13" fmla="*/ 22763240 w 53433560"/>
              <a:gd name="connsiteY6-14" fmla="*/ 38684920 h 65355416"/>
              <a:gd name="connsiteX7-15" fmla="*/ 22761576 w 53433560"/>
              <a:gd name="connsiteY7-16" fmla="*/ 38684920 h 65355416"/>
              <a:gd name="connsiteX8-17" fmla="*/ 22754692 w 53433560"/>
              <a:gd name="connsiteY8-18" fmla="*/ 39346188 h 65355416"/>
              <a:gd name="connsiteX9-19" fmla="*/ 199076 w 53433560"/>
              <a:gd name="connsiteY9-20" fmla="*/ 65355416 h 65355416"/>
              <a:gd name="connsiteX10-21" fmla="*/ 0 w 53433560"/>
              <a:gd name="connsiteY10-22" fmla="*/ 59993096 h 65355416"/>
              <a:gd name="connsiteX11-23" fmla="*/ 17395920 w 53433560"/>
              <a:gd name="connsiteY11-24" fmla="*/ 38680466 h 65355416"/>
              <a:gd name="connsiteX12-25" fmla="*/ 17423272 w 53433560"/>
              <a:gd name="connsiteY12-26" fmla="*/ 38680450 h 65355416"/>
              <a:gd name="connsiteX13-27" fmla="*/ 17423272 w 53433560"/>
              <a:gd name="connsiteY13-28" fmla="*/ 12482430 h 65355416"/>
              <a:gd name="connsiteX14-29" fmla="*/ 26379392 w 53433560"/>
              <a:gd name="connsiteY14-30" fmla="*/ 3526308 h 65355416"/>
              <a:gd name="connsiteX15-31" fmla="*/ 41626868 w 53433560"/>
              <a:gd name="connsiteY15-32" fmla="*/ 3526308 h 65355416"/>
              <a:gd name="connsiteX16" fmla="*/ 41626868 w 53433560"/>
              <a:gd name="connsiteY16" fmla="*/ 0 h 65355416"/>
              <a:gd name="connsiteX0-33" fmla="*/ 41626846 w 53433560"/>
              <a:gd name="connsiteY0-34" fmla="*/ 0 h 63321068"/>
              <a:gd name="connsiteX1-35" fmla="*/ 53433560 w 53433560"/>
              <a:gd name="connsiteY1-36" fmla="*/ 4161944 h 63321068"/>
              <a:gd name="connsiteX2-37" fmla="*/ 41626846 w 53433560"/>
              <a:gd name="connsiteY2-38" fmla="*/ 7815311 h 63321068"/>
              <a:gd name="connsiteX3-39" fmla="*/ 41626868 w 53433560"/>
              <a:gd name="connsiteY3-40" fmla="*/ 6831926 h 63321068"/>
              <a:gd name="connsiteX4-41" fmla="*/ 26379392 w 53433560"/>
              <a:gd name="connsiteY4-42" fmla="*/ 6831926 h 63321068"/>
              <a:gd name="connsiteX5-43" fmla="*/ 22763240 w 53433560"/>
              <a:gd name="connsiteY5-44" fmla="*/ 10448082 h 63321068"/>
              <a:gd name="connsiteX6-45" fmla="*/ 22763240 w 53433560"/>
              <a:gd name="connsiteY6-46" fmla="*/ 36650572 h 63321068"/>
              <a:gd name="connsiteX7-47" fmla="*/ 22761576 w 53433560"/>
              <a:gd name="connsiteY7-48" fmla="*/ 36650572 h 63321068"/>
              <a:gd name="connsiteX8-49" fmla="*/ 22754692 w 53433560"/>
              <a:gd name="connsiteY8-50" fmla="*/ 37311840 h 63321068"/>
              <a:gd name="connsiteX9-51" fmla="*/ 199076 w 53433560"/>
              <a:gd name="connsiteY9-52" fmla="*/ 63321068 h 63321068"/>
              <a:gd name="connsiteX10-53" fmla="*/ 0 w 53433560"/>
              <a:gd name="connsiteY10-54" fmla="*/ 57958748 h 63321068"/>
              <a:gd name="connsiteX11-55" fmla="*/ 17395920 w 53433560"/>
              <a:gd name="connsiteY11-56" fmla="*/ 36646118 h 63321068"/>
              <a:gd name="connsiteX12-57" fmla="*/ 17423272 w 53433560"/>
              <a:gd name="connsiteY12-58" fmla="*/ 36646102 h 63321068"/>
              <a:gd name="connsiteX13-59" fmla="*/ 17423272 w 53433560"/>
              <a:gd name="connsiteY13-60" fmla="*/ 10448082 h 63321068"/>
              <a:gd name="connsiteX14-61" fmla="*/ 26379392 w 53433560"/>
              <a:gd name="connsiteY14-62" fmla="*/ 1491960 h 63321068"/>
              <a:gd name="connsiteX15-63" fmla="*/ 41626868 w 53433560"/>
              <a:gd name="connsiteY15-64" fmla="*/ 1491960 h 63321068"/>
              <a:gd name="connsiteX16-65" fmla="*/ 41626846 w 53433560"/>
              <a:gd name="connsiteY16-66" fmla="*/ 0 h 63321068"/>
              <a:gd name="connsiteX0-67" fmla="*/ 41626846 w 53433560"/>
              <a:gd name="connsiteY0-68" fmla="*/ 0 h 63321068"/>
              <a:gd name="connsiteX1-69" fmla="*/ 53433560 w 53433560"/>
              <a:gd name="connsiteY1-70" fmla="*/ 4161944 h 63321068"/>
              <a:gd name="connsiteX2-71" fmla="*/ 41626846 w 53433560"/>
              <a:gd name="connsiteY2-72" fmla="*/ 7815311 h 63321068"/>
              <a:gd name="connsiteX3-73" fmla="*/ 43708405 w 53433560"/>
              <a:gd name="connsiteY3-74" fmla="*/ 6532391 h 63321068"/>
              <a:gd name="connsiteX4-75" fmla="*/ 26379392 w 53433560"/>
              <a:gd name="connsiteY4-76" fmla="*/ 6831926 h 63321068"/>
              <a:gd name="connsiteX5-77" fmla="*/ 22763240 w 53433560"/>
              <a:gd name="connsiteY5-78" fmla="*/ 10448082 h 63321068"/>
              <a:gd name="connsiteX6-79" fmla="*/ 22763240 w 53433560"/>
              <a:gd name="connsiteY6-80" fmla="*/ 36650572 h 63321068"/>
              <a:gd name="connsiteX7-81" fmla="*/ 22761576 w 53433560"/>
              <a:gd name="connsiteY7-82" fmla="*/ 36650572 h 63321068"/>
              <a:gd name="connsiteX8-83" fmla="*/ 22754692 w 53433560"/>
              <a:gd name="connsiteY8-84" fmla="*/ 37311840 h 63321068"/>
              <a:gd name="connsiteX9-85" fmla="*/ 199076 w 53433560"/>
              <a:gd name="connsiteY9-86" fmla="*/ 63321068 h 63321068"/>
              <a:gd name="connsiteX10-87" fmla="*/ 0 w 53433560"/>
              <a:gd name="connsiteY10-88" fmla="*/ 57958748 h 63321068"/>
              <a:gd name="connsiteX11-89" fmla="*/ 17395920 w 53433560"/>
              <a:gd name="connsiteY11-90" fmla="*/ 36646118 h 63321068"/>
              <a:gd name="connsiteX12-91" fmla="*/ 17423272 w 53433560"/>
              <a:gd name="connsiteY12-92" fmla="*/ 36646102 h 63321068"/>
              <a:gd name="connsiteX13-93" fmla="*/ 17423272 w 53433560"/>
              <a:gd name="connsiteY13-94" fmla="*/ 10448082 h 63321068"/>
              <a:gd name="connsiteX14-95" fmla="*/ 26379392 w 53433560"/>
              <a:gd name="connsiteY14-96" fmla="*/ 1491960 h 63321068"/>
              <a:gd name="connsiteX15-97" fmla="*/ 41626868 w 53433560"/>
              <a:gd name="connsiteY15-98" fmla="*/ 1491960 h 63321068"/>
              <a:gd name="connsiteX16-99" fmla="*/ 41626846 w 53433560"/>
              <a:gd name="connsiteY16-100" fmla="*/ 0 h 63321068"/>
              <a:gd name="connsiteX0-101" fmla="*/ 40239058 w 53433560"/>
              <a:gd name="connsiteY0-102" fmla="*/ 0 h 62122939"/>
              <a:gd name="connsiteX1-103" fmla="*/ 53433560 w 53433560"/>
              <a:gd name="connsiteY1-104" fmla="*/ 2963815 h 62122939"/>
              <a:gd name="connsiteX2-105" fmla="*/ 41626846 w 53433560"/>
              <a:gd name="connsiteY2-106" fmla="*/ 6617182 h 62122939"/>
              <a:gd name="connsiteX3-107" fmla="*/ 43708405 w 53433560"/>
              <a:gd name="connsiteY3-108" fmla="*/ 5334262 h 62122939"/>
              <a:gd name="connsiteX4-109" fmla="*/ 26379392 w 53433560"/>
              <a:gd name="connsiteY4-110" fmla="*/ 5633797 h 62122939"/>
              <a:gd name="connsiteX5-111" fmla="*/ 22763240 w 53433560"/>
              <a:gd name="connsiteY5-112" fmla="*/ 9249953 h 62122939"/>
              <a:gd name="connsiteX6-113" fmla="*/ 22763240 w 53433560"/>
              <a:gd name="connsiteY6-114" fmla="*/ 35452443 h 62122939"/>
              <a:gd name="connsiteX7-115" fmla="*/ 22761576 w 53433560"/>
              <a:gd name="connsiteY7-116" fmla="*/ 35452443 h 62122939"/>
              <a:gd name="connsiteX8-117" fmla="*/ 22754692 w 53433560"/>
              <a:gd name="connsiteY8-118" fmla="*/ 36113711 h 62122939"/>
              <a:gd name="connsiteX9-119" fmla="*/ 199076 w 53433560"/>
              <a:gd name="connsiteY9-120" fmla="*/ 62122939 h 62122939"/>
              <a:gd name="connsiteX10-121" fmla="*/ 0 w 53433560"/>
              <a:gd name="connsiteY10-122" fmla="*/ 56760619 h 62122939"/>
              <a:gd name="connsiteX11-123" fmla="*/ 17395920 w 53433560"/>
              <a:gd name="connsiteY11-124" fmla="*/ 35447989 h 62122939"/>
              <a:gd name="connsiteX12-125" fmla="*/ 17423272 w 53433560"/>
              <a:gd name="connsiteY12-126" fmla="*/ 35447973 h 62122939"/>
              <a:gd name="connsiteX13-127" fmla="*/ 17423272 w 53433560"/>
              <a:gd name="connsiteY13-128" fmla="*/ 9249953 h 62122939"/>
              <a:gd name="connsiteX14-129" fmla="*/ 26379392 w 53433560"/>
              <a:gd name="connsiteY14-130" fmla="*/ 293831 h 62122939"/>
              <a:gd name="connsiteX15-131" fmla="*/ 41626868 w 53433560"/>
              <a:gd name="connsiteY15-132" fmla="*/ 293831 h 62122939"/>
              <a:gd name="connsiteX16-133" fmla="*/ 40239058 w 53433560"/>
              <a:gd name="connsiteY16-134" fmla="*/ 0 h 62122939"/>
              <a:gd name="connsiteX0-135" fmla="*/ 40239058 w 53433560"/>
              <a:gd name="connsiteY0-136" fmla="*/ 0 h 62122939"/>
              <a:gd name="connsiteX1-137" fmla="*/ 53433560 w 53433560"/>
              <a:gd name="connsiteY1-138" fmla="*/ 2963815 h 62122939"/>
              <a:gd name="connsiteX2-139" fmla="*/ 41626846 w 53433560"/>
              <a:gd name="connsiteY2-140" fmla="*/ 6617182 h 62122939"/>
              <a:gd name="connsiteX3-141" fmla="*/ 26379392 w 53433560"/>
              <a:gd name="connsiteY3-142" fmla="*/ 5633797 h 62122939"/>
              <a:gd name="connsiteX4-143" fmla="*/ 22763240 w 53433560"/>
              <a:gd name="connsiteY4-144" fmla="*/ 9249953 h 62122939"/>
              <a:gd name="connsiteX5-145" fmla="*/ 22763240 w 53433560"/>
              <a:gd name="connsiteY5-146" fmla="*/ 35452443 h 62122939"/>
              <a:gd name="connsiteX6-147" fmla="*/ 22761576 w 53433560"/>
              <a:gd name="connsiteY6-148" fmla="*/ 35452443 h 62122939"/>
              <a:gd name="connsiteX7-149" fmla="*/ 22754692 w 53433560"/>
              <a:gd name="connsiteY7-150" fmla="*/ 36113711 h 62122939"/>
              <a:gd name="connsiteX8-151" fmla="*/ 199076 w 53433560"/>
              <a:gd name="connsiteY8-152" fmla="*/ 62122939 h 62122939"/>
              <a:gd name="connsiteX9-153" fmla="*/ 0 w 53433560"/>
              <a:gd name="connsiteY9-154" fmla="*/ 56760619 h 62122939"/>
              <a:gd name="connsiteX10-155" fmla="*/ 17395920 w 53433560"/>
              <a:gd name="connsiteY10-156" fmla="*/ 35447989 h 62122939"/>
              <a:gd name="connsiteX11-157" fmla="*/ 17423272 w 53433560"/>
              <a:gd name="connsiteY11-158" fmla="*/ 35447973 h 62122939"/>
              <a:gd name="connsiteX12-159" fmla="*/ 17423272 w 53433560"/>
              <a:gd name="connsiteY12-160" fmla="*/ 9249953 h 62122939"/>
              <a:gd name="connsiteX13-161" fmla="*/ 26379392 w 53433560"/>
              <a:gd name="connsiteY13-162" fmla="*/ 293831 h 62122939"/>
              <a:gd name="connsiteX14-163" fmla="*/ 41626868 w 53433560"/>
              <a:gd name="connsiteY14-164" fmla="*/ 293831 h 62122939"/>
              <a:gd name="connsiteX15-165" fmla="*/ 40239058 w 53433560"/>
              <a:gd name="connsiteY15-166" fmla="*/ 0 h 62122939"/>
              <a:gd name="connsiteX0-167" fmla="*/ 41626868 w 53433560"/>
              <a:gd name="connsiteY0-168" fmla="*/ -1 h 61829107"/>
              <a:gd name="connsiteX1-169" fmla="*/ 53433560 w 53433560"/>
              <a:gd name="connsiteY1-170" fmla="*/ 2669983 h 61829107"/>
              <a:gd name="connsiteX2-171" fmla="*/ 41626846 w 53433560"/>
              <a:gd name="connsiteY2-172" fmla="*/ 6323350 h 61829107"/>
              <a:gd name="connsiteX3-173" fmla="*/ 26379392 w 53433560"/>
              <a:gd name="connsiteY3-174" fmla="*/ 5339965 h 61829107"/>
              <a:gd name="connsiteX4-175" fmla="*/ 22763240 w 53433560"/>
              <a:gd name="connsiteY4-176" fmla="*/ 8956121 h 61829107"/>
              <a:gd name="connsiteX5-177" fmla="*/ 22763240 w 53433560"/>
              <a:gd name="connsiteY5-178" fmla="*/ 35158611 h 61829107"/>
              <a:gd name="connsiteX6-179" fmla="*/ 22761576 w 53433560"/>
              <a:gd name="connsiteY6-180" fmla="*/ 35158611 h 61829107"/>
              <a:gd name="connsiteX7-181" fmla="*/ 22754692 w 53433560"/>
              <a:gd name="connsiteY7-182" fmla="*/ 35819879 h 61829107"/>
              <a:gd name="connsiteX8-183" fmla="*/ 199076 w 53433560"/>
              <a:gd name="connsiteY8-184" fmla="*/ 61829107 h 61829107"/>
              <a:gd name="connsiteX9-185" fmla="*/ 0 w 53433560"/>
              <a:gd name="connsiteY9-186" fmla="*/ 56466787 h 61829107"/>
              <a:gd name="connsiteX10-187" fmla="*/ 17395920 w 53433560"/>
              <a:gd name="connsiteY10-188" fmla="*/ 35154157 h 61829107"/>
              <a:gd name="connsiteX11-189" fmla="*/ 17423272 w 53433560"/>
              <a:gd name="connsiteY11-190" fmla="*/ 35154141 h 61829107"/>
              <a:gd name="connsiteX12-191" fmla="*/ 17423272 w 53433560"/>
              <a:gd name="connsiteY12-192" fmla="*/ 8956121 h 61829107"/>
              <a:gd name="connsiteX13-193" fmla="*/ 26379392 w 53433560"/>
              <a:gd name="connsiteY13-194" fmla="*/ -1 h 61829107"/>
              <a:gd name="connsiteX14-195" fmla="*/ 41626868 w 53433560"/>
              <a:gd name="connsiteY14-196" fmla="*/ -1 h 61829107"/>
              <a:gd name="connsiteX0-197" fmla="*/ 41626868 w 53433560"/>
              <a:gd name="connsiteY0-198" fmla="*/ -1 h 61829107"/>
              <a:gd name="connsiteX1-199" fmla="*/ 53433560 w 53433560"/>
              <a:gd name="connsiteY1-200" fmla="*/ 2669983 h 61829107"/>
              <a:gd name="connsiteX2-201" fmla="*/ 41626846 w 53433560"/>
              <a:gd name="connsiteY2-202" fmla="*/ 4526130 h 61829107"/>
              <a:gd name="connsiteX3-203" fmla="*/ 26379392 w 53433560"/>
              <a:gd name="connsiteY3-204" fmla="*/ 5339965 h 61829107"/>
              <a:gd name="connsiteX4-205" fmla="*/ 22763240 w 53433560"/>
              <a:gd name="connsiteY4-206" fmla="*/ 8956121 h 61829107"/>
              <a:gd name="connsiteX5-207" fmla="*/ 22763240 w 53433560"/>
              <a:gd name="connsiteY5-208" fmla="*/ 35158611 h 61829107"/>
              <a:gd name="connsiteX6-209" fmla="*/ 22761576 w 53433560"/>
              <a:gd name="connsiteY6-210" fmla="*/ 35158611 h 61829107"/>
              <a:gd name="connsiteX7-211" fmla="*/ 22754692 w 53433560"/>
              <a:gd name="connsiteY7-212" fmla="*/ 35819879 h 61829107"/>
              <a:gd name="connsiteX8-213" fmla="*/ 199076 w 53433560"/>
              <a:gd name="connsiteY8-214" fmla="*/ 61829107 h 61829107"/>
              <a:gd name="connsiteX9-215" fmla="*/ 0 w 53433560"/>
              <a:gd name="connsiteY9-216" fmla="*/ 56466787 h 61829107"/>
              <a:gd name="connsiteX10-217" fmla="*/ 17395920 w 53433560"/>
              <a:gd name="connsiteY10-218" fmla="*/ 35154157 h 61829107"/>
              <a:gd name="connsiteX11-219" fmla="*/ 17423272 w 53433560"/>
              <a:gd name="connsiteY11-220" fmla="*/ 35154141 h 61829107"/>
              <a:gd name="connsiteX12-221" fmla="*/ 17423272 w 53433560"/>
              <a:gd name="connsiteY12-222" fmla="*/ 8956121 h 61829107"/>
              <a:gd name="connsiteX13-223" fmla="*/ 26379392 w 53433560"/>
              <a:gd name="connsiteY13-224" fmla="*/ -1 h 61829107"/>
              <a:gd name="connsiteX14-225" fmla="*/ 41626868 w 53433560"/>
              <a:gd name="connsiteY14-226" fmla="*/ -1 h 61829107"/>
              <a:gd name="connsiteX0-227" fmla="*/ 41626868 w 43532767"/>
              <a:gd name="connsiteY0-228" fmla="*/ -1 h 61829107"/>
              <a:gd name="connsiteX1-229" fmla="*/ 41626846 w 43532767"/>
              <a:gd name="connsiteY1-230" fmla="*/ 4526130 h 61829107"/>
              <a:gd name="connsiteX2-231" fmla="*/ 26379392 w 43532767"/>
              <a:gd name="connsiteY2-232" fmla="*/ 5339965 h 61829107"/>
              <a:gd name="connsiteX3-233" fmla="*/ 22763240 w 43532767"/>
              <a:gd name="connsiteY3-234" fmla="*/ 8956121 h 61829107"/>
              <a:gd name="connsiteX4-235" fmla="*/ 22763240 w 43532767"/>
              <a:gd name="connsiteY4-236" fmla="*/ 35158611 h 61829107"/>
              <a:gd name="connsiteX5-237" fmla="*/ 22761576 w 43532767"/>
              <a:gd name="connsiteY5-238" fmla="*/ 35158611 h 61829107"/>
              <a:gd name="connsiteX6-239" fmla="*/ 22754692 w 43532767"/>
              <a:gd name="connsiteY6-240" fmla="*/ 35819879 h 61829107"/>
              <a:gd name="connsiteX7-241" fmla="*/ 199076 w 43532767"/>
              <a:gd name="connsiteY7-242" fmla="*/ 61829107 h 61829107"/>
              <a:gd name="connsiteX8-243" fmla="*/ 0 w 43532767"/>
              <a:gd name="connsiteY8-244" fmla="*/ 56466787 h 61829107"/>
              <a:gd name="connsiteX9-245" fmla="*/ 17395920 w 43532767"/>
              <a:gd name="connsiteY9-246" fmla="*/ 35154157 h 61829107"/>
              <a:gd name="connsiteX10-247" fmla="*/ 17423272 w 43532767"/>
              <a:gd name="connsiteY10-248" fmla="*/ 35154141 h 61829107"/>
              <a:gd name="connsiteX11-249" fmla="*/ 17423272 w 43532767"/>
              <a:gd name="connsiteY11-250" fmla="*/ 8956121 h 61829107"/>
              <a:gd name="connsiteX12-251" fmla="*/ 26379392 w 43532767"/>
              <a:gd name="connsiteY12-252" fmla="*/ -1 h 61829107"/>
              <a:gd name="connsiteX13-253" fmla="*/ 41626868 w 43532767"/>
              <a:gd name="connsiteY13-254" fmla="*/ -1 h 61829107"/>
              <a:gd name="connsiteX0-255" fmla="*/ 41626868 w 43914842"/>
              <a:gd name="connsiteY0-256" fmla="*/ -1 h 61829107"/>
              <a:gd name="connsiteX1-257" fmla="*/ 42320740 w 43914842"/>
              <a:gd name="connsiteY1-258" fmla="*/ 5125167 h 61829107"/>
              <a:gd name="connsiteX2-259" fmla="*/ 26379392 w 43914842"/>
              <a:gd name="connsiteY2-260" fmla="*/ 5339965 h 61829107"/>
              <a:gd name="connsiteX3-261" fmla="*/ 22763240 w 43914842"/>
              <a:gd name="connsiteY3-262" fmla="*/ 8956121 h 61829107"/>
              <a:gd name="connsiteX4-263" fmla="*/ 22763240 w 43914842"/>
              <a:gd name="connsiteY4-264" fmla="*/ 35158611 h 61829107"/>
              <a:gd name="connsiteX5-265" fmla="*/ 22761576 w 43914842"/>
              <a:gd name="connsiteY5-266" fmla="*/ 35158611 h 61829107"/>
              <a:gd name="connsiteX6-267" fmla="*/ 22754692 w 43914842"/>
              <a:gd name="connsiteY6-268" fmla="*/ 35819879 h 61829107"/>
              <a:gd name="connsiteX7-269" fmla="*/ 199076 w 43914842"/>
              <a:gd name="connsiteY7-270" fmla="*/ 61829107 h 61829107"/>
              <a:gd name="connsiteX8-271" fmla="*/ 0 w 43914842"/>
              <a:gd name="connsiteY8-272" fmla="*/ 56466787 h 61829107"/>
              <a:gd name="connsiteX9-273" fmla="*/ 17395920 w 43914842"/>
              <a:gd name="connsiteY9-274" fmla="*/ 35154157 h 61829107"/>
              <a:gd name="connsiteX10-275" fmla="*/ 17423272 w 43914842"/>
              <a:gd name="connsiteY10-276" fmla="*/ 35154141 h 61829107"/>
              <a:gd name="connsiteX11-277" fmla="*/ 17423272 w 43914842"/>
              <a:gd name="connsiteY11-278" fmla="*/ 8956121 h 61829107"/>
              <a:gd name="connsiteX12-279" fmla="*/ 26379392 w 43914842"/>
              <a:gd name="connsiteY12-280" fmla="*/ -1 h 61829107"/>
              <a:gd name="connsiteX13-281" fmla="*/ 41626868 w 43914842"/>
              <a:gd name="connsiteY13-282" fmla="*/ -1 h 61829107"/>
              <a:gd name="connsiteX0-283" fmla="*/ 43024511 w 44614699"/>
              <a:gd name="connsiteY0-284" fmla="*/ 0 h 61829107"/>
              <a:gd name="connsiteX1-285" fmla="*/ 42320740 w 44614699"/>
              <a:gd name="connsiteY1-286" fmla="*/ 5125167 h 61829107"/>
              <a:gd name="connsiteX2-287" fmla="*/ 26379392 w 44614699"/>
              <a:gd name="connsiteY2-288" fmla="*/ 5339965 h 61829107"/>
              <a:gd name="connsiteX3-289" fmla="*/ 22763240 w 44614699"/>
              <a:gd name="connsiteY3-290" fmla="*/ 8956121 h 61829107"/>
              <a:gd name="connsiteX4-291" fmla="*/ 22763240 w 44614699"/>
              <a:gd name="connsiteY4-292" fmla="*/ 35158611 h 61829107"/>
              <a:gd name="connsiteX5-293" fmla="*/ 22761576 w 44614699"/>
              <a:gd name="connsiteY5-294" fmla="*/ 35158611 h 61829107"/>
              <a:gd name="connsiteX6-295" fmla="*/ 22754692 w 44614699"/>
              <a:gd name="connsiteY6-296" fmla="*/ 35819879 h 61829107"/>
              <a:gd name="connsiteX7-297" fmla="*/ 199076 w 44614699"/>
              <a:gd name="connsiteY7-298" fmla="*/ 61829107 h 61829107"/>
              <a:gd name="connsiteX8-299" fmla="*/ 0 w 44614699"/>
              <a:gd name="connsiteY8-300" fmla="*/ 56466787 h 61829107"/>
              <a:gd name="connsiteX9-301" fmla="*/ 17395920 w 44614699"/>
              <a:gd name="connsiteY9-302" fmla="*/ 35154157 h 61829107"/>
              <a:gd name="connsiteX10-303" fmla="*/ 17423272 w 44614699"/>
              <a:gd name="connsiteY10-304" fmla="*/ 35154141 h 61829107"/>
              <a:gd name="connsiteX11-305" fmla="*/ 17423272 w 44614699"/>
              <a:gd name="connsiteY11-306" fmla="*/ 8956121 h 61829107"/>
              <a:gd name="connsiteX12-307" fmla="*/ 26379392 w 44614699"/>
              <a:gd name="connsiteY12-308" fmla="*/ -1 h 61829107"/>
              <a:gd name="connsiteX13-309" fmla="*/ 43024511 w 44614699"/>
              <a:gd name="connsiteY13-310" fmla="*/ 0 h 618291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44614699" h="61829107">
                <a:moveTo>
                  <a:pt x="43024511" y="0"/>
                </a:moveTo>
                <a:cubicBezTo>
                  <a:pt x="45565753" y="754355"/>
                  <a:pt x="44861986" y="4235173"/>
                  <a:pt x="42320740" y="5125167"/>
                </a:cubicBezTo>
                <a:cubicBezTo>
                  <a:pt x="37811712" y="5570164"/>
                  <a:pt x="29523326" y="4901170"/>
                  <a:pt x="26379392" y="5339965"/>
                </a:cubicBezTo>
                <a:cubicBezTo>
                  <a:pt x="24382244" y="5339965"/>
                  <a:pt x="22763240" y="6958971"/>
                  <a:pt x="22763240" y="8956121"/>
                </a:cubicBezTo>
                <a:lnTo>
                  <a:pt x="22763240" y="35158611"/>
                </a:lnTo>
                <a:lnTo>
                  <a:pt x="22761576" y="35158611"/>
                </a:lnTo>
                <a:cubicBezTo>
                  <a:pt x="22759281" y="35379034"/>
                  <a:pt x="22756987" y="35599456"/>
                  <a:pt x="22754692" y="35819879"/>
                </a:cubicBezTo>
                <a:cubicBezTo>
                  <a:pt x="22456396" y="49824451"/>
                  <a:pt x="12618072" y="61237107"/>
                  <a:pt x="199076" y="61829107"/>
                </a:cubicBezTo>
                <a:lnTo>
                  <a:pt x="0" y="56466787"/>
                </a:lnTo>
                <a:cubicBezTo>
                  <a:pt x="9730952" y="55970211"/>
                  <a:pt x="17400704" y="46573603"/>
                  <a:pt x="17395920" y="35154157"/>
                </a:cubicBezTo>
                <a:lnTo>
                  <a:pt x="17423272" y="35154141"/>
                </a:lnTo>
                <a:lnTo>
                  <a:pt x="17423272" y="8956121"/>
                </a:lnTo>
                <a:cubicBezTo>
                  <a:pt x="17423272" y="4009793"/>
                  <a:pt x="21433064" y="-1"/>
                  <a:pt x="26379392" y="-1"/>
                </a:cubicBezTo>
                <a:lnTo>
                  <a:pt x="43024511" y="0"/>
                </a:lnTo>
                <a:close/>
              </a:path>
            </a:pathLst>
          </a:custGeom>
          <a:solidFill>
            <a:srgbClr val="97EEFF"/>
          </a:solidFill>
          <a:ln>
            <a:solidFill>
              <a:srgbClr val="97EEFF"/>
            </a:solidFill>
          </a:ln>
        </p:spPr>
        <p:txBody>
          <a:bodyPr vert="horz" wrap="square" lIns="91440" tIns="45720" rIns="91440" bIns="45720" numCol="1" anchor="t" anchorCtr="0" compatLnSpc="1"/>
          <a:lstStyle/>
          <a:p>
            <a:endParaRPr lang="zh-CN" altLang="en-US" dirty="0">
              <a:solidFill>
                <a:schemeClr val="tx1"/>
              </a:solidFill>
            </a:endParaRPr>
          </a:p>
        </p:txBody>
      </p:sp>
      <p:sp>
        <p:nvSpPr>
          <p:cNvPr id="12" name="矩形: 圆角 11"/>
          <p:cNvSpPr/>
          <p:nvPr/>
        </p:nvSpPr>
        <p:spPr>
          <a:xfrm>
            <a:off x="238126" y="1852541"/>
            <a:ext cx="2880000" cy="1191816"/>
          </a:xfrm>
          <a:prstGeom prst="roundRect">
            <a:avLst/>
          </a:prstGeom>
          <a:ln>
            <a:solidFill>
              <a:srgbClr val="C9F6FF"/>
            </a:solidFill>
          </a:ln>
        </p:spPr>
        <p:txBody>
          <a:bodyPr wrap="square">
            <a:spAutoFit/>
          </a:bodyPr>
          <a:lstStyle/>
          <a:p>
            <a:r>
              <a:rPr lang="en-US" altLang="zh-CN" sz="3200" b="1" spc="-1" dirty="0" err="1">
                <a:ln>
                  <a:solidFill>
                    <a:srgbClr val="C9F6FF"/>
                  </a:solidFill>
                </a:ln>
                <a:solidFill>
                  <a:srgbClr val="C9F6FF"/>
                </a:solidFill>
                <a:latin typeface="微软雅黑" panose="020B0503020204020204" charset="-122"/>
                <a:ea typeface="微软雅黑" panose="020B0503020204020204" charset="-122"/>
              </a:rPr>
              <a:t>从大数据到价值的实践能力</a:t>
            </a:r>
            <a:endParaRPr lang="en-US" altLang="zh-CN" sz="3200" b="1" spc="-1" dirty="0">
              <a:ln>
                <a:solidFill>
                  <a:srgbClr val="C9F6FF"/>
                </a:solidFill>
              </a:ln>
              <a:solidFill>
                <a:srgbClr val="C9F6FF"/>
              </a:solidFill>
              <a:latin typeface="微软雅黑" panose="020B0503020204020204" charset="-122"/>
              <a:ea typeface="微软雅黑" panose="020B0503020204020204" charset="-122"/>
            </a:endParaRPr>
          </a:p>
        </p:txBody>
      </p:sp>
      <p:sp>
        <p:nvSpPr>
          <p:cNvPr id="13" name="矩形: 圆角 12"/>
          <p:cNvSpPr/>
          <p:nvPr/>
        </p:nvSpPr>
        <p:spPr>
          <a:xfrm>
            <a:off x="238126" y="3850657"/>
            <a:ext cx="2880000" cy="1191816"/>
          </a:xfrm>
          <a:prstGeom prst="roundRect">
            <a:avLst/>
          </a:prstGeom>
          <a:ln>
            <a:solidFill>
              <a:srgbClr val="C9F6FF"/>
            </a:solidFill>
          </a:ln>
        </p:spPr>
        <p:txBody>
          <a:bodyPr wrap="square">
            <a:spAutoFit/>
          </a:bodyPr>
          <a:lstStyle/>
          <a:p>
            <a:r>
              <a:rPr lang="en-US" altLang="zh-CN" sz="3200" b="1" spc="-1">
                <a:ln>
                  <a:solidFill>
                    <a:srgbClr val="C9F6FF"/>
                  </a:solidFill>
                </a:ln>
                <a:solidFill>
                  <a:srgbClr val="C9F6FF"/>
                </a:solidFill>
                <a:latin typeface="微软雅黑" panose="020B0503020204020204" charset="-122"/>
                <a:ea typeface="微软雅黑" panose="020B0503020204020204" charset="-122"/>
              </a:rPr>
              <a:t>大数据决策的能力</a:t>
            </a:r>
            <a:endParaRPr lang="en-US" altLang="zh-CN" sz="3200" b="1" spc="-1" dirty="0">
              <a:ln>
                <a:solidFill>
                  <a:srgbClr val="C9F6FF"/>
                </a:solidFill>
              </a:ln>
              <a:solidFill>
                <a:srgbClr val="C9F6FF"/>
              </a:solidFill>
              <a:latin typeface="微软雅黑" panose="020B0503020204020204" charset="-122"/>
              <a:ea typeface="微软雅黑" panose="020B0503020204020204" charset="-122"/>
            </a:endParaRPr>
          </a:p>
        </p:txBody>
      </p:sp>
      <p:sp>
        <p:nvSpPr>
          <p:cNvPr id="14" name="任意多边形 52"/>
          <p:cNvSpPr/>
          <p:nvPr/>
        </p:nvSpPr>
        <p:spPr>
          <a:xfrm rot="10800000" flipH="1">
            <a:off x="3159783" y="2373792"/>
            <a:ext cx="288000" cy="936000"/>
          </a:xfrm>
          <a:custGeom>
            <a:avLst/>
            <a:gdLst>
              <a:gd name="connsiteX0" fmla="*/ 41626868 w 53433560"/>
              <a:gd name="connsiteY0" fmla="*/ 0 h 65355416"/>
              <a:gd name="connsiteX1" fmla="*/ 53433560 w 53433560"/>
              <a:gd name="connsiteY1" fmla="*/ 6196292 h 65355416"/>
              <a:gd name="connsiteX2" fmla="*/ 41626868 w 53433560"/>
              <a:gd name="connsiteY2" fmla="*/ 12392582 h 65355416"/>
              <a:gd name="connsiteX3" fmla="*/ 41626868 w 53433560"/>
              <a:gd name="connsiteY3" fmla="*/ 8866274 h 65355416"/>
              <a:gd name="connsiteX4" fmla="*/ 26379392 w 53433560"/>
              <a:gd name="connsiteY4" fmla="*/ 8866274 h 65355416"/>
              <a:gd name="connsiteX5" fmla="*/ 22763240 w 53433560"/>
              <a:gd name="connsiteY5" fmla="*/ 12482430 h 65355416"/>
              <a:gd name="connsiteX6" fmla="*/ 22763240 w 53433560"/>
              <a:gd name="connsiteY6" fmla="*/ 38684920 h 65355416"/>
              <a:gd name="connsiteX7" fmla="*/ 22761576 w 53433560"/>
              <a:gd name="connsiteY7" fmla="*/ 38684920 h 65355416"/>
              <a:gd name="connsiteX8" fmla="*/ 22754692 w 53433560"/>
              <a:gd name="connsiteY8" fmla="*/ 39346188 h 65355416"/>
              <a:gd name="connsiteX9" fmla="*/ 199076 w 53433560"/>
              <a:gd name="connsiteY9" fmla="*/ 65355416 h 65355416"/>
              <a:gd name="connsiteX10" fmla="*/ 0 w 53433560"/>
              <a:gd name="connsiteY10" fmla="*/ 59993096 h 65355416"/>
              <a:gd name="connsiteX11" fmla="*/ 17395920 w 53433560"/>
              <a:gd name="connsiteY11" fmla="*/ 38680466 h 65355416"/>
              <a:gd name="connsiteX12" fmla="*/ 17423272 w 53433560"/>
              <a:gd name="connsiteY12" fmla="*/ 38680450 h 65355416"/>
              <a:gd name="connsiteX13" fmla="*/ 17423272 w 53433560"/>
              <a:gd name="connsiteY13" fmla="*/ 12482430 h 65355416"/>
              <a:gd name="connsiteX14" fmla="*/ 26379392 w 53433560"/>
              <a:gd name="connsiteY14" fmla="*/ 3526308 h 65355416"/>
              <a:gd name="connsiteX15" fmla="*/ 41626868 w 53433560"/>
              <a:gd name="connsiteY15" fmla="*/ 3526308 h 65355416"/>
              <a:gd name="connsiteX0-1" fmla="*/ 41626868 w 53433560"/>
              <a:gd name="connsiteY0-2" fmla="*/ 0 h 65355416"/>
              <a:gd name="connsiteX1-3" fmla="*/ 53433560 w 53433560"/>
              <a:gd name="connsiteY1-4" fmla="*/ 6196292 h 65355416"/>
              <a:gd name="connsiteX2-5" fmla="*/ 41626846 w 53433560"/>
              <a:gd name="connsiteY2-6" fmla="*/ 9849659 h 65355416"/>
              <a:gd name="connsiteX3-7" fmla="*/ 41626868 w 53433560"/>
              <a:gd name="connsiteY3-8" fmla="*/ 8866274 h 65355416"/>
              <a:gd name="connsiteX4-9" fmla="*/ 26379392 w 53433560"/>
              <a:gd name="connsiteY4-10" fmla="*/ 8866274 h 65355416"/>
              <a:gd name="connsiteX5-11" fmla="*/ 22763240 w 53433560"/>
              <a:gd name="connsiteY5-12" fmla="*/ 12482430 h 65355416"/>
              <a:gd name="connsiteX6-13" fmla="*/ 22763240 w 53433560"/>
              <a:gd name="connsiteY6-14" fmla="*/ 38684920 h 65355416"/>
              <a:gd name="connsiteX7-15" fmla="*/ 22761576 w 53433560"/>
              <a:gd name="connsiteY7-16" fmla="*/ 38684920 h 65355416"/>
              <a:gd name="connsiteX8-17" fmla="*/ 22754692 w 53433560"/>
              <a:gd name="connsiteY8-18" fmla="*/ 39346188 h 65355416"/>
              <a:gd name="connsiteX9-19" fmla="*/ 199076 w 53433560"/>
              <a:gd name="connsiteY9-20" fmla="*/ 65355416 h 65355416"/>
              <a:gd name="connsiteX10-21" fmla="*/ 0 w 53433560"/>
              <a:gd name="connsiteY10-22" fmla="*/ 59993096 h 65355416"/>
              <a:gd name="connsiteX11-23" fmla="*/ 17395920 w 53433560"/>
              <a:gd name="connsiteY11-24" fmla="*/ 38680466 h 65355416"/>
              <a:gd name="connsiteX12-25" fmla="*/ 17423272 w 53433560"/>
              <a:gd name="connsiteY12-26" fmla="*/ 38680450 h 65355416"/>
              <a:gd name="connsiteX13-27" fmla="*/ 17423272 w 53433560"/>
              <a:gd name="connsiteY13-28" fmla="*/ 12482430 h 65355416"/>
              <a:gd name="connsiteX14-29" fmla="*/ 26379392 w 53433560"/>
              <a:gd name="connsiteY14-30" fmla="*/ 3526308 h 65355416"/>
              <a:gd name="connsiteX15-31" fmla="*/ 41626868 w 53433560"/>
              <a:gd name="connsiteY15-32" fmla="*/ 3526308 h 65355416"/>
              <a:gd name="connsiteX16" fmla="*/ 41626868 w 53433560"/>
              <a:gd name="connsiteY16" fmla="*/ 0 h 65355416"/>
              <a:gd name="connsiteX0-33" fmla="*/ 41626846 w 53433560"/>
              <a:gd name="connsiteY0-34" fmla="*/ 0 h 63321068"/>
              <a:gd name="connsiteX1-35" fmla="*/ 53433560 w 53433560"/>
              <a:gd name="connsiteY1-36" fmla="*/ 4161944 h 63321068"/>
              <a:gd name="connsiteX2-37" fmla="*/ 41626846 w 53433560"/>
              <a:gd name="connsiteY2-38" fmla="*/ 7815311 h 63321068"/>
              <a:gd name="connsiteX3-39" fmla="*/ 41626868 w 53433560"/>
              <a:gd name="connsiteY3-40" fmla="*/ 6831926 h 63321068"/>
              <a:gd name="connsiteX4-41" fmla="*/ 26379392 w 53433560"/>
              <a:gd name="connsiteY4-42" fmla="*/ 6831926 h 63321068"/>
              <a:gd name="connsiteX5-43" fmla="*/ 22763240 w 53433560"/>
              <a:gd name="connsiteY5-44" fmla="*/ 10448082 h 63321068"/>
              <a:gd name="connsiteX6-45" fmla="*/ 22763240 w 53433560"/>
              <a:gd name="connsiteY6-46" fmla="*/ 36650572 h 63321068"/>
              <a:gd name="connsiteX7-47" fmla="*/ 22761576 w 53433560"/>
              <a:gd name="connsiteY7-48" fmla="*/ 36650572 h 63321068"/>
              <a:gd name="connsiteX8-49" fmla="*/ 22754692 w 53433560"/>
              <a:gd name="connsiteY8-50" fmla="*/ 37311840 h 63321068"/>
              <a:gd name="connsiteX9-51" fmla="*/ 199076 w 53433560"/>
              <a:gd name="connsiteY9-52" fmla="*/ 63321068 h 63321068"/>
              <a:gd name="connsiteX10-53" fmla="*/ 0 w 53433560"/>
              <a:gd name="connsiteY10-54" fmla="*/ 57958748 h 63321068"/>
              <a:gd name="connsiteX11-55" fmla="*/ 17395920 w 53433560"/>
              <a:gd name="connsiteY11-56" fmla="*/ 36646118 h 63321068"/>
              <a:gd name="connsiteX12-57" fmla="*/ 17423272 w 53433560"/>
              <a:gd name="connsiteY12-58" fmla="*/ 36646102 h 63321068"/>
              <a:gd name="connsiteX13-59" fmla="*/ 17423272 w 53433560"/>
              <a:gd name="connsiteY13-60" fmla="*/ 10448082 h 63321068"/>
              <a:gd name="connsiteX14-61" fmla="*/ 26379392 w 53433560"/>
              <a:gd name="connsiteY14-62" fmla="*/ 1491960 h 63321068"/>
              <a:gd name="connsiteX15-63" fmla="*/ 41626868 w 53433560"/>
              <a:gd name="connsiteY15-64" fmla="*/ 1491960 h 63321068"/>
              <a:gd name="connsiteX16-65" fmla="*/ 41626846 w 53433560"/>
              <a:gd name="connsiteY16-66" fmla="*/ 0 h 63321068"/>
              <a:gd name="connsiteX0-67" fmla="*/ 41626846 w 53433560"/>
              <a:gd name="connsiteY0-68" fmla="*/ 0 h 63321068"/>
              <a:gd name="connsiteX1-69" fmla="*/ 53433560 w 53433560"/>
              <a:gd name="connsiteY1-70" fmla="*/ 4161944 h 63321068"/>
              <a:gd name="connsiteX2-71" fmla="*/ 41626846 w 53433560"/>
              <a:gd name="connsiteY2-72" fmla="*/ 7815311 h 63321068"/>
              <a:gd name="connsiteX3-73" fmla="*/ 43708405 w 53433560"/>
              <a:gd name="connsiteY3-74" fmla="*/ 6532391 h 63321068"/>
              <a:gd name="connsiteX4-75" fmla="*/ 26379392 w 53433560"/>
              <a:gd name="connsiteY4-76" fmla="*/ 6831926 h 63321068"/>
              <a:gd name="connsiteX5-77" fmla="*/ 22763240 w 53433560"/>
              <a:gd name="connsiteY5-78" fmla="*/ 10448082 h 63321068"/>
              <a:gd name="connsiteX6-79" fmla="*/ 22763240 w 53433560"/>
              <a:gd name="connsiteY6-80" fmla="*/ 36650572 h 63321068"/>
              <a:gd name="connsiteX7-81" fmla="*/ 22761576 w 53433560"/>
              <a:gd name="connsiteY7-82" fmla="*/ 36650572 h 63321068"/>
              <a:gd name="connsiteX8-83" fmla="*/ 22754692 w 53433560"/>
              <a:gd name="connsiteY8-84" fmla="*/ 37311840 h 63321068"/>
              <a:gd name="connsiteX9-85" fmla="*/ 199076 w 53433560"/>
              <a:gd name="connsiteY9-86" fmla="*/ 63321068 h 63321068"/>
              <a:gd name="connsiteX10-87" fmla="*/ 0 w 53433560"/>
              <a:gd name="connsiteY10-88" fmla="*/ 57958748 h 63321068"/>
              <a:gd name="connsiteX11-89" fmla="*/ 17395920 w 53433560"/>
              <a:gd name="connsiteY11-90" fmla="*/ 36646118 h 63321068"/>
              <a:gd name="connsiteX12-91" fmla="*/ 17423272 w 53433560"/>
              <a:gd name="connsiteY12-92" fmla="*/ 36646102 h 63321068"/>
              <a:gd name="connsiteX13-93" fmla="*/ 17423272 w 53433560"/>
              <a:gd name="connsiteY13-94" fmla="*/ 10448082 h 63321068"/>
              <a:gd name="connsiteX14-95" fmla="*/ 26379392 w 53433560"/>
              <a:gd name="connsiteY14-96" fmla="*/ 1491960 h 63321068"/>
              <a:gd name="connsiteX15-97" fmla="*/ 41626868 w 53433560"/>
              <a:gd name="connsiteY15-98" fmla="*/ 1491960 h 63321068"/>
              <a:gd name="connsiteX16-99" fmla="*/ 41626846 w 53433560"/>
              <a:gd name="connsiteY16-100" fmla="*/ 0 h 63321068"/>
              <a:gd name="connsiteX0-101" fmla="*/ 40239058 w 53433560"/>
              <a:gd name="connsiteY0-102" fmla="*/ 0 h 62122939"/>
              <a:gd name="connsiteX1-103" fmla="*/ 53433560 w 53433560"/>
              <a:gd name="connsiteY1-104" fmla="*/ 2963815 h 62122939"/>
              <a:gd name="connsiteX2-105" fmla="*/ 41626846 w 53433560"/>
              <a:gd name="connsiteY2-106" fmla="*/ 6617182 h 62122939"/>
              <a:gd name="connsiteX3-107" fmla="*/ 43708405 w 53433560"/>
              <a:gd name="connsiteY3-108" fmla="*/ 5334262 h 62122939"/>
              <a:gd name="connsiteX4-109" fmla="*/ 26379392 w 53433560"/>
              <a:gd name="connsiteY4-110" fmla="*/ 5633797 h 62122939"/>
              <a:gd name="connsiteX5-111" fmla="*/ 22763240 w 53433560"/>
              <a:gd name="connsiteY5-112" fmla="*/ 9249953 h 62122939"/>
              <a:gd name="connsiteX6-113" fmla="*/ 22763240 w 53433560"/>
              <a:gd name="connsiteY6-114" fmla="*/ 35452443 h 62122939"/>
              <a:gd name="connsiteX7-115" fmla="*/ 22761576 w 53433560"/>
              <a:gd name="connsiteY7-116" fmla="*/ 35452443 h 62122939"/>
              <a:gd name="connsiteX8-117" fmla="*/ 22754692 w 53433560"/>
              <a:gd name="connsiteY8-118" fmla="*/ 36113711 h 62122939"/>
              <a:gd name="connsiteX9-119" fmla="*/ 199076 w 53433560"/>
              <a:gd name="connsiteY9-120" fmla="*/ 62122939 h 62122939"/>
              <a:gd name="connsiteX10-121" fmla="*/ 0 w 53433560"/>
              <a:gd name="connsiteY10-122" fmla="*/ 56760619 h 62122939"/>
              <a:gd name="connsiteX11-123" fmla="*/ 17395920 w 53433560"/>
              <a:gd name="connsiteY11-124" fmla="*/ 35447989 h 62122939"/>
              <a:gd name="connsiteX12-125" fmla="*/ 17423272 w 53433560"/>
              <a:gd name="connsiteY12-126" fmla="*/ 35447973 h 62122939"/>
              <a:gd name="connsiteX13-127" fmla="*/ 17423272 w 53433560"/>
              <a:gd name="connsiteY13-128" fmla="*/ 9249953 h 62122939"/>
              <a:gd name="connsiteX14-129" fmla="*/ 26379392 w 53433560"/>
              <a:gd name="connsiteY14-130" fmla="*/ 293831 h 62122939"/>
              <a:gd name="connsiteX15-131" fmla="*/ 41626868 w 53433560"/>
              <a:gd name="connsiteY15-132" fmla="*/ 293831 h 62122939"/>
              <a:gd name="connsiteX16-133" fmla="*/ 40239058 w 53433560"/>
              <a:gd name="connsiteY16-134" fmla="*/ 0 h 62122939"/>
              <a:gd name="connsiteX0-135" fmla="*/ 40239058 w 53433560"/>
              <a:gd name="connsiteY0-136" fmla="*/ 0 h 62122939"/>
              <a:gd name="connsiteX1-137" fmla="*/ 53433560 w 53433560"/>
              <a:gd name="connsiteY1-138" fmla="*/ 2963815 h 62122939"/>
              <a:gd name="connsiteX2-139" fmla="*/ 41626846 w 53433560"/>
              <a:gd name="connsiteY2-140" fmla="*/ 6617182 h 62122939"/>
              <a:gd name="connsiteX3-141" fmla="*/ 26379392 w 53433560"/>
              <a:gd name="connsiteY3-142" fmla="*/ 5633797 h 62122939"/>
              <a:gd name="connsiteX4-143" fmla="*/ 22763240 w 53433560"/>
              <a:gd name="connsiteY4-144" fmla="*/ 9249953 h 62122939"/>
              <a:gd name="connsiteX5-145" fmla="*/ 22763240 w 53433560"/>
              <a:gd name="connsiteY5-146" fmla="*/ 35452443 h 62122939"/>
              <a:gd name="connsiteX6-147" fmla="*/ 22761576 w 53433560"/>
              <a:gd name="connsiteY6-148" fmla="*/ 35452443 h 62122939"/>
              <a:gd name="connsiteX7-149" fmla="*/ 22754692 w 53433560"/>
              <a:gd name="connsiteY7-150" fmla="*/ 36113711 h 62122939"/>
              <a:gd name="connsiteX8-151" fmla="*/ 199076 w 53433560"/>
              <a:gd name="connsiteY8-152" fmla="*/ 62122939 h 62122939"/>
              <a:gd name="connsiteX9-153" fmla="*/ 0 w 53433560"/>
              <a:gd name="connsiteY9-154" fmla="*/ 56760619 h 62122939"/>
              <a:gd name="connsiteX10-155" fmla="*/ 17395920 w 53433560"/>
              <a:gd name="connsiteY10-156" fmla="*/ 35447989 h 62122939"/>
              <a:gd name="connsiteX11-157" fmla="*/ 17423272 w 53433560"/>
              <a:gd name="connsiteY11-158" fmla="*/ 35447973 h 62122939"/>
              <a:gd name="connsiteX12-159" fmla="*/ 17423272 w 53433560"/>
              <a:gd name="connsiteY12-160" fmla="*/ 9249953 h 62122939"/>
              <a:gd name="connsiteX13-161" fmla="*/ 26379392 w 53433560"/>
              <a:gd name="connsiteY13-162" fmla="*/ 293831 h 62122939"/>
              <a:gd name="connsiteX14-163" fmla="*/ 41626868 w 53433560"/>
              <a:gd name="connsiteY14-164" fmla="*/ 293831 h 62122939"/>
              <a:gd name="connsiteX15-165" fmla="*/ 40239058 w 53433560"/>
              <a:gd name="connsiteY15-166" fmla="*/ 0 h 62122939"/>
              <a:gd name="connsiteX0-167" fmla="*/ 41626868 w 53433560"/>
              <a:gd name="connsiteY0-168" fmla="*/ -1 h 61829107"/>
              <a:gd name="connsiteX1-169" fmla="*/ 53433560 w 53433560"/>
              <a:gd name="connsiteY1-170" fmla="*/ 2669983 h 61829107"/>
              <a:gd name="connsiteX2-171" fmla="*/ 41626846 w 53433560"/>
              <a:gd name="connsiteY2-172" fmla="*/ 6323350 h 61829107"/>
              <a:gd name="connsiteX3-173" fmla="*/ 26379392 w 53433560"/>
              <a:gd name="connsiteY3-174" fmla="*/ 5339965 h 61829107"/>
              <a:gd name="connsiteX4-175" fmla="*/ 22763240 w 53433560"/>
              <a:gd name="connsiteY4-176" fmla="*/ 8956121 h 61829107"/>
              <a:gd name="connsiteX5-177" fmla="*/ 22763240 w 53433560"/>
              <a:gd name="connsiteY5-178" fmla="*/ 35158611 h 61829107"/>
              <a:gd name="connsiteX6-179" fmla="*/ 22761576 w 53433560"/>
              <a:gd name="connsiteY6-180" fmla="*/ 35158611 h 61829107"/>
              <a:gd name="connsiteX7-181" fmla="*/ 22754692 w 53433560"/>
              <a:gd name="connsiteY7-182" fmla="*/ 35819879 h 61829107"/>
              <a:gd name="connsiteX8-183" fmla="*/ 199076 w 53433560"/>
              <a:gd name="connsiteY8-184" fmla="*/ 61829107 h 61829107"/>
              <a:gd name="connsiteX9-185" fmla="*/ 0 w 53433560"/>
              <a:gd name="connsiteY9-186" fmla="*/ 56466787 h 61829107"/>
              <a:gd name="connsiteX10-187" fmla="*/ 17395920 w 53433560"/>
              <a:gd name="connsiteY10-188" fmla="*/ 35154157 h 61829107"/>
              <a:gd name="connsiteX11-189" fmla="*/ 17423272 w 53433560"/>
              <a:gd name="connsiteY11-190" fmla="*/ 35154141 h 61829107"/>
              <a:gd name="connsiteX12-191" fmla="*/ 17423272 w 53433560"/>
              <a:gd name="connsiteY12-192" fmla="*/ 8956121 h 61829107"/>
              <a:gd name="connsiteX13-193" fmla="*/ 26379392 w 53433560"/>
              <a:gd name="connsiteY13-194" fmla="*/ -1 h 61829107"/>
              <a:gd name="connsiteX14-195" fmla="*/ 41626868 w 53433560"/>
              <a:gd name="connsiteY14-196" fmla="*/ -1 h 61829107"/>
              <a:gd name="connsiteX0-197" fmla="*/ 41626868 w 53433560"/>
              <a:gd name="connsiteY0-198" fmla="*/ -1 h 61829107"/>
              <a:gd name="connsiteX1-199" fmla="*/ 53433560 w 53433560"/>
              <a:gd name="connsiteY1-200" fmla="*/ 2669983 h 61829107"/>
              <a:gd name="connsiteX2-201" fmla="*/ 41626846 w 53433560"/>
              <a:gd name="connsiteY2-202" fmla="*/ 4526130 h 61829107"/>
              <a:gd name="connsiteX3-203" fmla="*/ 26379392 w 53433560"/>
              <a:gd name="connsiteY3-204" fmla="*/ 5339965 h 61829107"/>
              <a:gd name="connsiteX4-205" fmla="*/ 22763240 w 53433560"/>
              <a:gd name="connsiteY4-206" fmla="*/ 8956121 h 61829107"/>
              <a:gd name="connsiteX5-207" fmla="*/ 22763240 w 53433560"/>
              <a:gd name="connsiteY5-208" fmla="*/ 35158611 h 61829107"/>
              <a:gd name="connsiteX6-209" fmla="*/ 22761576 w 53433560"/>
              <a:gd name="connsiteY6-210" fmla="*/ 35158611 h 61829107"/>
              <a:gd name="connsiteX7-211" fmla="*/ 22754692 w 53433560"/>
              <a:gd name="connsiteY7-212" fmla="*/ 35819879 h 61829107"/>
              <a:gd name="connsiteX8-213" fmla="*/ 199076 w 53433560"/>
              <a:gd name="connsiteY8-214" fmla="*/ 61829107 h 61829107"/>
              <a:gd name="connsiteX9-215" fmla="*/ 0 w 53433560"/>
              <a:gd name="connsiteY9-216" fmla="*/ 56466787 h 61829107"/>
              <a:gd name="connsiteX10-217" fmla="*/ 17395920 w 53433560"/>
              <a:gd name="connsiteY10-218" fmla="*/ 35154157 h 61829107"/>
              <a:gd name="connsiteX11-219" fmla="*/ 17423272 w 53433560"/>
              <a:gd name="connsiteY11-220" fmla="*/ 35154141 h 61829107"/>
              <a:gd name="connsiteX12-221" fmla="*/ 17423272 w 53433560"/>
              <a:gd name="connsiteY12-222" fmla="*/ 8956121 h 61829107"/>
              <a:gd name="connsiteX13-223" fmla="*/ 26379392 w 53433560"/>
              <a:gd name="connsiteY13-224" fmla="*/ -1 h 61829107"/>
              <a:gd name="connsiteX14-225" fmla="*/ 41626868 w 53433560"/>
              <a:gd name="connsiteY14-226" fmla="*/ -1 h 61829107"/>
              <a:gd name="connsiteX0-227" fmla="*/ 41626868 w 43532767"/>
              <a:gd name="connsiteY0-228" fmla="*/ -1 h 61829107"/>
              <a:gd name="connsiteX1-229" fmla="*/ 41626846 w 43532767"/>
              <a:gd name="connsiteY1-230" fmla="*/ 4526130 h 61829107"/>
              <a:gd name="connsiteX2-231" fmla="*/ 26379392 w 43532767"/>
              <a:gd name="connsiteY2-232" fmla="*/ 5339965 h 61829107"/>
              <a:gd name="connsiteX3-233" fmla="*/ 22763240 w 43532767"/>
              <a:gd name="connsiteY3-234" fmla="*/ 8956121 h 61829107"/>
              <a:gd name="connsiteX4-235" fmla="*/ 22763240 w 43532767"/>
              <a:gd name="connsiteY4-236" fmla="*/ 35158611 h 61829107"/>
              <a:gd name="connsiteX5-237" fmla="*/ 22761576 w 43532767"/>
              <a:gd name="connsiteY5-238" fmla="*/ 35158611 h 61829107"/>
              <a:gd name="connsiteX6-239" fmla="*/ 22754692 w 43532767"/>
              <a:gd name="connsiteY6-240" fmla="*/ 35819879 h 61829107"/>
              <a:gd name="connsiteX7-241" fmla="*/ 199076 w 43532767"/>
              <a:gd name="connsiteY7-242" fmla="*/ 61829107 h 61829107"/>
              <a:gd name="connsiteX8-243" fmla="*/ 0 w 43532767"/>
              <a:gd name="connsiteY8-244" fmla="*/ 56466787 h 61829107"/>
              <a:gd name="connsiteX9-245" fmla="*/ 17395920 w 43532767"/>
              <a:gd name="connsiteY9-246" fmla="*/ 35154157 h 61829107"/>
              <a:gd name="connsiteX10-247" fmla="*/ 17423272 w 43532767"/>
              <a:gd name="connsiteY10-248" fmla="*/ 35154141 h 61829107"/>
              <a:gd name="connsiteX11-249" fmla="*/ 17423272 w 43532767"/>
              <a:gd name="connsiteY11-250" fmla="*/ 8956121 h 61829107"/>
              <a:gd name="connsiteX12-251" fmla="*/ 26379392 w 43532767"/>
              <a:gd name="connsiteY12-252" fmla="*/ -1 h 61829107"/>
              <a:gd name="connsiteX13-253" fmla="*/ 41626868 w 43532767"/>
              <a:gd name="connsiteY13-254" fmla="*/ -1 h 61829107"/>
              <a:gd name="connsiteX0-255" fmla="*/ 41626868 w 43914842"/>
              <a:gd name="connsiteY0-256" fmla="*/ -1 h 61829107"/>
              <a:gd name="connsiteX1-257" fmla="*/ 42320740 w 43914842"/>
              <a:gd name="connsiteY1-258" fmla="*/ 5125167 h 61829107"/>
              <a:gd name="connsiteX2-259" fmla="*/ 26379392 w 43914842"/>
              <a:gd name="connsiteY2-260" fmla="*/ 5339965 h 61829107"/>
              <a:gd name="connsiteX3-261" fmla="*/ 22763240 w 43914842"/>
              <a:gd name="connsiteY3-262" fmla="*/ 8956121 h 61829107"/>
              <a:gd name="connsiteX4-263" fmla="*/ 22763240 w 43914842"/>
              <a:gd name="connsiteY4-264" fmla="*/ 35158611 h 61829107"/>
              <a:gd name="connsiteX5-265" fmla="*/ 22761576 w 43914842"/>
              <a:gd name="connsiteY5-266" fmla="*/ 35158611 h 61829107"/>
              <a:gd name="connsiteX6-267" fmla="*/ 22754692 w 43914842"/>
              <a:gd name="connsiteY6-268" fmla="*/ 35819879 h 61829107"/>
              <a:gd name="connsiteX7-269" fmla="*/ 199076 w 43914842"/>
              <a:gd name="connsiteY7-270" fmla="*/ 61829107 h 61829107"/>
              <a:gd name="connsiteX8-271" fmla="*/ 0 w 43914842"/>
              <a:gd name="connsiteY8-272" fmla="*/ 56466787 h 61829107"/>
              <a:gd name="connsiteX9-273" fmla="*/ 17395920 w 43914842"/>
              <a:gd name="connsiteY9-274" fmla="*/ 35154157 h 61829107"/>
              <a:gd name="connsiteX10-275" fmla="*/ 17423272 w 43914842"/>
              <a:gd name="connsiteY10-276" fmla="*/ 35154141 h 61829107"/>
              <a:gd name="connsiteX11-277" fmla="*/ 17423272 w 43914842"/>
              <a:gd name="connsiteY11-278" fmla="*/ 8956121 h 61829107"/>
              <a:gd name="connsiteX12-279" fmla="*/ 26379392 w 43914842"/>
              <a:gd name="connsiteY12-280" fmla="*/ -1 h 61829107"/>
              <a:gd name="connsiteX13-281" fmla="*/ 41626868 w 43914842"/>
              <a:gd name="connsiteY13-282" fmla="*/ -1 h 61829107"/>
              <a:gd name="connsiteX0-283" fmla="*/ 43024511 w 44614699"/>
              <a:gd name="connsiteY0-284" fmla="*/ 0 h 61829107"/>
              <a:gd name="connsiteX1-285" fmla="*/ 42320740 w 44614699"/>
              <a:gd name="connsiteY1-286" fmla="*/ 5125167 h 61829107"/>
              <a:gd name="connsiteX2-287" fmla="*/ 26379392 w 44614699"/>
              <a:gd name="connsiteY2-288" fmla="*/ 5339965 h 61829107"/>
              <a:gd name="connsiteX3-289" fmla="*/ 22763240 w 44614699"/>
              <a:gd name="connsiteY3-290" fmla="*/ 8956121 h 61829107"/>
              <a:gd name="connsiteX4-291" fmla="*/ 22763240 w 44614699"/>
              <a:gd name="connsiteY4-292" fmla="*/ 35158611 h 61829107"/>
              <a:gd name="connsiteX5-293" fmla="*/ 22761576 w 44614699"/>
              <a:gd name="connsiteY5-294" fmla="*/ 35158611 h 61829107"/>
              <a:gd name="connsiteX6-295" fmla="*/ 22754692 w 44614699"/>
              <a:gd name="connsiteY6-296" fmla="*/ 35819879 h 61829107"/>
              <a:gd name="connsiteX7-297" fmla="*/ 199076 w 44614699"/>
              <a:gd name="connsiteY7-298" fmla="*/ 61829107 h 61829107"/>
              <a:gd name="connsiteX8-299" fmla="*/ 0 w 44614699"/>
              <a:gd name="connsiteY8-300" fmla="*/ 56466787 h 61829107"/>
              <a:gd name="connsiteX9-301" fmla="*/ 17395920 w 44614699"/>
              <a:gd name="connsiteY9-302" fmla="*/ 35154157 h 61829107"/>
              <a:gd name="connsiteX10-303" fmla="*/ 17423272 w 44614699"/>
              <a:gd name="connsiteY10-304" fmla="*/ 35154141 h 61829107"/>
              <a:gd name="connsiteX11-305" fmla="*/ 17423272 w 44614699"/>
              <a:gd name="connsiteY11-306" fmla="*/ 8956121 h 61829107"/>
              <a:gd name="connsiteX12-307" fmla="*/ 26379392 w 44614699"/>
              <a:gd name="connsiteY12-308" fmla="*/ -1 h 61829107"/>
              <a:gd name="connsiteX13-309" fmla="*/ 43024511 w 44614699"/>
              <a:gd name="connsiteY13-310" fmla="*/ 0 h 618291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44614699" h="61829107">
                <a:moveTo>
                  <a:pt x="43024511" y="0"/>
                </a:moveTo>
                <a:cubicBezTo>
                  <a:pt x="45565753" y="754355"/>
                  <a:pt x="44861986" y="4235173"/>
                  <a:pt x="42320740" y="5125167"/>
                </a:cubicBezTo>
                <a:cubicBezTo>
                  <a:pt x="37811712" y="5570164"/>
                  <a:pt x="29523326" y="4901170"/>
                  <a:pt x="26379392" y="5339965"/>
                </a:cubicBezTo>
                <a:cubicBezTo>
                  <a:pt x="24382244" y="5339965"/>
                  <a:pt x="22763240" y="6958971"/>
                  <a:pt x="22763240" y="8956121"/>
                </a:cubicBezTo>
                <a:lnTo>
                  <a:pt x="22763240" y="35158611"/>
                </a:lnTo>
                <a:lnTo>
                  <a:pt x="22761576" y="35158611"/>
                </a:lnTo>
                <a:cubicBezTo>
                  <a:pt x="22759281" y="35379034"/>
                  <a:pt x="22756987" y="35599456"/>
                  <a:pt x="22754692" y="35819879"/>
                </a:cubicBezTo>
                <a:cubicBezTo>
                  <a:pt x="22456396" y="49824451"/>
                  <a:pt x="12618072" y="61237107"/>
                  <a:pt x="199076" y="61829107"/>
                </a:cubicBezTo>
                <a:lnTo>
                  <a:pt x="0" y="56466787"/>
                </a:lnTo>
                <a:cubicBezTo>
                  <a:pt x="9730952" y="55970211"/>
                  <a:pt x="17400704" y="46573603"/>
                  <a:pt x="17395920" y="35154157"/>
                </a:cubicBezTo>
                <a:lnTo>
                  <a:pt x="17423272" y="35154141"/>
                </a:lnTo>
                <a:lnTo>
                  <a:pt x="17423272" y="8956121"/>
                </a:lnTo>
                <a:cubicBezTo>
                  <a:pt x="17423272" y="4009793"/>
                  <a:pt x="21433064" y="-1"/>
                  <a:pt x="26379392" y="-1"/>
                </a:cubicBezTo>
                <a:lnTo>
                  <a:pt x="43024511" y="0"/>
                </a:lnTo>
                <a:close/>
              </a:path>
            </a:pathLst>
          </a:custGeom>
          <a:solidFill>
            <a:srgbClr val="C9F6FF"/>
          </a:solidFill>
          <a:ln>
            <a:solidFill>
              <a:srgbClr val="C9F6FF"/>
            </a:solidFill>
          </a:ln>
        </p:spPr>
        <p:txBody>
          <a:bodyPr vert="horz" wrap="square" lIns="91440" tIns="45720" rIns="91440" bIns="45720" numCol="1" anchor="t" anchorCtr="0" compatLnSpc="1"/>
          <a:lstStyle/>
          <a:p>
            <a:endParaRPr lang="zh-CN" altLang="en-US" b="1" dirty="0">
              <a:solidFill>
                <a:schemeClr val="tx1"/>
              </a:solidFill>
            </a:endParaRPr>
          </a:p>
        </p:txBody>
      </p:sp>
      <p:sp>
        <p:nvSpPr>
          <p:cNvPr id="15" name="任意多边形 52"/>
          <p:cNvSpPr/>
          <p:nvPr/>
        </p:nvSpPr>
        <p:spPr>
          <a:xfrm rot="10800000" flipH="1" flipV="1">
            <a:off x="3148866" y="3511213"/>
            <a:ext cx="288000" cy="936000"/>
          </a:xfrm>
          <a:custGeom>
            <a:avLst/>
            <a:gdLst>
              <a:gd name="connsiteX0" fmla="*/ 41626868 w 53433560"/>
              <a:gd name="connsiteY0" fmla="*/ 0 h 65355416"/>
              <a:gd name="connsiteX1" fmla="*/ 53433560 w 53433560"/>
              <a:gd name="connsiteY1" fmla="*/ 6196292 h 65355416"/>
              <a:gd name="connsiteX2" fmla="*/ 41626868 w 53433560"/>
              <a:gd name="connsiteY2" fmla="*/ 12392582 h 65355416"/>
              <a:gd name="connsiteX3" fmla="*/ 41626868 w 53433560"/>
              <a:gd name="connsiteY3" fmla="*/ 8866274 h 65355416"/>
              <a:gd name="connsiteX4" fmla="*/ 26379392 w 53433560"/>
              <a:gd name="connsiteY4" fmla="*/ 8866274 h 65355416"/>
              <a:gd name="connsiteX5" fmla="*/ 22763240 w 53433560"/>
              <a:gd name="connsiteY5" fmla="*/ 12482430 h 65355416"/>
              <a:gd name="connsiteX6" fmla="*/ 22763240 w 53433560"/>
              <a:gd name="connsiteY6" fmla="*/ 38684920 h 65355416"/>
              <a:gd name="connsiteX7" fmla="*/ 22761576 w 53433560"/>
              <a:gd name="connsiteY7" fmla="*/ 38684920 h 65355416"/>
              <a:gd name="connsiteX8" fmla="*/ 22754692 w 53433560"/>
              <a:gd name="connsiteY8" fmla="*/ 39346188 h 65355416"/>
              <a:gd name="connsiteX9" fmla="*/ 199076 w 53433560"/>
              <a:gd name="connsiteY9" fmla="*/ 65355416 h 65355416"/>
              <a:gd name="connsiteX10" fmla="*/ 0 w 53433560"/>
              <a:gd name="connsiteY10" fmla="*/ 59993096 h 65355416"/>
              <a:gd name="connsiteX11" fmla="*/ 17395920 w 53433560"/>
              <a:gd name="connsiteY11" fmla="*/ 38680466 h 65355416"/>
              <a:gd name="connsiteX12" fmla="*/ 17423272 w 53433560"/>
              <a:gd name="connsiteY12" fmla="*/ 38680450 h 65355416"/>
              <a:gd name="connsiteX13" fmla="*/ 17423272 w 53433560"/>
              <a:gd name="connsiteY13" fmla="*/ 12482430 h 65355416"/>
              <a:gd name="connsiteX14" fmla="*/ 26379392 w 53433560"/>
              <a:gd name="connsiteY14" fmla="*/ 3526308 h 65355416"/>
              <a:gd name="connsiteX15" fmla="*/ 41626868 w 53433560"/>
              <a:gd name="connsiteY15" fmla="*/ 3526308 h 65355416"/>
              <a:gd name="connsiteX0-1" fmla="*/ 41626868 w 53433560"/>
              <a:gd name="connsiteY0-2" fmla="*/ 0 h 65355416"/>
              <a:gd name="connsiteX1-3" fmla="*/ 53433560 w 53433560"/>
              <a:gd name="connsiteY1-4" fmla="*/ 6196292 h 65355416"/>
              <a:gd name="connsiteX2-5" fmla="*/ 41626846 w 53433560"/>
              <a:gd name="connsiteY2-6" fmla="*/ 9849659 h 65355416"/>
              <a:gd name="connsiteX3-7" fmla="*/ 41626868 w 53433560"/>
              <a:gd name="connsiteY3-8" fmla="*/ 8866274 h 65355416"/>
              <a:gd name="connsiteX4-9" fmla="*/ 26379392 w 53433560"/>
              <a:gd name="connsiteY4-10" fmla="*/ 8866274 h 65355416"/>
              <a:gd name="connsiteX5-11" fmla="*/ 22763240 w 53433560"/>
              <a:gd name="connsiteY5-12" fmla="*/ 12482430 h 65355416"/>
              <a:gd name="connsiteX6-13" fmla="*/ 22763240 w 53433560"/>
              <a:gd name="connsiteY6-14" fmla="*/ 38684920 h 65355416"/>
              <a:gd name="connsiteX7-15" fmla="*/ 22761576 w 53433560"/>
              <a:gd name="connsiteY7-16" fmla="*/ 38684920 h 65355416"/>
              <a:gd name="connsiteX8-17" fmla="*/ 22754692 w 53433560"/>
              <a:gd name="connsiteY8-18" fmla="*/ 39346188 h 65355416"/>
              <a:gd name="connsiteX9-19" fmla="*/ 199076 w 53433560"/>
              <a:gd name="connsiteY9-20" fmla="*/ 65355416 h 65355416"/>
              <a:gd name="connsiteX10-21" fmla="*/ 0 w 53433560"/>
              <a:gd name="connsiteY10-22" fmla="*/ 59993096 h 65355416"/>
              <a:gd name="connsiteX11-23" fmla="*/ 17395920 w 53433560"/>
              <a:gd name="connsiteY11-24" fmla="*/ 38680466 h 65355416"/>
              <a:gd name="connsiteX12-25" fmla="*/ 17423272 w 53433560"/>
              <a:gd name="connsiteY12-26" fmla="*/ 38680450 h 65355416"/>
              <a:gd name="connsiteX13-27" fmla="*/ 17423272 w 53433560"/>
              <a:gd name="connsiteY13-28" fmla="*/ 12482430 h 65355416"/>
              <a:gd name="connsiteX14-29" fmla="*/ 26379392 w 53433560"/>
              <a:gd name="connsiteY14-30" fmla="*/ 3526308 h 65355416"/>
              <a:gd name="connsiteX15-31" fmla="*/ 41626868 w 53433560"/>
              <a:gd name="connsiteY15-32" fmla="*/ 3526308 h 65355416"/>
              <a:gd name="connsiteX16" fmla="*/ 41626868 w 53433560"/>
              <a:gd name="connsiteY16" fmla="*/ 0 h 65355416"/>
              <a:gd name="connsiteX0-33" fmla="*/ 41626846 w 53433560"/>
              <a:gd name="connsiteY0-34" fmla="*/ 0 h 63321068"/>
              <a:gd name="connsiteX1-35" fmla="*/ 53433560 w 53433560"/>
              <a:gd name="connsiteY1-36" fmla="*/ 4161944 h 63321068"/>
              <a:gd name="connsiteX2-37" fmla="*/ 41626846 w 53433560"/>
              <a:gd name="connsiteY2-38" fmla="*/ 7815311 h 63321068"/>
              <a:gd name="connsiteX3-39" fmla="*/ 41626868 w 53433560"/>
              <a:gd name="connsiteY3-40" fmla="*/ 6831926 h 63321068"/>
              <a:gd name="connsiteX4-41" fmla="*/ 26379392 w 53433560"/>
              <a:gd name="connsiteY4-42" fmla="*/ 6831926 h 63321068"/>
              <a:gd name="connsiteX5-43" fmla="*/ 22763240 w 53433560"/>
              <a:gd name="connsiteY5-44" fmla="*/ 10448082 h 63321068"/>
              <a:gd name="connsiteX6-45" fmla="*/ 22763240 w 53433560"/>
              <a:gd name="connsiteY6-46" fmla="*/ 36650572 h 63321068"/>
              <a:gd name="connsiteX7-47" fmla="*/ 22761576 w 53433560"/>
              <a:gd name="connsiteY7-48" fmla="*/ 36650572 h 63321068"/>
              <a:gd name="connsiteX8-49" fmla="*/ 22754692 w 53433560"/>
              <a:gd name="connsiteY8-50" fmla="*/ 37311840 h 63321068"/>
              <a:gd name="connsiteX9-51" fmla="*/ 199076 w 53433560"/>
              <a:gd name="connsiteY9-52" fmla="*/ 63321068 h 63321068"/>
              <a:gd name="connsiteX10-53" fmla="*/ 0 w 53433560"/>
              <a:gd name="connsiteY10-54" fmla="*/ 57958748 h 63321068"/>
              <a:gd name="connsiteX11-55" fmla="*/ 17395920 w 53433560"/>
              <a:gd name="connsiteY11-56" fmla="*/ 36646118 h 63321068"/>
              <a:gd name="connsiteX12-57" fmla="*/ 17423272 w 53433560"/>
              <a:gd name="connsiteY12-58" fmla="*/ 36646102 h 63321068"/>
              <a:gd name="connsiteX13-59" fmla="*/ 17423272 w 53433560"/>
              <a:gd name="connsiteY13-60" fmla="*/ 10448082 h 63321068"/>
              <a:gd name="connsiteX14-61" fmla="*/ 26379392 w 53433560"/>
              <a:gd name="connsiteY14-62" fmla="*/ 1491960 h 63321068"/>
              <a:gd name="connsiteX15-63" fmla="*/ 41626868 w 53433560"/>
              <a:gd name="connsiteY15-64" fmla="*/ 1491960 h 63321068"/>
              <a:gd name="connsiteX16-65" fmla="*/ 41626846 w 53433560"/>
              <a:gd name="connsiteY16-66" fmla="*/ 0 h 63321068"/>
              <a:gd name="connsiteX0-67" fmla="*/ 41626846 w 53433560"/>
              <a:gd name="connsiteY0-68" fmla="*/ 0 h 63321068"/>
              <a:gd name="connsiteX1-69" fmla="*/ 53433560 w 53433560"/>
              <a:gd name="connsiteY1-70" fmla="*/ 4161944 h 63321068"/>
              <a:gd name="connsiteX2-71" fmla="*/ 41626846 w 53433560"/>
              <a:gd name="connsiteY2-72" fmla="*/ 7815311 h 63321068"/>
              <a:gd name="connsiteX3-73" fmla="*/ 43708405 w 53433560"/>
              <a:gd name="connsiteY3-74" fmla="*/ 6532391 h 63321068"/>
              <a:gd name="connsiteX4-75" fmla="*/ 26379392 w 53433560"/>
              <a:gd name="connsiteY4-76" fmla="*/ 6831926 h 63321068"/>
              <a:gd name="connsiteX5-77" fmla="*/ 22763240 w 53433560"/>
              <a:gd name="connsiteY5-78" fmla="*/ 10448082 h 63321068"/>
              <a:gd name="connsiteX6-79" fmla="*/ 22763240 w 53433560"/>
              <a:gd name="connsiteY6-80" fmla="*/ 36650572 h 63321068"/>
              <a:gd name="connsiteX7-81" fmla="*/ 22761576 w 53433560"/>
              <a:gd name="connsiteY7-82" fmla="*/ 36650572 h 63321068"/>
              <a:gd name="connsiteX8-83" fmla="*/ 22754692 w 53433560"/>
              <a:gd name="connsiteY8-84" fmla="*/ 37311840 h 63321068"/>
              <a:gd name="connsiteX9-85" fmla="*/ 199076 w 53433560"/>
              <a:gd name="connsiteY9-86" fmla="*/ 63321068 h 63321068"/>
              <a:gd name="connsiteX10-87" fmla="*/ 0 w 53433560"/>
              <a:gd name="connsiteY10-88" fmla="*/ 57958748 h 63321068"/>
              <a:gd name="connsiteX11-89" fmla="*/ 17395920 w 53433560"/>
              <a:gd name="connsiteY11-90" fmla="*/ 36646118 h 63321068"/>
              <a:gd name="connsiteX12-91" fmla="*/ 17423272 w 53433560"/>
              <a:gd name="connsiteY12-92" fmla="*/ 36646102 h 63321068"/>
              <a:gd name="connsiteX13-93" fmla="*/ 17423272 w 53433560"/>
              <a:gd name="connsiteY13-94" fmla="*/ 10448082 h 63321068"/>
              <a:gd name="connsiteX14-95" fmla="*/ 26379392 w 53433560"/>
              <a:gd name="connsiteY14-96" fmla="*/ 1491960 h 63321068"/>
              <a:gd name="connsiteX15-97" fmla="*/ 41626868 w 53433560"/>
              <a:gd name="connsiteY15-98" fmla="*/ 1491960 h 63321068"/>
              <a:gd name="connsiteX16-99" fmla="*/ 41626846 w 53433560"/>
              <a:gd name="connsiteY16-100" fmla="*/ 0 h 63321068"/>
              <a:gd name="connsiteX0-101" fmla="*/ 40239058 w 53433560"/>
              <a:gd name="connsiteY0-102" fmla="*/ 0 h 62122939"/>
              <a:gd name="connsiteX1-103" fmla="*/ 53433560 w 53433560"/>
              <a:gd name="connsiteY1-104" fmla="*/ 2963815 h 62122939"/>
              <a:gd name="connsiteX2-105" fmla="*/ 41626846 w 53433560"/>
              <a:gd name="connsiteY2-106" fmla="*/ 6617182 h 62122939"/>
              <a:gd name="connsiteX3-107" fmla="*/ 43708405 w 53433560"/>
              <a:gd name="connsiteY3-108" fmla="*/ 5334262 h 62122939"/>
              <a:gd name="connsiteX4-109" fmla="*/ 26379392 w 53433560"/>
              <a:gd name="connsiteY4-110" fmla="*/ 5633797 h 62122939"/>
              <a:gd name="connsiteX5-111" fmla="*/ 22763240 w 53433560"/>
              <a:gd name="connsiteY5-112" fmla="*/ 9249953 h 62122939"/>
              <a:gd name="connsiteX6-113" fmla="*/ 22763240 w 53433560"/>
              <a:gd name="connsiteY6-114" fmla="*/ 35452443 h 62122939"/>
              <a:gd name="connsiteX7-115" fmla="*/ 22761576 w 53433560"/>
              <a:gd name="connsiteY7-116" fmla="*/ 35452443 h 62122939"/>
              <a:gd name="connsiteX8-117" fmla="*/ 22754692 w 53433560"/>
              <a:gd name="connsiteY8-118" fmla="*/ 36113711 h 62122939"/>
              <a:gd name="connsiteX9-119" fmla="*/ 199076 w 53433560"/>
              <a:gd name="connsiteY9-120" fmla="*/ 62122939 h 62122939"/>
              <a:gd name="connsiteX10-121" fmla="*/ 0 w 53433560"/>
              <a:gd name="connsiteY10-122" fmla="*/ 56760619 h 62122939"/>
              <a:gd name="connsiteX11-123" fmla="*/ 17395920 w 53433560"/>
              <a:gd name="connsiteY11-124" fmla="*/ 35447989 h 62122939"/>
              <a:gd name="connsiteX12-125" fmla="*/ 17423272 w 53433560"/>
              <a:gd name="connsiteY12-126" fmla="*/ 35447973 h 62122939"/>
              <a:gd name="connsiteX13-127" fmla="*/ 17423272 w 53433560"/>
              <a:gd name="connsiteY13-128" fmla="*/ 9249953 h 62122939"/>
              <a:gd name="connsiteX14-129" fmla="*/ 26379392 w 53433560"/>
              <a:gd name="connsiteY14-130" fmla="*/ 293831 h 62122939"/>
              <a:gd name="connsiteX15-131" fmla="*/ 41626868 w 53433560"/>
              <a:gd name="connsiteY15-132" fmla="*/ 293831 h 62122939"/>
              <a:gd name="connsiteX16-133" fmla="*/ 40239058 w 53433560"/>
              <a:gd name="connsiteY16-134" fmla="*/ 0 h 62122939"/>
              <a:gd name="connsiteX0-135" fmla="*/ 40239058 w 53433560"/>
              <a:gd name="connsiteY0-136" fmla="*/ 0 h 62122939"/>
              <a:gd name="connsiteX1-137" fmla="*/ 53433560 w 53433560"/>
              <a:gd name="connsiteY1-138" fmla="*/ 2963815 h 62122939"/>
              <a:gd name="connsiteX2-139" fmla="*/ 41626846 w 53433560"/>
              <a:gd name="connsiteY2-140" fmla="*/ 6617182 h 62122939"/>
              <a:gd name="connsiteX3-141" fmla="*/ 26379392 w 53433560"/>
              <a:gd name="connsiteY3-142" fmla="*/ 5633797 h 62122939"/>
              <a:gd name="connsiteX4-143" fmla="*/ 22763240 w 53433560"/>
              <a:gd name="connsiteY4-144" fmla="*/ 9249953 h 62122939"/>
              <a:gd name="connsiteX5-145" fmla="*/ 22763240 w 53433560"/>
              <a:gd name="connsiteY5-146" fmla="*/ 35452443 h 62122939"/>
              <a:gd name="connsiteX6-147" fmla="*/ 22761576 w 53433560"/>
              <a:gd name="connsiteY6-148" fmla="*/ 35452443 h 62122939"/>
              <a:gd name="connsiteX7-149" fmla="*/ 22754692 w 53433560"/>
              <a:gd name="connsiteY7-150" fmla="*/ 36113711 h 62122939"/>
              <a:gd name="connsiteX8-151" fmla="*/ 199076 w 53433560"/>
              <a:gd name="connsiteY8-152" fmla="*/ 62122939 h 62122939"/>
              <a:gd name="connsiteX9-153" fmla="*/ 0 w 53433560"/>
              <a:gd name="connsiteY9-154" fmla="*/ 56760619 h 62122939"/>
              <a:gd name="connsiteX10-155" fmla="*/ 17395920 w 53433560"/>
              <a:gd name="connsiteY10-156" fmla="*/ 35447989 h 62122939"/>
              <a:gd name="connsiteX11-157" fmla="*/ 17423272 w 53433560"/>
              <a:gd name="connsiteY11-158" fmla="*/ 35447973 h 62122939"/>
              <a:gd name="connsiteX12-159" fmla="*/ 17423272 w 53433560"/>
              <a:gd name="connsiteY12-160" fmla="*/ 9249953 h 62122939"/>
              <a:gd name="connsiteX13-161" fmla="*/ 26379392 w 53433560"/>
              <a:gd name="connsiteY13-162" fmla="*/ 293831 h 62122939"/>
              <a:gd name="connsiteX14-163" fmla="*/ 41626868 w 53433560"/>
              <a:gd name="connsiteY14-164" fmla="*/ 293831 h 62122939"/>
              <a:gd name="connsiteX15-165" fmla="*/ 40239058 w 53433560"/>
              <a:gd name="connsiteY15-166" fmla="*/ 0 h 62122939"/>
              <a:gd name="connsiteX0-167" fmla="*/ 41626868 w 53433560"/>
              <a:gd name="connsiteY0-168" fmla="*/ -1 h 61829107"/>
              <a:gd name="connsiteX1-169" fmla="*/ 53433560 w 53433560"/>
              <a:gd name="connsiteY1-170" fmla="*/ 2669983 h 61829107"/>
              <a:gd name="connsiteX2-171" fmla="*/ 41626846 w 53433560"/>
              <a:gd name="connsiteY2-172" fmla="*/ 6323350 h 61829107"/>
              <a:gd name="connsiteX3-173" fmla="*/ 26379392 w 53433560"/>
              <a:gd name="connsiteY3-174" fmla="*/ 5339965 h 61829107"/>
              <a:gd name="connsiteX4-175" fmla="*/ 22763240 w 53433560"/>
              <a:gd name="connsiteY4-176" fmla="*/ 8956121 h 61829107"/>
              <a:gd name="connsiteX5-177" fmla="*/ 22763240 w 53433560"/>
              <a:gd name="connsiteY5-178" fmla="*/ 35158611 h 61829107"/>
              <a:gd name="connsiteX6-179" fmla="*/ 22761576 w 53433560"/>
              <a:gd name="connsiteY6-180" fmla="*/ 35158611 h 61829107"/>
              <a:gd name="connsiteX7-181" fmla="*/ 22754692 w 53433560"/>
              <a:gd name="connsiteY7-182" fmla="*/ 35819879 h 61829107"/>
              <a:gd name="connsiteX8-183" fmla="*/ 199076 w 53433560"/>
              <a:gd name="connsiteY8-184" fmla="*/ 61829107 h 61829107"/>
              <a:gd name="connsiteX9-185" fmla="*/ 0 w 53433560"/>
              <a:gd name="connsiteY9-186" fmla="*/ 56466787 h 61829107"/>
              <a:gd name="connsiteX10-187" fmla="*/ 17395920 w 53433560"/>
              <a:gd name="connsiteY10-188" fmla="*/ 35154157 h 61829107"/>
              <a:gd name="connsiteX11-189" fmla="*/ 17423272 w 53433560"/>
              <a:gd name="connsiteY11-190" fmla="*/ 35154141 h 61829107"/>
              <a:gd name="connsiteX12-191" fmla="*/ 17423272 w 53433560"/>
              <a:gd name="connsiteY12-192" fmla="*/ 8956121 h 61829107"/>
              <a:gd name="connsiteX13-193" fmla="*/ 26379392 w 53433560"/>
              <a:gd name="connsiteY13-194" fmla="*/ -1 h 61829107"/>
              <a:gd name="connsiteX14-195" fmla="*/ 41626868 w 53433560"/>
              <a:gd name="connsiteY14-196" fmla="*/ -1 h 61829107"/>
              <a:gd name="connsiteX0-197" fmla="*/ 41626868 w 53433560"/>
              <a:gd name="connsiteY0-198" fmla="*/ -1 h 61829107"/>
              <a:gd name="connsiteX1-199" fmla="*/ 53433560 w 53433560"/>
              <a:gd name="connsiteY1-200" fmla="*/ 2669983 h 61829107"/>
              <a:gd name="connsiteX2-201" fmla="*/ 41626846 w 53433560"/>
              <a:gd name="connsiteY2-202" fmla="*/ 4526130 h 61829107"/>
              <a:gd name="connsiteX3-203" fmla="*/ 26379392 w 53433560"/>
              <a:gd name="connsiteY3-204" fmla="*/ 5339965 h 61829107"/>
              <a:gd name="connsiteX4-205" fmla="*/ 22763240 w 53433560"/>
              <a:gd name="connsiteY4-206" fmla="*/ 8956121 h 61829107"/>
              <a:gd name="connsiteX5-207" fmla="*/ 22763240 w 53433560"/>
              <a:gd name="connsiteY5-208" fmla="*/ 35158611 h 61829107"/>
              <a:gd name="connsiteX6-209" fmla="*/ 22761576 w 53433560"/>
              <a:gd name="connsiteY6-210" fmla="*/ 35158611 h 61829107"/>
              <a:gd name="connsiteX7-211" fmla="*/ 22754692 w 53433560"/>
              <a:gd name="connsiteY7-212" fmla="*/ 35819879 h 61829107"/>
              <a:gd name="connsiteX8-213" fmla="*/ 199076 w 53433560"/>
              <a:gd name="connsiteY8-214" fmla="*/ 61829107 h 61829107"/>
              <a:gd name="connsiteX9-215" fmla="*/ 0 w 53433560"/>
              <a:gd name="connsiteY9-216" fmla="*/ 56466787 h 61829107"/>
              <a:gd name="connsiteX10-217" fmla="*/ 17395920 w 53433560"/>
              <a:gd name="connsiteY10-218" fmla="*/ 35154157 h 61829107"/>
              <a:gd name="connsiteX11-219" fmla="*/ 17423272 w 53433560"/>
              <a:gd name="connsiteY11-220" fmla="*/ 35154141 h 61829107"/>
              <a:gd name="connsiteX12-221" fmla="*/ 17423272 w 53433560"/>
              <a:gd name="connsiteY12-222" fmla="*/ 8956121 h 61829107"/>
              <a:gd name="connsiteX13-223" fmla="*/ 26379392 w 53433560"/>
              <a:gd name="connsiteY13-224" fmla="*/ -1 h 61829107"/>
              <a:gd name="connsiteX14-225" fmla="*/ 41626868 w 53433560"/>
              <a:gd name="connsiteY14-226" fmla="*/ -1 h 61829107"/>
              <a:gd name="connsiteX0-227" fmla="*/ 41626868 w 43532767"/>
              <a:gd name="connsiteY0-228" fmla="*/ -1 h 61829107"/>
              <a:gd name="connsiteX1-229" fmla="*/ 41626846 w 43532767"/>
              <a:gd name="connsiteY1-230" fmla="*/ 4526130 h 61829107"/>
              <a:gd name="connsiteX2-231" fmla="*/ 26379392 w 43532767"/>
              <a:gd name="connsiteY2-232" fmla="*/ 5339965 h 61829107"/>
              <a:gd name="connsiteX3-233" fmla="*/ 22763240 w 43532767"/>
              <a:gd name="connsiteY3-234" fmla="*/ 8956121 h 61829107"/>
              <a:gd name="connsiteX4-235" fmla="*/ 22763240 w 43532767"/>
              <a:gd name="connsiteY4-236" fmla="*/ 35158611 h 61829107"/>
              <a:gd name="connsiteX5-237" fmla="*/ 22761576 w 43532767"/>
              <a:gd name="connsiteY5-238" fmla="*/ 35158611 h 61829107"/>
              <a:gd name="connsiteX6-239" fmla="*/ 22754692 w 43532767"/>
              <a:gd name="connsiteY6-240" fmla="*/ 35819879 h 61829107"/>
              <a:gd name="connsiteX7-241" fmla="*/ 199076 w 43532767"/>
              <a:gd name="connsiteY7-242" fmla="*/ 61829107 h 61829107"/>
              <a:gd name="connsiteX8-243" fmla="*/ 0 w 43532767"/>
              <a:gd name="connsiteY8-244" fmla="*/ 56466787 h 61829107"/>
              <a:gd name="connsiteX9-245" fmla="*/ 17395920 w 43532767"/>
              <a:gd name="connsiteY9-246" fmla="*/ 35154157 h 61829107"/>
              <a:gd name="connsiteX10-247" fmla="*/ 17423272 w 43532767"/>
              <a:gd name="connsiteY10-248" fmla="*/ 35154141 h 61829107"/>
              <a:gd name="connsiteX11-249" fmla="*/ 17423272 w 43532767"/>
              <a:gd name="connsiteY11-250" fmla="*/ 8956121 h 61829107"/>
              <a:gd name="connsiteX12-251" fmla="*/ 26379392 w 43532767"/>
              <a:gd name="connsiteY12-252" fmla="*/ -1 h 61829107"/>
              <a:gd name="connsiteX13-253" fmla="*/ 41626868 w 43532767"/>
              <a:gd name="connsiteY13-254" fmla="*/ -1 h 61829107"/>
              <a:gd name="connsiteX0-255" fmla="*/ 41626868 w 43914842"/>
              <a:gd name="connsiteY0-256" fmla="*/ -1 h 61829107"/>
              <a:gd name="connsiteX1-257" fmla="*/ 42320740 w 43914842"/>
              <a:gd name="connsiteY1-258" fmla="*/ 5125167 h 61829107"/>
              <a:gd name="connsiteX2-259" fmla="*/ 26379392 w 43914842"/>
              <a:gd name="connsiteY2-260" fmla="*/ 5339965 h 61829107"/>
              <a:gd name="connsiteX3-261" fmla="*/ 22763240 w 43914842"/>
              <a:gd name="connsiteY3-262" fmla="*/ 8956121 h 61829107"/>
              <a:gd name="connsiteX4-263" fmla="*/ 22763240 w 43914842"/>
              <a:gd name="connsiteY4-264" fmla="*/ 35158611 h 61829107"/>
              <a:gd name="connsiteX5-265" fmla="*/ 22761576 w 43914842"/>
              <a:gd name="connsiteY5-266" fmla="*/ 35158611 h 61829107"/>
              <a:gd name="connsiteX6-267" fmla="*/ 22754692 w 43914842"/>
              <a:gd name="connsiteY6-268" fmla="*/ 35819879 h 61829107"/>
              <a:gd name="connsiteX7-269" fmla="*/ 199076 w 43914842"/>
              <a:gd name="connsiteY7-270" fmla="*/ 61829107 h 61829107"/>
              <a:gd name="connsiteX8-271" fmla="*/ 0 w 43914842"/>
              <a:gd name="connsiteY8-272" fmla="*/ 56466787 h 61829107"/>
              <a:gd name="connsiteX9-273" fmla="*/ 17395920 w 43914842"/>
              <a:gd name="connsiteY9-274" fmla="*/ 35154157 h 61829107"/>
              <a:gd name="connsiteX10-275" fmla="*/ 17423272 w 43914842"/>
              <a:gd name="connsiteY10-276" fmla="*/ 35154141 h 61829107"/>
              <a:gd name="connsiteX11-277" fmla="*/ 17423272 w 43914842"/>
              <a:gd name="connsiteY11-278" fmla="*/ 8956121 h 61829107"/>
              <a:gd name="connsiteX12-279" fmla="*/ 26379392 w 43914842"/>
              <a:gd name="connsiteY12-280" fmla="*/ -1 h 61829107"/>
              <a:gd name="connsiteX13-281" fmla="*/ 41626868 w 43914842"/>
              <a:gd name="connsiteY13-282" fmla="*/ -1 h 61829107"/>
              <a:gd name="connsiteX0-283" fmla="*/ 43024511 w 44614699"/>
              <a:gd name="connsiteY0-284" fmla="*/ 0 h 61829107"/>
              <a:gd name="connsiteX1-285" fmla="*/ 42320740 w 44614699"/>
              <a:gd name="connsiteY1-286" fmla="*/ 5125167 h 61829107"/>
              <a:gd name="connsiteX2-287" fmla="*/ 26379392 w 44614699"/>
              <a:gd name="connsiteY2-288" fmla="*/ 5339965 h 61829107"/>
              <a:gd name="connsiteX3-289" fmla="*/ 22763240 w 44614699"/>
              <a:gd name="connsiteY3-290" fmla="*/ 8956121 h 61829107"/>
              <a:gd name="connsiteX4-291" fmla="*/ 22763240 w 44614699"/>
              <a:gd name="connsiteY4-292" fmla="*/ 35158611 h 61829107"/>
              <a:gd name="connsiteX5-293" fmla="*/ 22761576 w 44614699"/>
              <a:gd name="connsiteY5-294" fmla="*/ 35158611 h 61829107"/>
              <a:gd name="connsiteX6-295" fmla="*/ 22754692 w 44614699"/>
              <a:gd name="connsiteY6-296" fmla="*/ 35819879 h 61829107"/>
              <a:gd name="connsiteX7-297" fmla="*/ 199076 w 44614699"/>
              <a:gd name="connsiteY7-298" fmla="*/ 61829107 h 61829107"/>
              <a:gd name="connsiteX8-299" fmla="*/ 0 w 44614699"/>
              <a:gd name="connsiteY8-300" fmla="*/ 56466787 h 61829107"/>
              <a:gd name="connsiteX9-301" fmla="*/ 17395920 w 44614699"/>
              <a:gd name="connsiteY9-302" fmla="*/ 35154157 h 61829107"/>
              <a:gd name="connsiteX10-303" fmla="*/ 17423272 w 44614699"/>
              <a:gd name="connsiteY10-304" fmla="*/ 35154141 h 61829107"/>
              <a:gd name="connsiteX11-305" fmla="*/ 17423272 w 44614699"/>
              <a:gd name="connsiteY11-306" fmla="*/ 8956121 h 61829107"/>
              <a:gd name="connsiteX12-307" fmla="*/ 26379392 w 44614699"/>
              <a:gd name="connsiteY12-308" fmla="*/ -1 h 61829107"/>
              <a:gd name="connsiteX13-309" fmla="*/ 43024511 w 44614699"/>
              <a:gd name="connsiteY13-310" fmla="*/ 0 h 618291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44614699" h="61829107">
                <a:moveTo>
                  <a:pt x="43024511" y="0"/>
                </a:moveTo>
                <a:cubicBezTo>
                  <a:pt x="45565753" y="754355"/>
                  <a:pt x="44861986" y="4235173"/>
                  <a:pt x="42320740" y="5125167"/>
                </a:cubicBezTo>
                <a:cubicBezTo>
                  <a:pt x="37811712" y="5570164"/>
                  <a:pt x="29523326" y="4901170"/>
                  <a:pt x="26379392" y="5339965"/>
                </a:cubicBezTo>
                <a:cubicBezTo>
                  <a:pt x="24382244" y="5339965"/>
                  <a:pt x="22763240" y="6958971"/>
                  <a:pt x="22763240" y="8956121"/>
                </a:cubicBezTo>
                <a:lnTo>
                  <a:pt x="22763240" y="35158611"/>
                </a:lnTo>
                <a:lnTo>
                  <a:pt x="22761576" y="35158611"/>
                </a:lnTo>
                <a:cubicBezTo>
                  <a:pt x="22759281" y="35379034"/>
                  <a:pt x="22756987" y="35599456"/>
                  <a:pt x="22754692" y="35819879"/>
                </a:cubicBezTo>
                <a:cubicBezTo>
                  <a:pt x="22456396" y="49824451"/>
                  <a:pt x="12618072" y="61237107"/>
                  <a:pt x="199076" y="61829107"/>
                </a:cubicBezTo>
                <a:lnTo>
                  <a:pt x="0" y="56466787"/>
                </a:lnTo>
                <a:cubicBezTo>
                  <a:pt x="9730952" y="55970211"/>
                  <a:pt x="17400704" y="46573603"/>
                  <a:pt x="17395920" y="35154157"/>
                </a:cubicBezTo>
                <a:lnTo>
                  <a:pt x="17423272" y="35154141"/>
                </a:lnTo>
                <a:lnTo>
                  <a:pt x="17423272" y="8956121"/>
                </a:lnTo>
                <a:cubicBezTo>
                  <a:pt x="17423272" y="4009793"/>
                  <a:pt x="21433064" y="-1"/>
                  <a:pt x="26379392" y="-1"/>
                </a:cubicBezTo>
                <a:lnTo>
                  <a:pt x="43024511" y="0"/>
                </a:lnTo>
                <a:close/>
              </a:path>
            </a:pathLst>
          </a:custGeom>
          <a:solidFill>
            <a:srgbClr val="C9F6FF"/>
          </a:solidFill>
          <a:ln>
            <a:solidFill>
              <a:srgbClr val="C9F6FF"/>
            </a:solidFill>
          </a:ln>
        </p:spPr>
        <p:txBody>
          <a:bodyPr vert="horz" wrap="square" lIns="91440" tIns="45720" rIns="91440" bIns="45720" numCol="1" anchor="t" anchorCtr="0" compatLnSpc="1"/>
          <a:lstStyle/>
          <a:p>
            <a:endParaRPr lang="zh-CN" altLang="en-US" b="1" dirty="0">
              <a:solidFill>
                <a:schemeClr val="tx1"/>
              </a:solidFill>
            </a:endParaRPr>
          </a:p>
        </p:txBody>
      </p:sp>
      <p:sp>
        <p:nvSpPr>
          <p:cNvPr id="16" name="矩形 15"/>
          <p:cNvSpPr/>
          <p:nvPr/>
        </p:nvSpPr>
        <p:spPr>
          <a:xfrm>
            <a:off x="513805" y="221956"/>
            <a:ext cx="5233852" cy="645160"/>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案例教学目标</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250"/>
                                        <p:tgtEl>
                                          <p:spTgt spid="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250"/>
                                        <p:tgtEl>
                                          <p:spTgt spid="2"/>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250"/>
                                        <p:tgtEl>
                                          <p:spTgt spid="3"/>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10" grpId="0" animBg="1"/>
      <p:bldP spid="11" grpId="0" animBg="1"/>
      <p:bldP spid="12" grpId="0" animBg="1"/>
      <p:bldP spid="13" grpId="0" animBg="1"/>
      <p:bldP spid="14" grpId="0" animBg="1"/>
      <p:bldP spid="1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3805" y="221956"/>
            <a:ext cx="5233852" cy="645160"/>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教学对象</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3" name="组合 2"/>
          <p:cNvGrpSpPr/>
          <p:nvPr/>
        </p:nvGrpSpPr>
        <p:grpSpPr>
          <a:xfrm>
            <a:off x="1498189" y="1328499"/>
            <a:ext cx="6065558" cy="1127233"/>
            <a:chOff x="1498189" y="1328499"/>
            <a:chExt cx="6065558" cy="1127233"/>
          </a:xfrm>
        </p:grpSpPr>
        <p:grpSp>
          <p:nvGrpSpPr>
            <p:cNvPr id="17" name="组合 16"/>
            <p:cNvGrpSpPr/>
            <p:nvPr/>
          </p:nvGrpSpPr>
          <p:grpSpPr>
            <a:xfrm>
              <a:off x="1498189" y="1328499"/>
              <a:ext cx="6065558" cy="1092461"/>
              <a:chOff x="1539221" y="1328499"/>
              <a:chExt cx="6065558" cy="1092461"/>
            </a:xfrm>
          </p:grpSpPr>
          <p:grpSp>
            <p:nvGrpSpPr>
              <p:cNvPr id="16" name="组合 15"/>
              <p:cNvGrpSpPr/>
              <p:nvPr/>
            </p:nvGrpSpPr>
            <p:grpSpPr>
              <a:xfrm>
                <a:off x="2816504" y="1328499"/>
                <a:ext cx="4788275" cy="1092461"/>
                <a:chOff x="2816504" y="1328499"/>
                <a:chExt cx="4788275" cy="1092461"/>
              </a:xfrm>
            </p:grpSpPr>
            <p:sp>
              <p:nvSpPr>
                <p:cNvPr id="4" name="矩形 3"/>
                <p:cNvSpPr/>
                <p:nvPr/>
              </p:nvSpPr>
              <p:spPr>
                <a:xfrm>
                  <a:off x="2816504" y="1328499"/>
                  <a:ext cx="4788275" cy="523220"/>
                </a:xfrm>
                <a:prstGeom prst="rect">
                  <a:avLst/>
                </a:prstGeom>
              </p:spPr>
              <p:txBody>
                <a:bodyPr wrap="square">
                  <a:spAutoFit/>
                </a:bodyPr>
                <a:lstStyle/>
                <a:p>
                  <a:r>
                    <a:rPr lang="zh-CN" altLang="en-US" sz="2800" b="1" kern="0" dirty="0">
                      <a:solidFill>
                        <a:schemeClr val="bg1"/>
                      </a:solidFill>
                      <a:latin typeface="微软雅黑" panose="020B0503020204020204" charset="-122"/>
                      <a:ea typeface="微软雅黑" panose="020B0503020204020204" charset="-122"/>
                      <a:cs typeface="Arial" panose="02080604020202020204" pitchFamily="34" charset="0"/>
                    </a:rPr>
                    <a:t>应用统计专业（大数据方向）</a:t>
                  </a:r>
                  <a:endParaRPr lang="zh-CN" altLang="en-US" sz="2800" b="1" dirty="0"/>
                </a:p>
              </p:txBody>
            </p:sp>
            <p:sp>
              <p:nvSpPr>
                <p:cNvPr id="5" name="矩形 4"/>
                <p:cNvSpPr/>
                <p:nvPr/>
              </p:nvSpPr>
              <p:spPr>
                <a:xfrm>
                  <a:off x="5384564" y="1880960"/>
                  <a:ext cx="1980029" cy="540000"/>
                </a:xfrm>
                <a:prstGeom prst="rect">
                  <a:avLst/>
                </a:prstGeom>
              </p:spPr>
              <p:txBody>
                <a:bodyPr wrap="square">
                  <a:spAutoFit/>
                </a:bodyPr>
                <a:lstStyle/>
                <a:p>
                  <a:pPr algn="r"/>
                  <a:r>
                    <a:rPr lang="zh-CN" altLang="en-US" sz="2800" kern="0" dirty="0">
                      <a:ln>
                        <a:solidFill>
                          <a:srgbClr val="6AE7FF"/>
                        </a:solidFill>
                      </a:ln>
                      <a:solidFill>
                        <a:srgbClr val="6AE7FF"/>
                      </a:solidFill>
                      <a:latin typeface="微软雅黑" panose="020B0503020204020204" charset="-122"/>
                      <a:ea typeface="微软雅黑" panose="020B0503020204020204" charset="-122"/>
                      <a:cs typeface="Arial" panose="02080604020202020204" pitchFamily="34" charset="0"/>
                    </a:rPr>
                    <a:t>专业必修课</a:t>
                  </a:r>
                  <a:endParaRPr lang="zh-CN" altLang="en-US" sz="2800" dirty="0">
                    <a:ln>
                      <a:solidFill>
                        <a:srgbClr val="6AE7FF"/>
                      </a:solidFill>
                    </a:ln>
                    <a:solidFill>
                      <a:srgbClr val="6AE7FF"/>
                    </a:solidFill>
                  </a:endParaRPr>
                </a:p>
              </p:txBody>
            </p:sp>
            <p:sp>
              <p:nvSpPr>
                <p:cNvPr id="6" name="矩形 5"/>
                <p:cNvSpPr/>
                <p:nvPr/>
              </p:nvSpPr>
              <p:spPr>
                <a:xfrm>
                  <a:off x="2816504" y="1880960"/>
                  <a:ext cx="1723549" cy="461665"/>
                </a:xfrm>
                <a:prstGeom prst="rect">
                  <a:avLst/>
                </a:prstGeom>
              </p:spPr>
              <p:txBody>
                <a:bodyPr wrap="square">
                  <a:spAutoFit/>
                </a:bodyPr>
                <a:lstStyle/>
                <a:p>
                  <a:r>
                    <a:rPr lang="zh-CN" altLang="en-US" sz="2400" b="1" kern="0" dirty="0">
                      <a:solidFill>
                        <a:schemeClr val="bg1"/>
                      </a:solidFill>
                      <a:latin typeface="微软雅黑" panose="020B0503020204020204" charset="-122"/>
                      <a:ea typeface="微软雅黑" panose="020B0503020204020204" charset="-122"/>
                      <a:cs typeface="Arial" panose="02080604020202020204" pitchFamily="34" charset="0"/>
                    </a:rPr>
                    <a:t>硕士一年级</a:t>
                  </a:r>
                  <a:endParaRPr lang="zh-CN" altLang="en-US" sz="2400" b="1" dirty="0"/>
                </a:p>
              </p:txBody>
            </p:sp>
          </p:grpSp>
          <p:grpSp>
            <p:nvGrpSpPr>
              <p:cNvPr id="13" name="组合 12"/>
              <p:cNvGrpSpPr/>
              <p:nvPr/>
            </p:nvGrpSpPr>
            <p:grpSpPr>
              <a:xfrm>
                <a:off x="1539221" y="1607134"/>
                <a:ext cx="763835" cy="535191"/>
                <a:chOff x="1269171" y="1669577"/>
                <a:chExt cx="763835" cy="535191"/>
              </a:xfrm>
            </p:grpSpPr>
            <p:sp>
              <p:nvSpPr>
                <p:cNvPr id="7" name="Freeform 587"/>
                <p:cNvSpPr/>
                <p:nvPr/>
              </p:nvSpPr>
              <p:spPr bwMode="auto">
                <a:xfrm>
                  <a:off x="1756756" y="1863602"/>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rgbClr val="6AE7FF"/>
                </a:solidFill>
                <a:ln>
                  <a:noFill/>
                </a:ln>
              </p:spPr>
              <p:txBody>
                <a:bodyPr vert="horz" wrap="square" lIns="91440" tIns="45720" rIns="91440" bIns="45720" numCol="1" anchor="t" anchorCtr="0" compatLnSpc="1"/>
                <a:lstStyle/>
                <a:p>
                  <a:endParaRPr lang="zh-CN" altLang="en-US"/>
                </a:p>
              </p:txBody>
            </p:sp>
            <p:sp>
              <p:nvSpPr>
                <p:cNvPr id="8" name="Oval 588"/>
                <p:cNvSpPr>
                  <a:spLocks noChangeArrowheads="1"/>
                </p:cNvSpPr>
                <p:nvPr/>
              </p:nvSpPr>
              <p:spPr bwMode="auto">
                <a:xfrm>
                  <a:off x="1824556" y="1669577"/>
                  <a:ext cx="139928" cy="161567"/>
                </a:xfrm>
                <a:prstGeom prst="ellipse">
                  <a:avLst/>
                </a:prstGeom>
                <a:solidFill>
                  <a:srgbClr val="6AE7FF"/>
                </a:solidFill>
                <a:ln>
                  <a:noFill/>
                </a:ln>
              </p:spPr>
              <p:txBody>
                <a:bodyPr vert="horz" wrap="square" lIns="91440" tIns="45720" rIns="91440" bIns="45720" numCol="1" anchor="t" anchorCtr="0" compatLnSpc="1"/>
                <a:lstStyle/>
                <a:p>
                  <a:endParaRPr lang="zh-CN" altLang="en-US"/>
                </a:p>
              </p:txBody>
            </p:sp>
            <p:sp>
              <p:nvSpPr>
                <p:cNvPr id="9" name="Freeform 589"/>
                <p:cNvSpPr/>
                <p:nvPr/>
              </p:nvSpPr>
              <p:spPr bwMode="auto">
                <a:xfrm>
                  <a:off x="1509357" y="1955926"/>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rgbClr val="AFF2FF"/>
                </a:solidFill>
                <a:ln>
                  <a:noFill/>
                </a:ln>
              </p:spPr>
              <p:txBody>
                <a:bodyPr vert="horz" wrap="square" lIns="91440" tIns="45720" rIns="91440" bIns="45720" numCol="1" anchor="t" anchorCtr="0" compatLnSpc="1"/>
                <a:lstStyle/>
                <a:p>
                  <a:endParaRPr lang="zh-CN" altLang="en-US"/>
                </a:p>
              </p:txBody>
            </p:sp>
            <p:sp>
              <p:nvSpPr>
                <p:cNvPr id="10" name="Oval 590"/>
                <p:cNvSpPr>
                  <a:spLocks noChangeArrowheads="1"/>
                </p:cNvSpPr>
                <p:nvPr/>
              </p:nvSpPr>
              <p:spPr bwMode="auto">
                <a:xfrm>
                  <a:off x="1577879" y="1763344"/>
                  <a:ext cx="139207" cy="161567"/>
                </a:xfrm>
                <a:prstGeom prst="ellipse">
                  <a:avLst/>
                </a:prstGeom>
                <a:solidFill>
                  <a:srgbClr val="AFF2FF"/>
                </a:solidFill>
                <a:ln>
                  <a:noFill/>
                </a:ln>
              </p:spPr>
              <p:txBody>
                <a:bodyPr vert="horz" wrap="square" lIns="91440" tIns="45720" rIns="91440" bIns="45720" numCol="1" anchor="t" anchorCtr="0" compatLnSpc="1"/>
                <a:lstStyle/>
                <a:p>
                  <a:endParaRPr lang="zh-CN" altLang="en-US"/>
                </a:p>
              </p:txBody>
            </p:sp>
            <p:sp>
              <p:nvSpPr>
                <p:cNvPr id="11" name="Freeform 591"/>
                <p:cNvSpPr/>
                <p:nvPr/>
              </p:nvSpPr>
              <p:spPr bwMode="auto">
                <a:xfrm>
                  <a:off x="1269171" y="1862159"/>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592"/>
                <p:cNvSpPr>
                  <a:spLocks noChangeArrowheads="1"/>
                </p:cNvSpPr>
                <p:nvPr/>
              </p:nvSpPr>
              <p:spPr bwMode="auto">
                <a:xfrm>
                  <a:off x="1336971" y="1669577"/>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1" name="任意多边形 139"/>
            <p:cNvSpPr/>
            <p:nvPr/>
          </p:nvSpPr>
          <p:spPr>
            <a:xfrm>
              <a:off x="2473358" y="2017818"/>
              <a:ext cx="5051391" cy="43791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w="19050">
              <a:solidFill>
                <a:srgbClr val="F8841D"/>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4" name="组合 13"/>
          <p:cNvGrpSpPr/>
          <p:nvPr/>
        </p:nvGrpSpPr>
        <p:grpSpPr>
          <a:xfrm>
            <a:off x="1498189" y="2741131"/>
            <a:ext cx="6065558" cy="1096498"/>
            <a:chOff x="1498189" y="2741131"/>
            <a:chExt cx="6065558" cy="1096498"/>
          </a:xfrm>
        </p:grpSpPr>
        <p:grpSp>
          <p:nvGrpSpPr>
            <p:cNvPr id="18" name="组合 17"/>
            <p:cNvGrpSpPr/>
            <p:nvPr/>
          </p:nvGrpSpPr>
          <p:grpSpPr>
            <a:xfrm>
              <a:off x="1498189" y="2741131"/>
              <a:ext cx="6065558" cy="1030906"/>
              <a:chOff x="1539221" y="1311719"/>
              <a:chExt cx="6065558" cy="1030906"/>
            </a:xfrm>
          </p:grpSpPr>
          <p:grpSp>
            <p:nvGrpSpPr>
              <p:cNvPr id="19" name="组合 18"/>
              <p:cNvGrpSpPr/>
              <p:nvPr/>
            </p:nvGrpSpPr>
            <p:grpSpPr>
              <a:xfrm>
                <a:off x="2816504" y="1311719"/>
                <a:ext cx="4788275" cy="1030906"/>
                <a:chOff x="2816504" y="1311719"/>
                <a:chExt cx="4788275" cy="1030906"/>
              </a:xfrm>
            </p:grpSpPr>
            <p:sp>
              <p:nvSpPr>
                <p:cNvPr id="27" name="矩形 26"/>
                <p:cNvSpPr/>
                <p:nvPr/>
              </p:nvSpPr>
              <p:spPr>
                <a:xfrm>
                  <a:off x="2816504" y="1328499"/>
                  <a:ext cx="4788275" cy="523220"/>
                </a:xfrm>
                <a:prstGeom prst="rect">
                  <a:avLst/>
                </a:prstGeom>
              </p:spPr>
              <p:txBody>
                <a:bodyPr wrap="square">
                  <a:spAutoFit/>
                </a:bodyPr>
                <a:lstStyle/>
                <a:p>
                  <a:r>
                    <a:rPr lang="zh-CN" altLang="en-US" sz="2800" b="1" kern="0" dirty="0">
                      <a:solidFill>
                        <a:schemeClr val="bg1"/>
                      </a:solidFill>
                      <a:latin typeface="微软雅黑" panose="020B0503020204020204" charset="-122"/>
                      <a:ea typeface="微软雅黑" panose="020B0503020204020204" charset="-122"/>
                      <a:cs typeface="Arial" panose="02080604020202020204" pitchFamily="34" charset="0"/>
                    </a:rPr>
                    <a:t>统计学专业</a:t>
                  </a:r>
                  <a:endParaRPr lang="zh-CN" altLang="en-US" sz="2800" b="1" kern="0" dirty="0">
                    <a:solidFill>
                      <a:schemeClr val="bg1"/>
                    </a:solidFill>
                    <a:latin typeface="微软雅黑" panose="020B0503020204020204" charset="-122"/>
                    <a:ea typeface="微软雅黑" panose="020B0503020204020204" charset="-122"/>
                    <a:cs typeface="Arial" panose="02080604020202020204" pitchFamily="34" charset="0"/>
                  </a:endParaRPr>
                </a:p>
              </p:txBody>
            </p:sp>
            <p:sp>
              <p:nvSpPr>
                <p:cNvPr id="28" name="矩形 27"/>
                <p:cNvSpPr/>
                <p:nvPr/>
              </p:nvSpPr>
              <p:spPr>
                <a:xfrm>
                  <a:off x="5380522" y="1311719"/>
                  <a:ext cx="1980029" cy="540000"/>
                </a:xfrm>
                <a:prstGeom prst="rect">
                  <a:avLst/>
                </a:prstGeom>
              </p:spPr>
              <p:txBody>
                <a:bodyPr wrap="square">
                  <a:spAutoFit/>
                </a:bodyPr>
                <a:lstStyle/>
                <a:p>
                  <a:pPr algn="r"/>
                  <a:r>
                    <a:rPr lang="zh-CN" altLang="en-US" sz="2800" kern="0" dirty="0">
                      <a:ln>
                        <a:solidFill>
                          <a:srgbClr val="6AE7FF"/>
                        </a:solidFill>
                      </a:ln>
                      <a:solidFill>
                        <a:srgbClr val="6AE7FF"/>
                      </a:solidFill>
                      <a:latin typeface="微软雅黑" panose="020B0503020204020204" charset="-122"/>
                      <a:ea typeface="微软雅黑" panose="020B0503020204020204" charset="-122"/>
                      <a:cs typeface="Arial" panose="02080604020202020204" pitchFamily="34" charset="0"/>
                    </a:rPr>
                    <a:t>限选课</a:t>
                  </a:r>
                  <a:endParaRPr lang="zh-CN" altLang="en-US" sz="2800" dirty="0">
                    <a:ln>
                      <a:solidFill>
                        <a:srgbClr val="6AE7FF"/>
                      </a:solidFill>
                    </a:ln>
                    <a:solidFill>
                      <a:srgbClr val="6AE7FF"/>
                    </a:solidFill>
                  </a:endParaRPr>
                </a:p>
              </p:txBody>
            </p:sp>
            <p:sp>
              <p:nvSpPr>
                <p:cNvPr id="29" name="矩形 28"/>
                <p:cNvSpPr/>
                <p:nvPr/>
              </p:nvSpPr>
              <p:spPr>
                <a:xfrm>
                  <a:off x="2816504" y="1880960"/>
                  <a:ext cx="1723549" cy="461665"/>
                </a:xfrm>
                <a:prstGeom prst="rect">
                  <a:avLst/>
                </a:prstGeom>
              </p:spPr>
              <p:txBody>
                <a:bodyPr wrap="square">
                  <a:spAutoFit/>
                </a:bodyPr>
                <a:lstStyle/>
                <a:p>
                  <a:r>
                    <a:rPr lang="zh-CN" altLang="en-US" sz="2400" b="1" kern="0" dirty="0">
                      <a:solidFill>
                        <a:schemeClr val="bg1"/>
                      </a:solidFill>
                      <a:latin typeface="微软雅黑" panose="020B0503020204020204" charset="-122"/>
                      <a:ea typeface="微软雅黑" panose="020B0503020204020204" charset="-122"/>
                      <a:cs typeface="Arial" panose="02080604020202020204" pitchFamily="34" charset="0"/>
                    </a:rPr>
                    <a:t>本科三年级</a:t>
                  </a:r>
                  <a:endParaRPr lang="zh-CN" altLang="en-US" sz="2400" b="1" dirty="0"/>
                </a:p>
              </p:txBody>
            </p:sp>
          </p:grpSp>
          <p:grpSp>
            <p:nvGrpSpPr>
              <p:cNvPr id="20" name="组合 19"/>
              <p:cNvGrpSpPr/>
              <p:nvPr/>
            </p:nvGrpSpPr>
            <p:grpSpPr>
              <a:xfrm>
                <a:off x="1539221" y="1607134"/>
                <a:ext cx="763835" cy="535191"/>
                <a:chOff x="1269171" y="1669577"/>
                <a:chExt cx="763835" cy="535191"/>
              </a:xfrm>
            </p:grpSpPr>
            <p:sp>
              <p:nvSpPr>
                <p:cNvPr id="21" name="Freeform 587"/>
                <p:cNvSpPr/>
                <p:nvPr/>
              </p:nvSpPr>
              <p:spPr bwMode="auto">
                <a:xfrm>
                  <a:off x="1756756" y="1863602"/>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rgbClr val="6AE7FF"/>
                </a:solidFill>
                <a:ln>
                  <a:noFill/>
                </a:ln>
              </p:spPr>
              <p:txBody>
                <a:bodyPr vert="horz" wrap="square" lIns="91440" tIns="45720" rIns="91440" bIns="45720" numCol="1" anchor="t" anchorCtr="0" compatLnSpc="1"/>
                <a:lstStyle/>
                <a:p>
                  <a:endParaRPr lang="zh-CN" altLang="en-US" b="1"/>
                </a:p>
              </p:txBody>
            </p:sp>
            <p:sp>
              <p:nvSpPr>
                <p:cNvPr id="22" name="Oval 588"/>
                <p:cNvSpPr>
                  <a:spLocks noChangeArrowheads="1"/>
                </p:cNvSpPr>
                <p:nvPr/>
              </p:nvSpPr>
              <p:spPr bwMode="auto">
                <a:xfrm>
                  <a:off x="1824556" y="1669577"/>
                  <a:ext cx="139928" cy="161567"/>
                </a:xfrm>
                <a:prstGeom prst="ellipse">
                  <a:avLst/>
                </a:prstGeom>
                <a:solidFill>
                  <a:srgbClr val="6AE7FF"/>
                </a:solidFill>
                <a:ln>
                  <a:noFill/>
                </a:ln>
              </p:spPr>
              <p:txBody>
                <a:bodyPr vert="horz" wrap="square" lIns="91440" tIns="45720" rIns="91440" bIns="45720" numCol="1" anchor="t" anchorCtr="0" compatLnSpc="1"/>
                <a:lstStyle/>
                <a:p>
                  <a:endParaRPr lang="zh-CN" altLang="en-US" b="1"/>
                </a:p>
              </p:txBody>
            </p:sp>
            <p:sp>
              <p:nvSpPr>
                <p:cNvPr id="23" name="Freeform 589"/>
                <p:cNvSpPr/>
                <p:nvPr/>
              </p:nvSpPr>
              <p:spPr bwMode="auto">
                <a:xfrm>
                  <a:off x="1509357" y="1955926"/>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rgbClr val="AFF2FF"/>
                </a:solidFill>
                <a:ln>
                  <a:noFill/>
                </a:ln>
              </p:spPr>
              <p:txBody>
                <a:bodyPr vert="horz" wrap="square" lIns="91440" tIns="45720" rIns="91440" bIns="45720" numCol="1" anchor="t" anchorCtr="0" compatLnSpc="1"/>
                <a:lstStyle/>
                <a:p>
                  <a:endParaRPr lang="zh-CN" altLang="en-US" b="1"/>
                </a:p>
              </p:txBody>
            </p:sp>
            <p:sp>
              <p:nvSpPr>
                <p:cNvPr id="24" name="Oval 590"/>
                <p:cNvSpPr>
                  <a:spLocks noChangeArrowheads="1"/>
                </p:cNvSpPr>
                <p:nvPr/>
              </p:nvSpPr>
              <p:spPr bwMode="auto">
                <a:xfrm>
                  <a:off x="1577879" y="1763344"/>
                  <a:ext cx="139207" cy="161567"/>
                </a:xfrm>
                <a:prstGeom prst="ellipse">
                  <a:avLst/>
                </a:prstGeom>
                <a:solidFill>
                  <a:srgbClr val="AFF2FF"/>
                </a:solidFill>
                <a:ln>
                  <a:noFill/>
                </a:ln>
              </p:spPr>
              <p:txBody>
                <a:bodyPr vert="horz" wrap="square" lIns="91440" tIns="45720" rIns="91440" bIns="45720" numCol="1" anchor="t" anchorCtr="0" compatLnSpc="1"/>
                <a:lstStyle/>
                <a:p>
                  <a:endParaRPr lang="zh-CN" altLang="en-US" b="1"/>
                </a:p>
              </p:txBody>
            </p:sp>
            <p:sp>
              <p:nvSpPr>
                <p:cNvPr id="25" name="Freeform 591"/>
                <p:cNvSpPr/>
                <p:nvPr/>
              </p:nvSpPr>
              <p:spPr bwMode="auto">
                <a:xfrm>
                  <a:off x="1269171" y="1862159"/>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p>
              </p:txBody>
            </p:sp>
            <p:sp>
              <p:nvSpPr>
                <p:cNvPr id="26" name="Oval 592"/>
                <p:cNvSpPr>
                  <a:spLocks noChangeArrowheads="1"/>
                </p:cNvSpPr>
                <p:nvPr/>
              </p:nvSpPr>
              <p:spPr bwMode="auto">
                <a:xfrm>
                  <a:off x="1336971" y="1669577"/>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p>
              </p:txBody>
            </p:sp>
          </p:grpSp>
        </p:grpSp>
        <p:sp>
          <p:nvSpPr>
            <p:cNvPr id="44" name="任意多边形 139"/>
            <p:cNvSpPr/>
            <p:nvPr/>
          </p:nvSpPr>
          <p:spPr>
            <a:xfrm>
              <a:off x="2473357" y="3399715"/>
              <a:ext cx="5051391" cy="43791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w="19050">
              <a:solidFill>
                <a:srgbClr val="9BBB40"/>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b="1">
                <a:solidFill>
                  <a:schemeClr val="bg1">
                    <a:lumMod val="65000"/>
                  </a:schemeClr>
                </a:solidFill>
                <a:latin typeface="微软雅黑" panose="020B0503020204020204" charset="-122"/>
                <a:ea typeface="微软雅黑" panose="020B0503020204020204" charset="-122"/>
              </a:endParaRPr>
            </a:p>
          </p:txBody>
        </p:sp>
      </p:grpSp>
      <p:grpSp>
        <p:nvGrpSpPr>
          <p:cNvPr id="15" name="组合 14"/>
          <p:cNvGrpSpPr/>
          <p:nvPr/>
        </p:nvGrpSpPr>
        <p:grpSpPr>
          <a:xfrm>
            <a:off x="1498189" y="4092207"/>
            <a:ext cx="6147622" cy="1127319"/>
            <a:chOff x="1498189" y="4092207"/>
            <a:chExt cx="6147622" cy="1127319"/>
          </a:xfrm>
        </p:grpSpPr>
        <p:grpSp>
          <p:nvGrpSpPr>
            <p:cNvPr id="43" name="组合 42"/>
            <p:cNvGrpSpPr/>
            <p:nvPr/>
          </p:nvGrpSpPr>
          <p:grpSpPr>
            <a:xfrm>
              <a:off x="1498189" y="4092207"/>
              <a:ext cx="6147622" cy="1003458"/>
              <a:chOff x="1498189" y="3907575"/>
              <a:chExt cx="6147622" cy="1003458"/>
            </a:xfrm>
          </p:grpSpPr>
          <p:grpSp>
            <p:nvGrpSpPr>
              <p:cNvPr id="30" name="组合 29"/>
              <p:cNvGrpSpPr/>
              <p:nvPr/>
            </p:nvGrpSpPr>
            <p:grpSpPr>
              <a:xfrm>
                <a:off x="1498189" y="3907575"/>
                <a:ext cx="5834163" cy="813826"/>
                <a:chOff x="1539221" y="1328499"/>
                <a:chExt cx="5834163" cy="813826"/>
              </a:xfrm>
            </p:grpSpPr>
            <p:grpSp>
              <p:nvGrpSpPr>
                <p:cNvPr id="31" name="组合 30"/>
                <p:cNvGrpSpPr/>
                <p:nvPr/>
              </p:nvGrpSpPr>
              <p:grpSpPr>
                <a:xfrm>
                  <a:off x="2816504" y="1328499"/>
                  <a:ext cx="4556880" cy="540000"/>
                  <a:chOff x="2816504" y="1328499"/>
                  <a:chExt cx="4556880" cy="540000"/>
                </a:xfrm>
              </p:grpSpPr>
              <p:sp>
                <p:nvSpPr>
                  <p:cNvPr id="39" name="矩形 38"/>
                  <p:cNvSpPr/>
                  <p:nvPr/>
                </p:nvSpPr>
                <p:spPr>
                  <a:xfrm>
                    <a:off x="2816504" y="1328499"/>
                    <a:ext cx="2576851" cy="523220"/>
                  </a:xfrm>
                  <a:prstGeom prst="rect">
                    <a:avLst/>
                  </a:prstGeom>
                </p:spPr>
                <p:txBody>
                  <a:bodyPr wrap="square">
                    <a:spAutoFit/>
                  </a:bodyPr>
                  <a:lstStyle/>
                  <a:p>
                    <a:r>
                      <a:rPr lang="zh-CN" altLang="en-US" sz="2800" b="1" kern="0" dirty="0">
                        <a:solidFill>
                          <a:schemeClr val="bg1"/>
                        </a:solidFill>
                        <a:latin typeface="微软雅黑" panose="020B0503020204020204" charset="-122"/>
                        <a:ea typeface="微软雅黑" panose="020B0503020204020204" charset="-122"/>
                        <a:cs typeface="Arial" panose="02080604020202020204" pitchFamily="34" charset="0"/>
                      </a:rPr>
                      <a:t>非统计专业</a:t>
                    </a:r>
                    <a:endParaRPr lang="en-US" altLang="zh-CN" sz="2800" b="1" kern="0" dirty="0">
                      <a:solidFill>
                        <a:schemeClr val="bg1"/>
                      </a:solidFill>
                      <a:latin typeface="微软雅黑" panose="020B0503020204020204" charset="-122"/>
                      <a:ea typeface="微软雅黑" panose="020B0503020204020204" charset="-122"/>
                      <a:cs typeface="Arial" panose="02080604020202020204" pitchFamily="34" charset="0"/>
                    </a:endParaRPr>
                  </a:p>
                </p:txBody>
              </p:sp>
              <p:sp>
                <p:nvSpPr>
                  <p:cNvPr id="40" name="矩形 39"/>
                  <p:cNvSpPr/>
                  <p:nvPr/>
                </p:nvSpPr>
                <p:spPr>
                  <a:xfrm>
                    <a:off x="5393355" y="1328499"/>
                    <a:ext cx="1980029" cy="540000"/>
                  </a:xfrm>
                  <a:prstGeom prst="rect">
                    <a:avLst/>
                  </a:prstGeom>
                </p:spPr>
                <p:txBody>
                  <a:bodyPr wrap="square">
                    <a:spAutoFit/>
                  </a:bodyPr>
                  <a:lstStyle/>
                  <a:p>
                    <a:pPr algn="r"/>
                    <a:r>
                      <a:rPr lang="zh-CN" altLang="en-US" sz="2800" kern="0" dirty="0">
                        <a:ln>
                          <a:solidFill>
                            <a:srgbClr val="6AE7FF"/>
                          </a:solidFill>
                        </a:ln>
                        <a:solidFill>
                          <a:srgbClr val="6AE7FF"/>
                        </a:solidFill>
                        <a:latin typeface="微软雅黑" panose="020B0503020204020204" charset="-122"/>
                        <a:ea typeface="微软雅黑" panose="020B0503020204020204" charset="-122"/>
                        <a:cs typeface="Arial" panose="02080604020202020204" pitchFamily="34" charset="0"/>
                      </a:rPr>
                      <a:t>选修课</a:t>
                    </a:r>
                    <a:endParaRPr lang="zh-CN" altLang="en-US" sz="2800" dirty="0">
                      <a:ln>
                        <a:solidFill>
                          <a:srgbClr val="6AE7FF"/>
                        </a:solidFill>
                      </a:ln>
                      <a:solidFill>
                        <a:srgbClr val="6AE7FF"/>
                      </a:solidFill>
                    </a:endParaRPr>
                  </a:p>
                </p:txBody>
              </p:sp>
            </p:grpSp>
            <p:grpSp>
              <p:nvGrpSpPr>
                <p:cNvPr id="32" name="组合 31"/>
                <p:cNvGrpSpPr/>
                <p:nvPr/>
              </p:nvGrpSpPr>
              <p:grpSpPr>
                <a:xfrm>
                  <a:off x="1539221" y="1607134"/>
                  <a:ext cx="763835" cy="535191"/>
                  <a:chOff x="1269171" y="1669577"/>
                  <a:chExt cx="763835" cy="535191"/>
                </a:xfrm>
              </p:grpSpPr>
              <p:sp>
                <p:nvSpPr>
                  <p:cNvPr id="33" name="Freeform 587"/>
                  <p:cNvSpPr/>
                  <p:nvPr/>
                </p:nvSpPr>
                <p:spPr bwMode="auto">
                  <a:xfrm>
                    <a:off x="1756756" y="1863602"/>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rgbClr val="6AE7FF"/>
                  </a:solidFill>
                  <a:ln>
                    <a:noFill/>
                  </a:ln>
                </p:spPr>
                <p:txBody>
                  <a:bodyPr vert="horz" wrap="square" lIns="91440" tIns="45720" rIns="91440" bIns="45720" numCol="1" anchor="t" anchorCtr="0" compatLnSpc="1"/>
                  <a:lstStyle/>
                  <a:p>
                    <a:endParaRPr lang="zh-CN" altLang="en-US"/>
                  </a:p>
                </p:txBody>
              </p:sp>
              <p:sp>
                <p:nvSpPr>
                  <p:cNvPr id="34" name="Oval 588"/>
                  <p:cNvSpPr>
                    <a:spLocks noChangeArrowheads="1"/>
                  </p:cNvSpPr>
                  <p:nvPr/>
                </p:nvSpPr>
                <p:spPr bwMode="auto">
                  <a:xfrm>
                    <a:off x="1824556" y="1669577"/>
                    <a:ext cx="139928" cy="161567"/>
                  </a:xfrm>
                  <a:prstGeom prst="ellipse">
                    <a:avLst/>
                  </a:prstGeom>
                  <a:solidFill>
                    <a:srgbClr val="6AE7FF"/>
                  </a:solidFill>
                  <a:ln>
                    <a:noFill/>
                  </a:ln>
                </p:spPr>
                <p:txBody>
                  <a:bodyPr vert="horz" wrap="square" lIns="91440" tIns="45720" rIns="91440" bIns="45720" numCol="1" anchor="t" anchorCtr="0" compatLnSpc="1"/>
                  <a:lstStyle/>
                  <a:p>
                    <a:endParaRPr lang="zh-CN" altLang="en-US"/>
                  </a:p>
                </p:txBody>
              </p:sp>
              <p:sp>
                <p:nvSpPr>
                  <p:cNvPr id="35" name="Freeform 589"/>
                  <p:cNvSpPr/>
                  <p:nvPr/>
                </p:nvSpPr>
                <p:spPr bwMode="auto">
                  <a:xfrm>
                    <a:off x="1509357" y="1955926"/>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rgbClr val="AFF2FF"/>
                  </a:solidFill>
                  <a:ln>
                    <a:noFill/>
                  </a:ln>
                </p:spPr>
                <p:txBody>
                  <a:bodyPr vert="horz" wrap="square" lIns="91440" tIns="45720" rIns="91440" bIns="45720" numCol="1" anchor="t" anchorCtr="0" compatLnSpc="1"/>
                  <a:lstStyle/>
                  <a:p>
                    <a:endParaRPr lang="zh-CN" altLang="en-US"/>
                  </a:p>
                </p:txBody>
              </p:sp>
              <p:sp>
                <p:nvSpPr>
                  <p:cNvPr id="36" name="Oval 590"/>
                  <p:cNvSpPr>
                    <a:spLocks noChangeArrowheads="1"/>
                  </p:cNvSpPr>
                  <p:nvPr/>
                </p:nvSpPr>
                <p:spPr bwMode="auto">
                  <a:xfrm>
                    <a:off x="1577879" y="1763344"/>
                    <a:ext cx="139207" cy="161567"/>
                  </a:xfrm>
                  <a:prstGeom prst="ellipse">
                    <a:avLst/>
                  </a:prstGeom>
                  <a:solidFill>
                    <a:srgbClr val="AFF2FF"/>
                  </a:solidFill>
                  <a:ln>
                    <a:noFill/>
                  </a:ln>
                </p:spPr>
                <p:txBody>
                  <a:bodyPr vert="horz" wrap="square" lIns="91440" tIns="45720" rIns="91440" bIns="45720" numCol="1" anchor="t" anchorCtr="0" compatLnSpc="1"/>
                  <a:lstStyle/>
                  <a:p>
                    <a:endParaRPr lang="zh-CN" altLang="en-US"/>
                  </a:p>
                </p:txBody>
              </p:sp>
              <p:sp>
                <p:nvSpPr>
                  <p:cNvPr id="37" name="Freeform 591"/>
                  <p:cNvSpPr/>
                  <p:nvPr/>
                </p:nvSpPr>
                <p:spPr bwMode="auto">
                  <a:xfrm>
                    <a:off x="1269171" y="1862159"/>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592"/>
                  <p:cNvSpPr>
                    <a:spLocks noChangeArrowheads="1"/>
                  </p:cNvSpPr>
                  <p:nvPr/>
                </p:nvSpPr>
                <p:spPr bwMode="auto">
                  <a:xfrm>
                    <a:off x="1336971" y="1669577"/>
                    <a:ext cx="139928" cy="161567"/>
                  </a:xfrm>
                  <a:prstGeom prst="ellipse">
                    <a:avLst/>
                  </a:pr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2" name="矩形 41"/>
              <p:cNvSpPr/>
              <p:nvPr/>
            </p:nvSpPr>
            <p:spPr>
              <a:xfrm>
                <a:off x="2775472" y="4510923"/>
                <a:ext cx="4870339" cy="400110"/>
              </a:xfrm>
              <a:prstGeom prst="rect">
                <a:avLst/>
              </a:prstGeom>
            </p:spPr>
            <p:txBody>
              <a:bodyPr wrap="square">
                <a:spAutoFit/>
              </a:bodyPr>
              <a:lstStyle/>
              <a:p>
                <a:r>
                  <a:rPr lang="zh-CN" altLang="en-US" sz="2000" kern="0" dirty="0">
                    <a:solidFill>
                      <a:schemeClr val="bg1"/>
                    </a:solidFill>
                    <a:latin typeface="微软雅黑" panose="020B0503020204020204" charset="-122"/>
                    <a:ea typeface="微软雅黑" panose="020B0503020204020204" charset="-122"/>
                    <a:cs typeface="Arial" panose="02080604020202020204" pitchFamily="34" charset="0"/>
                  </a:rPr>
                  <a:t>具备计算机基础、对大数据分析有需求的</a:t>
                </a:r>
                <a:endParaRPr lang="zh-CN" altLang="en-US" sz="2000" kern="0" dirty="0">
                  <a:solidFill>
                    <a:schemeClr val="bg1"/>
                  </a:solidFill>
                  <a:latin typeface="微软雅黑" panose="020B0503020204020204" charset="-122"/>
                  <a:ea typeface="微软雅黑" panose="020B0503020204020204" charset="-122"/>
                  <a:cs typeface="Arial" panose="02080604020202020204" pitchFamily="34" charset="0"/>
                </a:endParaRPr>
              </a:p>
            </p:txBody>
          </p:sp>
        </p:grpSp>
        <p:sp>
          <p:nvSpPr>
            <p:cNvPr id="45" name="任意多边形 139"/>
            <p:cNvSpPr/>
            <p:nvPr/>
          </p:nvSpPr>
          <p:spPr>
            <a:xfrm>
              <a:off x="2473356" y="4781612"/>
              <a:ext cx="5051391" cy="437914"/>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w="19050">
              <a:solidFill>
                <a:srgbClr val="936CA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5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87370" y="1489140"/>
            <a:ext cx="3357563" cy="2362171"/>
          </a:xfrm>
          <a:prstGeom prst="rect">
            <a:avLst/>
          </a:prstGeom>
          <a:noFill/>
        </p:spPr>
        <p:txBody>
          <a:bodyPr wrap="square" lIns="68517" tIns="34283" rIns="68517" bIns="34283" rtlCol="0">
            <a:spAutoFit/>
          </a:bodyPr>
          <a:lstStyle/>
          <a:p>
            <a:pPr algn="ctr" defTabSz="685165"/>
            <a:r>
              <a:rPr lang="en-US" altLang="zh-CN" sz="14900" b="1" dirty="0">
                <a:solidFill>
                  <a:srgbClr val="F8841D"/>
                </a:solidFill>
                <a:effectLst>
                  <a:glow rad="63500">
                    <a:srgbClr val="4FB1CE"/>
                  </a:glow>
                </a:effectLst>
                <a:cs typeface="+mn-ea"/>
                <a:sym typeface="+mn-lt"/>
              </a:rPr>
              <a:t>2</a:t>
            </a:r>
            <a:endParaRPr lang="zh-CN" altLang="en-US" sz="14900" b="1" dirty="0">
              <a:solidFill>
                <a:srgbClr val="F8841D"/>
              </a:solidFill>
              <a:effectLst>
                <a:glow rad="63500">
                  <a:srgbClr val="4FB1CE"/>
                </a:glow>
              </a:effectLst>
              <a:cs typeface="+mn-ea"/>
              <a:sym typeface="+mn-lt"/>
            </a:endParaRPr>
          </a:p>
        </p:txBody>
      </p:sp>
      <p:sp>
        <p:nvSpPr>
          <p:cNvPr id="4" name="文本框 3"/>
          <p:cNvSpPr txBox="1"/>
          <p:nvPr/>
        </p:nvSpPr>
        <p:spPr>
          <a:xfrm>
            <a:off x="3905896" y="2202017"/>
            <a:ext cx="4706885" cy="768350"/>
          </a:xfrm>
          <a:prstGeom prst="rect">
            <a:avLst/>
          </a:prstGeom>
          <a:noFill/>
        </p:spPr>
        <p:txBody>
          <a:bodyPr wrap="square" rtlCol="0">
            <a:spAutoFit/>
          </a:bodyPr>
          <a:lstStyle/>
          <a:p>
            <a:pPr algn="ctr"/>
            <a:r>
              <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rPr>
              <a:t>实验环境</a:t>
            </a:r>
            <a:endParaRPr lang="zh-CN" altLang="en-US" sz="4400" b="1" dirty="0">
              <a:ln>
                <a:solidFill>
                  <a:srgbClr val="F8841D"/>
                </a:solidFill>
              </a:ln>
              <a:solidFill>
                <a:srgbClr val="F8841D"/>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 calcmode="lin" valueType="num">
                                      <p:cBhvr>
                                        <p:cTn id="1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1" dur="250" fill="hold"/>
                                        <p:tgtEl>
                                          <p:spTgt spid="4"/>
                                        </p:tgtEl>
                                        <p:attrNameLst>
                                          <p:attrName>ppt_y</p:attrName>
                                        </p:attrNameLst>
                                      </p:cBhvr>
                                      <p:tavLst>
                                        <p:tav tm="0">
                                          <p:val>
                                            <p:strVal val="#ppt_y"/>
                                          </p:val>
                                        </p:tav>
                                        <p:tav tm="100000">
                                          <p:val>
                                            <p:strVal val="#ppt_y"/>
                                          </p:val>
                                        </p:tav>
                                      </p:tavLst>
                                    </p:anim>
                                    <p:anim calcmode="lin" valueType="num">
                                      <p:cBhvr>
                                        <p:cTn id="1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4" dur="25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73486" y="2810186"/>
            <a:ext cx="2520000" cy="3000661"/>
            <a:chOff x="702062" y="2553011"/>
            <a:chExt cx="2520000" cy="3000661"/>
          </a:xfrm>
        </p:grpSpPr>
        <p:sp>
          <p:nvSpPr>
            <p:cNvPr id="20" name="Rounded Rectangle 18"/>
            <p:cNvSpPr/>
            <p:nvPr/>
          </p:nvSpPr>
          <p:spPr>
            <a:xfrm>
              <a:off x="702062" y="2553011"/>
              <a:ext cx="2520000"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2"/>
            <p:cNvSpPr/>
            <p:nvPr/>
          </p:nvSpPr>
          <p:spPr>
            <a:xfrm>
              <a:off x="728575" y="2714025"/>
              <a:ext cx="2466975" cy="917930"/>
            </a:xfrm>
            <a:prstGeom prst="roundRect">
              <a:avLst/>
            </a:prstGeom>
            <a:solidFill>
              <a:srgbClr val="936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altLang="zh-CN" sz="3200" dirty="0" err="1">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大数据分布式计算平台</a:t>
              </a:r>
              <a:endParaRPr lang="en-US" altLang="zh-CN"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26" name="矩形 25"/>
            <p:cNvSpPr/>
            <p:nvPr/>
          </p:nvSpPr>
          <p:spPr>
            <a:xfrm>
              <a:off x="801158" y="3955726"/>
              <a:ext cx="2321809" cy="1569660"/>
            </a:xfrm>
            <a:prstGeom prst="rect">
              <a:avLst/>
            </a:prstGeom>
          </p:spPr>
          <p:txBody>
            <a:bodyPr wrap="square">
              <a:spAutoFit/>
            </a:bodyPr>
            <a:lstStyle/>
            <a:p>
              <a:pPr algn="just" fontAlgn="auto"/>
              <a:r>
                <a:rPr lang="zh-CN" altLang="en-US" sz="2400" dirty="0">
                  <a:solidFill>
                    <a:srgbClr val="10FBFE"/>
                  </a:solidFill>
                  <a:latin typeface="微软雅黑" panose="020B0503020204020204" charset="-122"/>
                  <a:ea typeface="微软雅黑" panose="020B0503020204020204" charset="-122"/>
                  <a:cs typeface="+mn-ea"/>
                  <a:sym typeface="+mn-lt"/>
                </a:rPr>
                <a:t>学生无需在自己电脑部署这些平台，便于案例能够迅速进行</a:t>
              </a:r>
              <a:endParaRPr lang="zh-CN" altLang="en-US" sz="2400" dirty="0">
                <a:solidFill>
                  <a:srgbClr val="10FBFE"/>
                </a:solidFill>
                <a:latin typeface="微软雅黑" panose="020B0503020204020204" charset="-122"/>
                <a:ea typeface="微软雅黑" panose="020B0503020204020204" charset="-122"/>
                <a:cs typeface="+mn-ea"/>
                <a:sym typeface="+mn-lt"/>
              </a:endParaRPr>
            </a:p>
          </p:txBody>
        </p:sp>
      </p:grpSp>
      <p:sp>
        <p:nvSpPr>
          <p:cNvPr id="29" name="矩形 28"/>
          <p:cNvSpPr/>
          <p:nvPr/>
        </p:nvSpPr>
        <p:spPr>
          <a:xfrm>
            <a:off x="513805" y="221956"/>
            <a:ext cx="5233852" cy="645160"/>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教学环境</a:t>
            </a:r>
            <a:endPar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endParaRPr>
          </a:p>
        </p:txBody>
      </p:sp>
      <p:grpSp>
        <p:nvGrpSpPr>
          <p:cNvPr id="35" name="组合 34"/>
          <p:cNvGrpSpPr/>
          <p:nvPr/>
        </p:nvGrpSpPr>
        <p:grpSpPr>
          <a:xfrm>
            <a:off x="3374549" y="2810186"/>
            <a:ext cx="2520000" cy="3000661"/>
            <a:chOff x="3403125" y="2553011"/>
            <a:chExt cx="2520000" cy="3000661"/>
          </a:xfrm>
        </p:grpSpPr>
        <p:sp>
          <p:nvSpPr>
            <p:cNvPr id="22" name="Rounded Rectangle 23"/>
            <p:cNvSpPr/>
            <p:nvPr/>
          </p:nvSpPr>
          <p:spPr>
            <a:xfrm>
              <a:off x="3403125" y="2553011"/>
              <a:ext cx="2520000"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p:cNvSpPr/>
            <p:nvPr/>
          </p:nvSpPr>
          <p:spPr>
            <a:xfrm>
              <a:off x="3429638" y="2714025"/>
              <a:ext cx="2466975" cy="917930"/>
            </a:xfrm>
            <a:prstGeom prst="roundRect">
              <a:avLst/>
            </a:prstGeom>
            <a:solidFill>
              <a:srgbClr val="F8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zh-CN" altLang="en-US"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虚拟云桌面</a:t>
              </a:r>
              <a:endParaRPr lang="zh-CN" altLang="en-US"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31" name="矩形 30"/>
            <p:cNvSpPr/>
            <p:nvPr/>
          </p:nvSpPr>
          <p:spPr>
            <a:xfrm>
              <a:off x="3502221" y="3955726"/>
              <a:ext cx="2321809" cy="1569660"/>
            </a:xfrm>
            <a:prstGeom prst="rect">
              <a:avLst/>
            </a:prstGeom>
          </p:spPr>
          <p:txBody>
            <a:bodyPr wrap="square">
              <a:spAutoFit/>
            </a:bodyPr>
            <a:lstStyle/>
            <a:p>
              <a:pPr fontAlgn="auto"/>
              <a:r>
                <a:rPr lang="zh-CN" altLang="en-US" sz="2400" dirty="0">
                  <a:solidFill>
                    <a:srgbClr val="10FBFE"/>
                  </a:solidFill>
                  <a:latin typeface="微软雅黑" panose="020B0503020204020204" charset="-122"/>
                  <a:ea typeface="微软雅黑" panose="020B0503020204020204" charset="-122"/>
                  <a:cs typeface="+mn-ea"/>
                  <a:sym typeface="+mn-lt"/>
                </a:rPr>
                <a:t>通过客户端或者网页实时查看实验流程，系统实时反馈实验进度</a:t>
              </a:r>
              <a:endParaRPr lang="zh-CN" altLang="en-US" sz="2400" dirty="0">
                <a:solidFill>
                  <a:srgbClr val="10FBFE"/>
                </a:solidFill>
                <a:latin typeface="微软雅黑" panose="020B0503020204020204" charset="-122"/>
                <a:ea typeface="微软雅黑" panose="020B0503020204020204" charset="-122"/>
                <a:cs typeface="+mn-ea"/>
                <a:sym typeface="+mn-lt"/>
              </a:endParaRPr>
            </a:p>
          </p:txBody>
        </p:sp>
      </p:grpSp>
      <p:grpSp>
        <p:nvGrpSpPr>
          <p:cNvPr id="36" name="组合 35"/>
          <p:cNvGrpSpPr/>
          <p:nvPr/>
        </p:nvGrpSpPr>
        <p:grpSpPr>
          <a:xfrm>
            <a:off x="6075612" y="2810186"/>
            <a:ext cx="2520000" cy="3000661"/>
            <a:chOff x="6104188" y="2553011"/>
            <a:chExt cx="2520000" cy="3000661"/>
          </a:xfrm>
        </p:grpSpPr>
        <p:sp>
          <p:nvSpPr>
            <p:cNvPr id="24" name="Rounded Rectangle 26"/>
            <p:cNvSpPr/>
            <p:nvPr/>
          </p:nvSpPr>
          <p:spPr>
            <a:xfrm>
              <a:off x="6104188" y="2553011"/>
              <a:ext cx="2520000"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2"/>
            <p:cNvSpPr/>
            <p:nvPr/>
          </p:nvSpPr>
          <p:spPr>
            <a:xfrm>
              <a:off x="6130701" y="2714025"/>
              <a:ext cx="2466975" cy="917930"/>
            </a:xfrm>
            <a:prstGeom prst="roundRect">
              <a:avLst/>
            </a:prstGeom>
            <a:solidFill>
              <a:srgbClr val="9BB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zh-CN" altLang="en-US"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前期开发</a:t>
              </a:r>
              <a:endParaRPr lang="en-US" altLang="zh-CN"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a:p>
              <a:pPr algn="ctr">
                <a:lnSpc>
                  <a:spcPct val="100000"/>
                </a:lnSpc>
              </a:pPr>
              <a:r>
                <a:rPr lang="zh-CN" altLang="en-US"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案例库</a:t>
              </a:r>
              <a:endParaRPr lang="zh-CN" altLang="en-US" sz="3200" dirty="0">
                <a:ln>
                  <a:solidFill>
                    <a:schemeClr val="bg1"/>
                  </a:solidFill>
                </a:ln>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33" name="矩形 32"/>
            <p:cNvSpPr/>
            <p:nvPr/>
          </p:nvSpPr>
          <p:spPr>
            <a:xfrm>
              <a:off x="6203284" y="3955726"/>
              <a:ext cx="2321809" cy="1569660"/>
            </a:xfrm>
            <a:prstGeom prst="rect">
              <a:avLst/>
            </a:prstGeom>
          </p:spPr>
          <p:txBody>
            <a:bodyPr wrap="square">
              <a:spAutoFit/>
            </a:bodyPr>
            <a:lstStyle/>
            <a:p>
              <a:pPr fontAlgn="auto"/>
              <a:r>
                <a:rPr lang="zh-CN" altLang="en-US" sz="2400" dirty="0">
                  <a:solidFill>
                    <a:srgbClr val="10FBFE"/>
                  </a:solidFill>
                  <a:latin typeface="微软雅黑" panose="020B0503020204020204" charset="-122"/>
                  <a:ea typeface="微软雅黑" panose="020B0503020204020204" charset="-122"/>
                  <a:cs typeface="+mn-ea"/>
                  <a:sym typeface="+mn-lt"/>
                </a:rPr>
                <a:t>学生通过完整的案例学习，优秀案例会补充到已有案例库</a:t>
              </a:r>
              <a:endParaRPr lang="zh-CN" altLang="en-US" sz="2400" dirty="0">
                <a:solidFill>
                  <a:srgbClr val="10FBFE"/>
                </a:solidFill>
                <a:latin typeface="微软雅黑" panose="020B0503020204020204" charset="-122"/>
                <a:ea typeface="微软雅黑" panose="020B0503020204020204" charset="-122"/>
                <a:cs typeface="+mn-ea"/>
                <a:sym typeface="+mn-lt"/>
              </a:endParaRPr>
            </a:p>
          </p:txBody>
        </p:sp>
      </p:grpSp>
      <p:grpSp>
        <p:nvGrpSpPr>
          <p:cNvPr id="2" name="组合 1"/>
          <p:cNvGrpSpPr/>
          <p:nvPr/>
        </p:nvGrpSpPr>
        <p:grpSpPr>
          <a:xfrm>
            <a:off x="2128827" y="1066800"/>
            <a:ext cx="4819649" cy="1000124"/>
            <a:chOff x="2428875" y="1066800"/>
            <a:chExt cx="4819649" cy="1000124"/>
          </a:xfrm>
        </p:grpSpPr>
        <p:sp>
          <p:nvSpPr>
            <p:cNvPr id="37" name="AutoShape 18"/>
            <p:cNvSpPr/>
            <p:nvPr/>
          </p:nvSpPr>
          <p:spPr bwMode="auto">
            <a:xfrm>
              <a:off x="2428875" y="1066800"/>
              <a:ext cx="4819649" cy="1000124"/>
            </a:xfrm>
            <a:custGeom>
              <a:avLst/>
              <a:gdLst>
                <a:gd name="T0" fmla="*/ 18612 w 21600"/>
                <a:gd name="T1" fmla="*/ 9346 h 21600"/>
                <a:gd name="T2" fmla="*/ 20777 w 21600"/>
                <a:gd name="T3" fmla="*/ 11687 h 21600"/>
                <a:gd name="T4" fmla="*/ 21600 w 21600"/>
                <a:gd name="T5" fmla="*/ 15107 h 21600"/>
                <a:gd name="T6" fmla="*/ 21173 w 21600"/>
                <a:gd name="T7" fmla="*/ 17629 h 21600"/>
                <a:gd name="T8" fmla="*/ 20009 w 21600"/>
                <a:gd name="T9" fmla="*/ 19691 h 21600"/>
                <a:gd name="T10" fmla="*/ 18290 w 21600"/>
                <a:gd name="T11" fmla="*/ 21090 h 21600"/>
                <a:gd name="T12" fmla="*/ 16188 w 21600"/>
                <a:gd name="T13" fmla="*/ 21600 h 21600"/>
                <a:gd name="T14" fmla="*/ 4490 w 21600"/>
                <a:gd name="T15" fmla="*/ 21600 h 21600"/>
                <a:gd name="T16" fmla="*/ 2750 w 21600"/>
                <a:gd name="T17" fmla="*/ 21177 h 21600"/>
                <a:gd name="T18" fmla="*/ 1313 w 21600"/>
                <a:gd name="T19" fmla="*/ 20022 h 21600"/>
                <a:gd name="T20" fmla="*/ 350 w 21600"/>
                <a:gd name="T21" fmla="*/ 18295 h 21600"/>
                <a:gd name="T22" fmla="*/ 0 w 21600"/>
                <a:gd name="T23" fmla="*/ 16210 h 21600"/>
                <a:gd name="T24" fmla="*/ 269 w 21600"/>
                <a:gd name="T25" fmla="*/ 14382 h 21600"/>
                <a:gd name="T26" fmla="*/ 1010 w 21600"/>
                <a:gd name="T27" fmla="*/ 12818 h 21600"/>
                <a:gd name="T28" fmla="*/ 2119 w 21600"/>
                <a:gd name="T29" fmla="*/ 11632 h 21600"/>
                <a:gd name="T30" fmla="*/ 3504 w 21600"/>
                <a:gd name="T31" fmla="*/ 10930 h 21600"/>
                <a:gd name="T32" fmla="*/ 2916 w 21600"/>
                <a:gd name="T33" fmla="*/ 9689 h 21600"/>
                <a:gd name="T34" fmla="*/ 2712 w 21600"/>
                <a:gd name="T35" fmla="*/ 8240 h 21600"/>
                <a:gd name="T36" fmla="*/ 2993 w 21600"/>
                <a:gd name="T37" fmla="*/ 6547 h 21600"/>
                <a:gd name="T38" fmla="*/ 3756 w 21600"/>
                <a:gd name="T39" fmla="*/ 5183 h 21600"/>
                <a:gd name="T40" fmla="*/ 4894 w 21600"/>
                <a:gd name="T41" fmla="*/ 4264 h 21600"/>
                <a:gd name="T42" fmla="*/ 6307 w 21600"/>
                <a:gd name="T43" fmla="*/ 3927 h 21600"/>
                <a:gd name="T44" fmla="*/ 8558 w 21600"/>
                <a:gd name="T45" fmla="*/ 4921 h 21600"/>
                <a:gd name="T46" fmla="*/ 9264 w 21600"/>
                <a:gd name="T47" fmla="*/ 2971 h 21600"/>
                <a:gd name="T48" fmla="*/ 10450 w 21600"/>
                <a:gd name="T49" fmla="*/ 1405 h 21600"/>
                <a:gd name="T50" fmla="*/ 11976 w 21600"/>
                <a:gd name="T51" fmla="*/ 374 h 21600"/>
                <a:gd name="T52" fmla="*/ 13786 w 21600"/>
                <a:gd name="T53" fmla="*/ 0 h 21600"/>
                <a:gd name="T54" fmla="*/ 15876 w 21600"/>
                <a:gd name="T55" fmla="*/ 510 h 21600"/>
                <a:gd name="T56" fmla="*/ 17594 w 21600"/>
                <a:gd name="T57" fmla="*/ 1895 h 21600"/>
                <a:gd name="T58" fmla="*/ 18749 w 21600"/>
                <a:gd name="T59" fmla="*/ 3956 h 21600"/>
                <a:gd name="T60" fmla="*/ 19174 w 21600"/>
                <a:gd name="T61" fmla="*/ 6464 h 21600"/>
                <a:gd name="T62" fmla="*/ 19025 w 21600"/>
                <a:gd name="T63" fmla="*/ 7973 h 21600"/>
                <a:gd name="T64" fmla="*/ 18612 w 21600"/>
                <a:gd name="T65" fmla="*/ 934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00" h="21600">
                  <a:moveTo>
                    <a:pt x="18612" y="9346"/>
                  </a:moveTo>
                  <a:cubicBezTo>
                    <a:pt x="19507" y="9887"/>
                    <a:pt x="20230" y="10668"/>
                    <a:pt x="20777" y="11687"/>
                  </a:cubicBezTo>
                  <a:cubicBezTo>
                    <a:pt x="21324" y="12709"/>
                    <a:pt x="21600" y="13846"/>
                    <a:pt x="21600" y="15107"/>
                  </a:cubicBezTo>
                  <a:cubicBezTo>
                    <a:pt x="21600" y="16006"/>
                    <a:pt x="21458" y="16846"/>
                    <a:pt x="21173" y="17629"/>
                  </a:cubicBezTo>
                  <a:cubicBezTo>
                    <a:pt x="20890" y="18410"/>
                    <a:pt x="20503" y="19098"/>
                    <a:pt x="20009" y="19691"/>
                  </a:cubicBezTo>
                  <a:cubicBezTo>
                    <a:pt x="19512" y="20281"/>
                    <a:pt x="18941" y="20748"/>
                    <a:pt x="18290" y="21090"/>
                  </a:cubicBezTo>
                  <a:cubicBezTo>
                    <a:pt x="17640" y="21427"/>
                    <a:pt x="16939" y="21600"/>
                    <a:pt x="16188" y="21600"/>
                  </a:cubicBezTo>
                  <a:lnTo>
                    <a:pt x="4490" y="21600"/>
                  </a:lnTo>
                  <a:cubicBezTo>
                    <a:pt x="3878" y="21600"/>
                    <a:pt x="3298" y="21459"/>
                    <a:pt x="2750" y="21177"/>
                  </a:cubicBezTo>
                  <a:cubicBezTo>
                    <a:pt x="2203" y="20900"/>
                    <a:pt x="1723" y="20512"/>
                    <a:pt x="1313" y="20022"/>
                  </a:cubicBezTo>
                  <a:cubicBezTo>
                    <a:pt x="905" y="19527"/>
                    <a:pt x="583" y="18954"/>
                    <a:pt x="350" y="18295"/>
                  </a:cubicBezTo>
                  <a:cubicBezTo>
                    <a:pt x="115" y="17641"/>
                    <a:pt x="0" y="16947"/>
                    <a:pt x="0" y="16210"/>
                  </a:cubicBezTo>
                  <a:cubicBezTo>
                    <a:pt x="0" y="15565"/>
                    <a:pt x="89" y="14958"/>
                    <a:pt x="269" y="14382"/>
                  </a:cubicBezTo>
                  <a:cubicBezTo>
                    <a:pt x="449" y="13809"/>
                    <a:pt x="696" y="13288"/>
                    <a:pt x="1010" y="12818"/>
                  </a:cubicBezTo>
                  <a:cubicBezTo>
                    <a:pt x="1325" y="12352"/>
                    <a:pt x="1694" y="11955"/>
                    <a:pt x="2119" y="11632"/>
                  </a:cubicBezTo>
                  <a:cubicBezTo>
                    <a:pt x="2544" y="11313"/>
                    <a:pt x="3005" y="11079"/>
                    <a:pt x="3504" y="10930"/>
                  </a:cubicBezTo>
                  <a:cubicBezTo>
                    <a:pt x="3250" y="10552"/>
                    <a:pt x="3055" y="10141"/>
                    <a:pt x="2916" y="9689"/>
                  </a:cubicBezTo>
                  <a:cubicBezTo>
                    <a:pt x="2779" y="9239"/>
                    <a:pt x="2712" y="8759"/>
                    <a:pt x="2712" y="8240"/>
                  </a:cubicBezTo>
                  <a:cubicBezTo>
                    <a:pt x="2712" y="7636"/>
                    <a:pt x="2806" y="7071"/>
                    <a:pt x="2993" y="6547"/>
                  </a:cubicBezTo>
                  <a:cubicBezTo>
                    <a:pt x="3180" y="6023"/>
                    <a:pt x="3434" y="5568"/>
                    <a:pt x="3756" y="5183"/>
                  </a:cubicBezTo>
                  <a:cubicBezTo>
                    <a:pt x="4078" y="4797"/>
                    <a:pt x="4457" y="4489"/>
                    <a:pt x="4894" y="4264"/>
                  </a:cubicBezTo>
                  <a:cubicBezTo>
                    <a:pt x="5330" y="4040"/>
                    <a:pt x="5801" y="3927"/>
                    <a:pt x="6307" y="3927"/>
                  </a:cubicBezTo>
                  <a:cubicBezTo>
                    <a:pt x="7171" y="3927"/>
                    <a:pt x="7922" y="4258"/>
                    <a:pt x="8558" y="4921"/>
                  </a:cubicBezTo>
                  <a:cubicBezTo>
                    <a:pt x="8698" y="4224"/>
                    <a:pt x="8933" y="3573"/>
                    <a:pt x="9264" y="2971"/>
                  </a:cubicBezTo>
                  <a:cubicBezTo>
                    <a:pt x="9598" y="2370"/>
                    <a:pt x="9994" y="1848"/>
                    <a:pt x="10450" y="1405"/>
                  </a:cubicBezTo>
                  <a:cubicBezTo>
                    <a:pt x="10906" y="964"/>
                    <a:pt x="11412" y="622"/>
                    <a:pt x="11976" y="374"/>
                  </a:cubicBezTo>
                  <a:cubicBezTo>
                    <a:pt x="12540" y="124"/>
                    <a:pt x="13142" y="0"/>
                    <a:pt x="13786" y="0"/>
                  </a:cubicBezTo>
                  <a:cubicBezTo>
                    <a:pt x="14520" y="0"/>
                    <a:pt x="15218" y="170"/>
                    <a:pt x="15876" y="510"/>
                  </a:cubicBezTo>
                  <a:cubicBezTo>
                    <a:pt x="16536" y="852"/>
                    <a:pt x="17110" y="1313"/>
                    <a:pt x="17594" y="1895"/>
                  </a:cubicBezTo>
                  <a:cubicBezTo>
                    <a:pt x="18082" y="2476"/>
                    <a:pt x="18466" y="3167"/>
                    <a:pt x="18749" y="3956"/>
                  </a:cubicBezTo>
                  <a:cubicBezTo>
                    <a:pt x="19032" y="4745"/>
                    <a:pt x="19174" y="5580"/>
                    <a:pt x="19174" y="6464"/>
                  </a:cubicBezTo>
                  <a:cubicBezTo>
                    <a:pt x="19174" y="6988"/>
                    <a:pt x="19126" y="7492"/>
                    <a:pt x="19025" y="7973"/>
                  </a:cubicBezTo>
                  <a:cubicBezTo>
                    <a:pt x="18924" y="8453"/>
                    <a:pt x="18785" y="8914"/>
                    <a:pt x="18612" y="9346"/>
                  </a:cubicBezTo>
                </a:path>
              </a:pathLst>
            </a:custGeom>
            <a:noFill/>
            <a:ln w="28575">
              <a:solidFill>
                <a:srgbClr val="6AE7FF"/>
              </a:solidFill>
            </a:ln>
          </p:spPr>
          <p:txBody>
            <a:bodyPr lIns="0" tIns="0" rIns="0" bIns="0"/>
            <a:lstStyle>
              <a:defPPr>
                <a:defRPr lang="en-US"/>
              </a:defPPr>
              <a:lvl1pPr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1pPr>
              <a:lvl2pPr marL="4572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2pPr>
              <a:lvl3pPr marL="9144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3pPr>
              <a:lvl4pPr marL="13716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4pPr>
              <a:lvl5pPr marL="18288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5pPr>
              <a:lvl6pPr marL="22860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6pPr>
              <a:lvl7pPr marL="27432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7pPr>
              <a:lvl8pPr marL="32004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8pPr>
              <a:lvl9pPr marL="36576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9pPr>
            </a:lstStyle>
            <a:p>
              <a:pPr defTabSz="685800">
                <a:defRPr/>
              </a:pPr>
              <a:endParaRPr lang="zh-CN" altLang="en-US" sz="3750">
                <a:solidFill>
                  <a:srgbClr val="000000"/>
                </a:solidFill>
              </a:endParaRPr>
            </a:p>
          </p:txBody>
        </p:sp>
        <p:sp>
          <p:nvSpPr>
            <p:cNvPr id="38" name="TextBox 103"/>
            <p:cNvSpPr txBox="1"/>
            <p:nvPr/>
          </p:nvSpPr>
          <p:spPr>
            <a:xfrm>
              <a:off x="3190875" y="1273770"/>
              <a:ext cx="3810000" cy="677108"/>
            </a:xfrm>
            <a:prstGeom prst="rect">
              <a:avLst/>
            </a:prstGeom>
            <a:noFill/>
          </p:spPr>
          <p:txBody>
            <a:bodyPr wrap="square" lIns="0" tIns="0" rIns="0" bIns="0" rtlCol="0">
              <a:spAutoFit/>
            </a:bodyPr>
            <a:lstStyle/>
            <a:p>
              <a:r>
                <a:rPr lang="zh-CN" altLang="en-US" sz="4400" b="1" dirty="0">
                  <a:ln>
                    <a:solidFill>
                      <a:schemeClr val="bg1"/>
                    </a:solidFill>
                  </a:ln>
                  <a:solidFill>
                    <a:schemeClr val="bg1">
                      <a:lumMod val="95000"/>
                    </a:schemeClr>
                  </a:solidFill>
                  <a:latin typeface="微软雅黑" panose="020B0503020204020204" charset="-122"/>
                  <a:ea typeface="微软雅黑" panose="020B0503020204020204" charset="-122"/>
                </a:rPr>
                <a:t>虚拟实验环境</a:t>
              </a:r>
              <a:endParaRPr lang="zh-CN" altLang="en-US" sz="4400" b="1" dirty="0">
                <a:ln>
                  <a:solidFill>
                    <a:schemeClr val="bg1"/>
                  </a:solidFill>
                </a:ln>
                <a:solidFill>
                  <a:schemeClr val="bg1">
                    <a:lumMod val="95000"/>
                  </a:schemeClr>
                </a:solidFill>
                <a:latin typeface="微软雅黑" panose="020B0503020204020204" charset="-122"/>
                <a:ea typeface="微软雅黑" panose="020B0503020204020204" charset="-122"/>
              </a:endParaRPr>
            </a:p>
          </p:txBody>
        </p:sp>
      </p:grpSp>
      <p:sp>
        <p:nvSpPr>
          <p:cNvPr id="48" name="statistics-on-laptop_82095"/>
          <p:cNvSpPr>
            <a:spLocks noChangeAspect="1"/>
          </p:cNvSpPr>
          <p:nvPr/>
        </p:nvSpPr>
        <p:spPr bwMode="auto">
          <a:xfrm>
            <a:off x="1663486" y="2177081"/>
            <a:ext cx="540000" cy="53999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97EEFF"/>
          </a:solidFill>
          <a:ln>
            <a:solidFill>
              <a:srgbClr val="6AE7FF"/>
            </a:solidFill>
          </a:ln>
        </p:spPr>
        <p:txBody>
          <a:bodyPr/>
          <a:lstStyle/>
          <a:p>
            <a:endParaRPr lang="zh-CN" altLang="en-US"/>
          </a:p>
        </p:txBody>
      </p:sp>
      <p:grpSp>
        <p:nvGrpSpPr>
          <p:cNvPr id="3" name="组合 2"/>
          <p:cNvGrpSpPr/>
          <p:nvPr/>
        </p:nvGrpSpPr>
        <p:grpSpPr>
          <a:xfrm>
            <a:off x="4364549" y="2195080"/>
            <a:ext cx="647438" cy="499060"/>
            <a:chOff x="4393125" y="2195080"/>
            <a:chExt cx="647438" cy="499060"/>
          </a:xfrm>
        </p:grpSpPr>
        <p:sp>
          <p:nvSpPr>
            <p:cNvPr id="40" name="AutoShape 18"/>
            <p:cNvSpPr/>
            <p:nvPr/>
          </p:nvSpPr>
          <p:spPr bwMode="auto">
            <a:xfrm>
              <a:off x="4500563" y="2400483"/>
              <a:ext cx="540000" cy="293657"/>
            </a:xfrm>
            <a:custGeom>
              <a:avLst/>
              <a:gdLst>
                <a:gd name="T0" fmla="*/ 18612 w 21600"/>
                <a:gd name="T1" fmla="*/ 9346 h 21600"/>
                <a:gd name="T2" fmla="*/ 20777 w 21600"/>
                <a:gd name="T3" fmla="*/ 11687 h 21600"/>
                <a:gd name="T4" fmla="*/ 21600 w 21600"/>
                <a:gd name="T5" fmla="*/ 15107 h 21600"/>
                <a:gd name="T6" fmla="*/ 21173 w 21600"/>
                <a:gd name="T7" fmla="*/ 17629 h 21600"/>
                <a:gd name="T8" fmla="*/ 20009 w 21600"/>
                <a:gd name="T9" fmla="*/ 19691 h 21600"/>
                <a:gd name="T10" fmla="*/ 18290 w 21600"/>
                <a:gd name="T11" fmla="*/ 21090 h 21600"/>
                <a:gd name="T12" fmla="*/ 16188 w 21600"/>
                <a:gd name="T13" fmla="*/ 21600 h 21600"/>
                <a:gd name="T14" fmla="*/ 4490 w 21600"/>
                <a:gd name="T15" fmla="*/ 21600 h 21600"/>
                <a:gd name="T16" fmla="*/ 2750 w 21600"/>
                <a:gd name="T17" fmla="*/ 21177 h 21600"/>
                <a:gd name="T18" fmla="*/ 1313 w 21600"/>
                <a:gd name="T19" fmla="*/ 20022 h 21600"/>
                <a:gd name="T20" fmla="*/ 350 w 21600"/>
                <a:gd name="T21" fmla="*/ 18295 h 21600"/>
                <a:gd name="T22" fmla="*/ 0 w 21600"/>
                <a:gd name="T23" fmla="*/ 16210 h 21600"/>
                <a:gd name="T24" fmla="*/ 269 w 21600"/>
                <a:gd name="T25" fmla="*/ 14382 h 21600"/>
                <a:gd name="T26" fmla="*/ 1010 w 21600"/>
                <a:gd name="T27" fmla="*/ 12818 h 21600"/>
                <a:gd name="T28" fmla="*/ 2119 w 21600"/>
                <a:gd name="T29" fmla="*/ 11632 h 21600"/>
                <a:gd name="T30" fmla="*/ 3504 w 21600"/>
                <a:gd name="T31" fmla="*/ 10930 h 21600"/>
                <a:gd name="T32" fmla="*/ 2916 w 21600"/>
                <a:gd name="T33" fmla="*/ 9689 h 21600"/>
                <a:gd name="T34" fmla="*/ 2712 w 21600"/>
                <a:gd name="T35" fmla="*/ 8240 h 21600"/>
                <a:gd name="T36" fmla="*/ 2993 w 21600"/>
                <a:gd name="T37" fmla="*/ 6547 h 21600"/>
                <a:gd name="T38" fmla="*/ 3756 w 21600"/>
                <a:gd name="T39" fmla="*/ 5183 h 21600"/>
                <a:gd name="T40" fmla="*/ 4894 w 21600"/>
                <a:gd name="T41" fmla="*/ 4264 h 21600"/>
                <a:gd name="T42" fmla="*/ 6307 w 21600"/>
                <a:gd name="T43" fmla="*/ 3927 h 21600"/>
                <a:gd name="T44" fmla="*/ 8558 w 21600"/>
                <a:gd name="T45" fmla="*/ 4921 h 21600"/>
                <a:gd name="T46" fmla="*/ 9264 w 21600"/>
                <a:gd name="T47" fmla="*/ 2971 h 21600"/>
                <a:gd name="T48" fmla="*/ 10450 w 21600"/>
                <a:gd name="T49" fmla="*/ 1405 h 21600"/>
                <a:gd name="T50" fmla="*/ 11976 w 21600"/>
                <a:gd name="T51" fmla="*/ 374 h 21600"/>
                <a:gd name="T52" fmla="*/ 13786 w 21600"/>
                <a:gd name="T53" fmla="*/ 0 h 21600"/>
                <a:gd name="T54" fmla="*/ 15876 w 21600"/>
                <a:gd name="T55" fmla="*/ 510 h 21600"/>
                <a:gd name="T56" fmla="*/ 17594 w 21600"/>
                <a:gd name="T57" fmla="*/ 1895 h 21600"/>
                <a:gd name="T58" fmla="*/ 18749 w 21600"/>
                <a:gd name="T59" fmla="*/ 3956 h 21600"/>
                <a:gd name="T60" fmla="*/ 19174 w 21600"/>
                <a:gd name="T61" fmla="*/ 6464 h 21600"/>
                <a:gd name="T62" fmla="*/ 19025 w 21600"/>
                <a:gd name="T63" fmla="*/ 7973 h 21600"/>
                <a:gd name="T64" fmla="*/ 18612 w 21600"/>
                <a:gd name="T65" fmla="*/ 934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00" h="21600">
                  <a:moveTo>
                    <a:pt x="18612" y="9346"/>
                  </a:moveTo>
                  <a:cubicBezTo>
                    <a:pt x="19507" y="9887"/>
                    <a:pt x="20230" y="10668"/>
                    <a:pt x="20777" y="11687"/>
                  </a:cubicBezTo>
                  <a:cubicBezTo>
                    <a:pt x="21324" y="12709"/>
                    <a:pt x="21600" y="13846"/>
                    <a:pt x="21600" y="15107"/>
                  </a:cubicBezTo>
                  <a:cubicBezTo>
                    <a:pt x="21600" y="16006"/>
                    <a:pt x="21458" y="16846"/>
                    <a:pt x="21173" y="17629"/>
                  </a:cubicBezTo>
                  <a:cubicBezTo>
                    <a:pt x="20890" y="18410"/>
                    <a:pt x="20503" y="19098"/>
                    <a:pt x="20009" y="19691"/>
                  </a:cubicBezTo>
                  <a:cubicBezTo>
                    <a:pt x="19512" y="20281"/>
                    <a:pt x="18941" y="20748"/>
                    <a:pt x="18290" y="21090"/>
                  </a:cubicBezTo>
                  <a:cubicBezTo>
                    <a:pt x="17640" y="21427"/>
                    <a:pt x="16939" y="21600"/>
                    <a:pt x="16188" y="21600"/>
                  </a:cubicBezTo>
                  <a:lnTo>
                    <a:pt x="4490" y="21600"/>
                  </a:lnTo>
                  <a:cubicBezTo>
                    <a:pt x="3878" y="21600"/>
                    <a:pt x="3298" y="21459"/>
                    <a:pt x="2750" y="21177"/>
                  </a:cubicBezTo>
                  <a:cubicBezTo>
                    <a:pt x="2203" y="20900"/>
                    <a:pt x="1723" y="20512"/>
                    <a:pt x="1313" y="20022"/>
                  </a:cubicBezTo>
                  <a:cubicBezTo>
                    <a:pt x="905" y="19527"/>
                    <a:pt x="583" y="18954"/>
                    <a:pt x="350" y="18295"/>
                  </a:cubicBezTo>
                  <a:cubicBezTo>
                    <a:pt x="115" y="17641"/>
                    <a:pt x="0" y="16947"/>
                    <a:pt x="0" y="16210"/>
                  </a:cubicBezTo>
                  <a:cubicBezTo>
                    <a:pt x="0" y="15565"/>
                    <a:pt x="89" y="14958"/>
                    <a:pt x="269" y="14382"/>
                  </a:cubicBezTo>
                  <a:cubicBezTo>
                    <a:pt x="449" y="13809"/>
                    <a:pt x="696" y="13288"/>
                    <a:pt x="1010" y="12818"/>
                  </a:cubicBezTo>
                  <a:cubicBezTo>
                    <a:pt x="1325" y="12352"/>
                    <a:pt x="1694" y="11955"/>
                    <a:pt x="2119" y="11632"/>
                  </a:cubicBezTo>
                  <a:cubicBezTo>
                    <a:pt x="2544" y="11313"/>
                    <a:pt x="3005" y="11079"/>
                    <a:pt x="3504" y="10930"/>
                  </a:cubicBezTo>
                  <a:cubicBezTo>
                    <a:pt x="3250" y="10552"/>
                    <a:pt x="3055" y="10141"/>
                    <a:pt x="2916" y="9689"/>
                  </a:cubicBezTo>
                  <a:cubicBezTo>
                    <a:pt x="2779" y="9239"/>
                    <a:pt x="2712" y="8759"/>
                    <a:pt x="2712" y="8240"/>
                  </a:cubicBezTo>
                  <a:cubicBezTo>
                    <a:pt x="2712" y="7636"/>
                    <a:pt x="2806" y="7071"/>
                    <a:pt x="2993" y="6547"/>
                  </a:cubicBezTo>
                  <a:cubicBezTo>
                    <a:pt x="3180" y="6023"/>
                    <a:pt x="3434" y="5568"/>
                    <a:pt x="3756" y="5183"/>
                  </a:cubicBezTo>
                  <a:cubicBezTo>
                    <a:pt x="4078" y="4797"/>
                    <a:pt x="4457" y="4489"/>
                    <a:pt x="4894" y="4264"/>
                  </a:cubicBezTo>
                  <a:cubicBezTo>
                    <a:pt x="5330" y="4040"/>
                    <a:pt x="5801" y="3927"/>
                    <a:pt x="6307" y="3927"/>
                  </a:cubicBezTo>
                  <a:cubicBezTo>
                    <a:pt x="7171" y="3927"/>
                    <a:pt x="7922" y="4258"/>
                    <a:pt x="8558" y="4921"/>
                  </a:cubicBezTo>
                  <a:cubicBezTo>
                    <a:pt x="8698" y="4224"/>
                    <a:pt x="8933" y="3573"/>
                    <a:pt x="9264" y="2971"/>
                  </a:cubicBezTo>
                  <a:cubicBezTo>
                    <a:pt x="9598" y="2370"/>
                    <a:pt x="9994" y="1848"/>
                    <a:pt x="10450" y="1405"/>
                  </a:cubicBezTo>
                  <a:cubicBezTo>
                    <a:pt x="10906" y="964"/>
                    <a:pt x="11412" y="622"/>
                    <a:pt x="11976" y="374"/>
                  </a:cubicBezTo>
                  <a:cubicBezTo>
                    <a:pt x="12540" y="124"/>
                    <a:pt x="13142" y="0"/>
                    <a:pt x="13786" y="0"/>
                  </a:cubicBezTo>
                  <a:cubicBezTo>
                    <a:pt x="14520" y="0"/>
                    <a:pt x="15218" y="170"/>
                    <a:pt x="15876" y="510"/>
                  </a:cubicBezTo>
                  <a:cubicBezTo>
                    <a:pt x="16536" y="852"/>
                    <a:pt x="17110" y="1313"/>
                    <a:pt x="17594" y="1895"/>
                  </a:cubicBezTo>
                  <a:cubicBezTo>
                    <a:pt x="18082" y="2476"/>
                    <a:pt x="18466" y="3167"/>
                    <a:pt x="18749" y="3956"/>
                  </a:cubicBezTo>
                  <a:cubicBezTo>
                    <a:pt x="19032" y="4745"/>
                    <a:pt x="19174" y="5580"/>
                    <a:pt x="19174" y="6464"/>
                  </a:cubicBezTo>
                  <a:cubicBezTo>
                    <a:pt x="19174" y="6988"/>
                    <a:pt x="19126" y="7492"/>
                    <a:pt x="19025" y="7973"/>
                  </a:cubicBezTo>
                  <a:cubicBezTo>
                    <a:pt x="18924" y="8453"/>
                    <a:pt x="18785" y="8914"/>
                    <a:pt x="18612" y="9346"/>
                  </a:cubicBezTo>
                </a:path>
              </a:pathLst>
            </a:custGeom>
            <a:solidFill>
              <a:srgbClr val="5EC6D3"/>
            </a:solidFill>
            <a:ln w="28575">
              <a:solidFill>
                <a:srgbClr val="6AE7FF"/>
              </a:solidFill>
            </a:ln>
          </p:spPr>
          <p:txBody>
            <a:bodyPr lIns="0" tIns="0" rIns="0" bIns="0"/>
            <a:lstStyle>
              <a:defPPr>
                <a:defRPr lang="en-US"/>
              </a:defPPr>
              <a:lvl1pPr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1pPr>
              <a:lvl2pPr marL="4572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2pPr>
              <a:lvl3pPr marL="9144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3pPr>
              <a:lvl4pPr marL="13716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4pPr>
              <a:lvl5pPr marL="1828800" algn="ctr" rtl="0" fontAlgn="base">
                <a:spcBef>
                  <a:spcPct val="0"/>
                </a:spcBef>
                <a:spcAft>
                  <a:spcPct val="0"/>
                </a:spcAft>
                <a:defRPr sz="5000" kern="1200">
                  <a:solidFill>
                    <a:schemeClr val="tx1"/>
                  </a:solidFill>
                  <a:latin typeface="Helvetica Light" charset="0"/>
                  <a:ea typeface="ヒラギノ角ゴ ProN W3" charset="-128"/>
                  <a:cs typeface="+mn-cs"/>
                  <a:sym typeface="Helvetica Light" charset="0"/>
                </a:defRPr>
              </a:lvl5pPr>
              <a:lvl6pPr marL="22860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6pPr>
              <a:lvl7pPr marL="27432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7pPr>
              <a:lvl8pPr marL="32004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8pPr>
              <a:lvl9pPr marL="3657600" algn="l" defTabSz="914400" rtl="0" eaLnBrk="1" latinLnBrk="0" hangingPunct="1">
                <a:defRPr sz="5000" kern="1200">
                  <a:solidFill>
                    <a:schemeClr val="tx1"/>
                  </a:solidFill>
                  <a:latin typeface="Helvetica Light" charset="0"/>
                  <a:ea typeface="ヒラギノ角ゴ ProN W3" charset="-128"/>
                  <a:cs typeface="+mn-cs"/>
                  <a:sym typeface="Helvetica Light" charset="0"/>
                </a:defRPr>
              </a:lvl9pPr>
            </a:lstStyle>
            <a:p>
              <a:pPr defTabSz="685800">
                <a:defRPr/>
              </a:pPr>
              <a:endParaRPr lang="zh-CN" altLang="en-US" sz="3750">
                <a:solidFill>
                  <a:srgbClr val="000000"/>
                </a:solidFill>
              </a:endParaRPr>
            </a:p>
          </p:txBody>
        </p:sp>
        <p:sp>
          <p:nvSpPr>
            <p:cNvPr id="49" name="Freeform 64"/>
            <p:cNvSpPr>
              <a:spLocks noEditPoints="1"/>
            </p:cNvSpPr>
            <p:nvPr/>
          </p:nvSpPr>
          <p:spPr bwMode="auto">
            <a:xfrm>
              <a:off x="4393125" y="2195080"/>
              <a:ext cx="432001" cy="452349"/>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97EEFF"/>
            </a:solidFill>
            <a:ln>
              <a:solidFill>
                <a:srgbClr val="6AE7FF"/>
              </a:solidFill>
            </a:ln>
          </p:spPr>
          <p:txBody>
            <a:bodyPr vert="horz" wrap="square" lIns="91419" tIns="45709" rIns="91419" bIns="45709" numCol="1" anchor="t" anchorCtr="0" compatLnSpc="1"/>
            <a:lstStyle/>
            <a:p>
              <a:pPr defTabSz="914400"/>
              <a:endParaRPr lang="en-US">
                <a:solidFill>
                  <a:srgbClr val="0AC0FC"/>
                </a:solidFill>
                <a:latin typeface="Calibri"/>
              </a:endParaRPr>
            </a:p>
          </p:txBody>
        </p:sp>
      </p:grpSp>
      <p:grpSp>
        <p:nvGrpSpPr>
          <p:cNvPr id="23" name="Group 23"/>
          <p:cNvGrpSpPr>
            <a:grpSpLocks noChangeAspect="1"/>
          </p:cNvGrpSpPr>
          <p:nvPr/>
        </p:nvGrpSpPr>
        <p:grpSpPr>
          <a:xfrm>
            <a:off x="7119611" y="2171522"/>
            <a:ext cx="432001" cy="540000"/>
            <a:chOff x="6751638" y="2265363"/>
            <a:chExt cx="158750" cy="198438"/>
          </a:xfrm>
          <a:solidFill>
            <a:srgbClr val="97EEFF"/>
          </a:solidFill>
        </p:grpSpPr>
        <p:sp>
          <p:nvSpPr>
            <p:cNvPr id="25" name="Freeform 18"/>
            <p:cNvSpPr/>
            <p:nvPr/>
          </p:nvSpPr>
          <p:spPr bwMode="auto">
            <a:xfrm>
              <a:off x="6751638" y="2349501"/>
              <a:ext cx="158750" cy="65088"/>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27" name="Freeform 19"/>
            <p:cNvSpPr/>
            <p:nvPr/>
          </p:nvSpPr>
          <p:spPr bwMode="auto">
            <a:xfrm>
              <a:off x="6751638" y="2397126"/>
              <a:ext cx="158750" cy="66675"/>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28" name="Freeform 20"/>
            <p:cNvSpPr/>
            <p:nvPr/>
          </p:nvSpPr>
          <p:spPr bwMode="auto">
            <a:xfrm>
              <a:off x="6751638" y="2300288"/>
              <a:ext cx="158750" cy="65088"/>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39" name="Oval 21"/>
            <p:cNvSpPr>
              <a:spLocks noChangeArrowheads="1"/>
            </p:cNvSpPr>
            <p:nvPr/>
          </p:nvSpPr>
          <p:spPr bwMode="auto">
            <a:xfrm>
              <a:off x="6754813" y="2265363"/>
              <a:ext cx="1524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55"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strVal val="#ppt_w*0.70"/>
                                          </p:val>
                                        </p:tav>
                                        <p:tav tm="100000">
                                          <p:val>
                                            <p:strVal val="#ppt_w"/>
                                          </p:val>
                                        </p:tav>
                                      </p:tavLst>
                                    </p:anim>
                                    <p:anim calcmode="lin" valueType="num">
                                      <p:cBhvr>
                                        <p:cTn id="11" dur="500" fill="hold"/>
                                        <p:tgtEl>
                                          <p:spTgt spid="2"/>
                                        </p:tgtEl>
                                        <p:attrNameLst>
                                          <p:attrName>ppt_h</p:attrName>
                                        </p:attrNameLst>
                                      </p:cBhvr>
                                      <p:tavLst>
                                        <p:tav tm="0">
                                          <p:val>
                                            <p:strVal val="#ppt_h"/>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25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53" presetClass="entr" presetSubtype="16" fill="hold" nodeType="withEffect">
                                  <p:stCondLst>
                                    <p:cond delay="25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ppt_w</p:attrName>
                                        </p:attrNameLst>
                                      </p:cBhvr>
                                      <p:tavLst>
                                        <p:tav tm="0">
                                          <p:val>
                                            <p:fltVal val="0"/>
                                          </p:val>
                                        </p:tav>
                                        <p:tav tm="100000">
                                          <p:val>
                                            <p:strVal val="#ppt_w"/>
                                          </p:val>
                                        </p:tav>
                                      </p:tavLst>
                                    </p:anim>
                                    <p:anim calcmode="lin" valueType="num">
                                      <p:cBhvr>
                                        <p:cTn id="26" dur="500" fill="hold"/>
                                        <p:tgtEl>
                                          <p:spTgt spid="48"/>
                                        </p:tgtEl>
                                        <p:attrNameLst>
                                          <p:attrName>ppt_h</p:attrName>
                                        </p:attrNameLst>
                                      </p:cBhvr>
                                      <p:tavLst>
                                        <p:tav tm="0">
                                          <p:val>
                                            <p:fltVal val="0"/>
                                          </p:val>
                                        </p:tav>
                                        <p:tav tm="100000">
                                          <p:val>
                                            <p:strVal val="#ppt_h"/>
                                          </p:val>
                                        </p:tav>
                                      </p:tavLst>
                                    </p:anim>
                                    <p:animEffect transition="in" filter="fade">
                                      <p:cBhvr>
                                        <p:cTn id="27" dur="500"/>
                                        <p:tgtEl>
                                          <p:spTgt spid="48"/>
                                        </p:tgtEl>
                                      </p:cBhvr>
                                    </p:animEffect>
                                  </p:childTnLst>
                                </p:cTn>
                              </p:par>
                              <p:par>
                                <p:cTn id="28" presetID="22" presetClass="entr" presetSubtype="1" fill="hold" nodeType="withEffect">
                                  <p:stCondLst>
                                    <p:cond delay="25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25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par>
                                <p:cTn id="34" presetID="22" presetClass="entr" presetSubtype="1" fill="hold" nodeType="withEffect">
                                  <p:stCondLst>
                                    <p:cond delay="25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283425"/>
            <a:ext cx="9144000" cy="5143500"/>
          </a:xfrm>
          <a:prstGeom prst="rect">
            <a:avLst/>
          </a:prstGeom>
        </p:spPr>
      </p:pic>
      <p:sp>
        <p:nvSpPr>
          <p:cNvPr id="7" name="矩形 6"/>
          <p:cNvSpPr/>
          <p:nvPr/>
        </p:nvSpPr>
        <p:spPr>
          <a:xfrm>
            <a:off x="513805" y="221956"/>
            <a:ext cx="5233852" cy="646331"/>
          </a:xfrm>
          <a:prstGeom prst="rect">
            <a:avLst/>
          </a:prstGeom>
        </p:spPr>
        <p:txBody>
          <a:bodyPr wrap="square">
            <a:spAutoFit/>
          </a:bodyPr>
          <a:lstStyle/>
          <a:p>
            <a:pPr>
              <a:spcBef>
                <a:spcPts val="600"/>
              </a:spcBef>
            </a:pPr>
            <a:r>
              <a:rPr lang="zh-CN" altLang="en-US" sz="3600" b="1" dirty="0">
                <a:ln w="0">
                  <a:solidFill>
                    <a:schemeClr val="bg1">
                      <a:lumMod val="95000"/>
                    </a:schemeClr>
                  </a:solidFill>
                </a:ln>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大数据分布式计算平台</a:t>
            </a:r>
            <a:endParaRPr lang="zh-CN" altLang="en-US" b="1" dirty="0">
              <a:ln>
                <a:solidFill>
                  <a:schemeClr val="bg1">
                    <a:lumMod val="95000"/>
                  </a:schemeClr>
                </a:solidFill>
              </a:ln>
              <a:solidFill>
                <a:schemeClr val="bg1"/>
              </a:solidFill>
              <a:sym typeface="+mn-lt"/>
            </a:endParaRPr>
          </a:p>
        </p:txBody>
      </p:sp>
      <p:grpSp>
        <p:nvGrpSpPr>
          <p:cNvPr id="9" name="Group 8"/>
          <p:cNvGrpSpPr/>
          <p:nvPr/>
        </p:nvGrpSpPr>
        <p:grpSpPr>
          <a:xfrm>
            <a:off x="7546230" y="1283425"/>
            <a:ext cx="1392865" cy="5143500"/>
            <a:chOff x="9718766" y="1819003"/>
            <a:chExt cx="1392865" cy="5143500"/>
          </a:xfrm>
        </p:grpSpPr>
        <p:sp>
          <p:nvSpPr>
            <p:cNvPr id="10" name="矩形 5"/>
            <p:cNvSpPr/>
            <p:nvPr/>
          </p:nvSpPr>
          <p:spPr>
            <a:xfrm>
              <a:off x="9718766" y="1819003"/>
              <a:ext cx="1392865" cy="5143500"/>
            </a:xfrm>
            <a:prstGeom prst="rect">
              <a:avLst/>
            </a:prstGeom>
            <a:solidFill>
              <a:srgbClr val="003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4"/>
            <p:cNvSpPr/>
            <p:nvPr/>
          </p:nvSpPr>
          <p:spPr>
            <a:xfrm>
              <a:off x="9871463" y="2615809"/>
              <a:ext cx="1054822" cy="4031873"/>
            </a:xfrm>
            <a:prstGeom prst="rect">
              <a:avLst/>
            </a:prstGeom>
          </p:spPr>
          <p:txBody>
            <a:bodyPr wrap="square">
              <a:spAutoFit/>
            </a:bodyPr>
            <a:lstStyle/>
            <a:p>
              <a:pPr marR="0" lvl="0" indent="0" defTabSz="914400" fontAlgn="auto">
                <a:lnSpc>
                  <a:spcPct val="100000"/>
                </a:lnSpc>
                <a:spcBef>
                  <a:spcPts val="0"/>
                </a:spcBef>
                <a:spcAft>
                  <a:spcPts val="0"/>
                </a:spcAft>
                <a:buClrTx/>
                <a:buSzTx/>
                <a:buFontTx/>
                <a:buNone/>
                <a:defRPr/>
              </a:pPr>
              <a:r>
                <a:rPr lang="zh-CN" altLang="en-US" sz="3200" b="1" kern="0" dirty="0">
                  <a:solidFill>
                    <a:schemeClr val="bg1"/>
                  </a:solidFill>
                  <a:latin typeface="华文新魏" panose="02010800040101010101" pitchFamily="2" charset="-122"/>
                  <a:ea typeface="华文新魏" panose="02010800040101010101" pitchFamily="2" charset="-122"/>
                </a:rPr>
                <a:t>随时随地任何终端登录个人云桌面</a:t>
              </a:r>
              <a:endParaRPr lang="zh-CN" altLang="en-US" sz="3200" b="1" kern="0" dirty="0">
                <a:solidFill>
                  <a:schemeClr val="bg1"/>
                </a:solidFill>
                <a:latin typeface="华文新魏" panose="02010800040101010101" pitchFamily="2" charset="-122"/>
                <a:ea typeface="华文新魏" panose="020108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solidFill>
              <a:schemeClr val="bg1"/>
            </a:solidFill>
            <a:latin typeface="冬青黑体简体中文 W3" panose="020B0300000000000000" pitchFamily="34" charset="-122"/>
            <a:ea typeface="冬青黑体简体中文 W3" panose="020B03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solidFill>
              <a:schemeClr val="bg1"/>
            </a:solidFill>
            <a:latin typeface="冬青黑体简体中文 W3" panose="020B0300000000000000" pitchFamily="34" charset="-122"/>
            <a:ea typeface="冬青黑体简体中文 W3" panose="020B03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2925</Words>
  <Application>WPS 演示</Application>
  <PresentationFormat>On-screen Show (4:3)</PresentationFormat>
  <Paragraphs>468</Paragraphs>
  <Slides>33</Slides>
  <Notes>17</Notes>
  <HiddenSlides>0</HiddenSlides>
  <MMClips>0</MMClips>
  <ScaleCrop>false</ScaleCrop>
  <HeadingPairs>
    <vt:vector size="6" baseType="variant">
      <vt:variant>
        <vt:lpstr>已用的字体</vt:lpstr>
      </vt:variant>
      <vt:variant>
        <vt:i4>55</vt:i4>
      </vt:variant>
      <vt:variant>
        <vt:lpstr>主题</vt:lpstr>
      </vt:variant>
      <vt:variant>
        <vt:i4>2</vt:i4>
      </vt:variant>
      <vt:variant>
        <vt:lpstr>幻灯片标题</vt:lpstr>
      </vt:variant>
      <vt:variant>
        <vt:i4>33</vt:i4>
      </vt:variant>
    </vt:vector>
  </HeadingPairs>
  <TitlesOfParts>
    <vt:vector size="90" baseType="lpstr">
      <vt:lpstr>Arial</vt:lpstr>
      <vt:lpstr>宋体</vt:lpstr>
      <vt:lpstr>Wingdings</vt:lpstr>
      <vt:lpstr>冬青黑体简体中文 W3</vt:lpstr>
      <vt:lpstr>方正黑体_GBK</vt:lpstr>
      <vt:lpstr>DejaVu Sans</vt:lpstr>
      <vt:lpstr>Copperplate Gothic Bold</vt:lpstr>
      <vt:lpstr>微软雅黑</vt:lpstr>
      <vt:lpstr>仿宋</vt:lpstr>
      <vt:lpstr>Calibri</vt:lpstr>
      <vt:lpstr>华文新魏</vt:lpstr>
      <vt:lpstr>SimSun</vt:lpstr>
      <vt:lpstr>Calibri</vt:lpstr>
      <vt:lpstr>Franklin Gothic Book</vt:lpstr>
      <vt:lpstr>Arial Unicode MS</vt:lpstr>
      <vt:lpstr>Helvetica Light</vt:lpstr>
      <vt:lpstr>Quicksand Light</vt:lpstr>
      <vt:lpstr>ヒラギノ角ゴ ProN W3</vt:lpstr>
      <vt:lpstr>隶书</vt:lpstr>
      <vt:lpstr>Gill Sans</vt:lpstr>
      <vt:lpstr>OpenSymbol</vt:lpstr>
      <vt:lpstr>Times New Roman</vt:lpstr>
      <vt:lpstr>Arial</vt:lpstr>
      <vt:lpstr>Arial Narrow</vt:lpstr>
      <vt:lpstr>等线</vt:lpstr>
      <vt:lpstr>等线</vt:lpstr>
      <vt:lpstr>Cambria</vt:lpstr>
      <vt:lpstr>Segoe UI</vt:lpstr>
      <vt:lpstr>Segoe UI Light</vt:lpstr>
      <vt:lpstr>Segoe UI</vt:lpstr>
      <vt:lpstr>Courier</vt:lpstr>
      <vt:lpstr>华文仿宋</vt:lpstr>
      <vt:lpstr>方正仿宋_GBK</vt:lpstr>
      <vt:lpstr>Microsoft YaHei</vt:lpstr>
      <vt:lpstr>Carlito</vt:lpstr>
      <vt:lpstr>等线 Light</vt:lpstr>
      <vt:lpstr>Caladea</vt:lpstr>
      <vt:lpstr>Copperplate Gothic Bold</vt:lpstr>
      <vt:lpstr>Gill Sans</vt:lpstr>
      <vt:lpstr>Segoe UI Light</vt:lpstr>
      <vt:lpstr>ヒラギノ角ゴ ProN W3</vt:lpstr>
      <vt:lpstr>华文仿宋</vt:lpstr>
      <vt:lpstr>华文新魏</vt:lpstr>
      <vt:lpstr>等线</vt:lpstr>
      <vt:lpstr>Bitstream Charter</vt:lpstr>
      <vt:lpstr>Dingbats</vt:lpstr>
      <vt:lpstr>D050000L</vt:lpstr>
      <vt:lpstr>Adobe Kaiti Std</vt:lpstr>
      <vt:lpstr>AR PL KaitiM Big5</vt:lpstr>
      <vt:lpstr>C059</vt:lpstr>
      <vt:lpstr>Inconsolata</vt:lpstr>
      <vt:lpstr>Junicode</vt:lpstr>
      <vt:lpstr>Adobe Ming Std</vt:lpstr>
      <vt:lpstr>Latin Modern Roman Unslanted</vt:lpstr>
      <vt:lpstr>Adobe Heiti Std</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王利</dc:creator>
  <cp:lastModifiedBy>李丰</cp:lastModifiedBy>
  <cp:revision>583</cp:revision>
  <dcterms:created xsi:type="dcterms:W3CDTF">2019-04-19T15:37:10Z</dcterms:created>
  <dcterms:modified xsi:type="dcterms:W3CDTF">2019-04-19T15:37:10Z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